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400"/>
    <a:srgbClr val="B50005"/>
    <a:srgbClr val="1B8A63"/>
    <a:srgbClr val="3131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6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6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2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4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2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8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4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1EFC-EBF5-4D85-A488-99CD4CAF45D7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C95F-6B1C-40AF-B4D1-65FC6FD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62" y="1214438"/>
            <a:ext cx="9144000" cy="209147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Международный институт</a:t>
            </a:r>
            <a:br>
              <a:rPr lang="ru-RU" sz="3600" dirty="0" smtClean="0">
                <a:latin typeface="Roboto Slab" pitchFamily="2" charset="0"/>
                <a:ea typeface="Roboto Slab" pitchFamily="2" charset="0"/>
              </a:rPr>
            </a:b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дистанционного образования</a:t>
            </a:r>
            <a:endParaRPr lang="ru-RU" sz="36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862" y="3426192"/>
            <a:ext cx="8031323" cy="1655762"/>
          </a:xfrm>
        </p:spPr>
        <p:txBody>
          <a:bodyPr/>
          <a:lstStyle/>
          <a:p>
            <a:pPr algn="l"/>
            <a:r>
              <a:rPr lang="ru-RU" sz="12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Твоя реальная </a:t>
            </a:r>
            <a:r>
              <a:rPr lang="ru-RU" sz="1200" b="1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возможность получить качественное и признанное в мире высшее образование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2" y="6359768"/>
            <a:ext cx="316864" cy="316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45" y="6368855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Roboto Slab" pitchFamily="2" charset="0"/>
                <a:ea typeface="Roboto Slab" pitchFamily="2" charset="0"/>
              </a:rPr>
              <a:t>@</a:t>
            </a:r>
            <a:r>
              <a:rPr lang="en-US" sz="1400" b="1" dirty="0" err="1" smtClean="0">
                <a:latin typeface="Roboto Slab" pitchFamily="2" charset="0"/>
                <a:ea typeface="Roboto Slab" pitchFamily="2" charset="0"/>
              </a:rPr>
              <a:t>applicant_mido_bot</a:t>
            </a:r>
            <a:endParaRPr lang="ru-RU" sz="1400" b="1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6911" y="6359768"/>
            <a:ext cx="316864" cy="316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3775" y="6364311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Roboto Slab" pitchFamily="2" charset="0"/>
                <a:ea typeface="Roboto Slab" pitchFamily="2" charset="0"/>
              </a:rPr>
              <a:t>bntu.by/institutes/</a:t>
            </a:r>
            <a:r>
              <a:rPr lang="en-US" sz="1400" b="1" dirty="0" err="1" smtClean="0">
                <a:latin typeface="Roboto Slab" pitchFamily="2" charset="0"/>
                <a:ea typeface="Roboto Slab" pitchFamily="2" charset="0"/>
              </a:rPr>
              <a:t>mido</a:t>
            </a:r>
            <a:endParaRPr lang="ru-RU" sz="1400" b="1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099" y="6368855"/>
            <a:ext cx="316864" cy="316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3556" y="6368855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Roboto Slab" pitchFamily="2" charset="0"/>
                <a:ea typeface="Roboto Slab" pitchFamily="2" charset="0"/>
              </a:rPr>
              <a:t>lp.mido.bntu.by</a:t>
            </a:r>
            <a:endParaRPr lang="ru-RU" sz="1400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14070" y="302077"/>
            <a:ext cx="7011244" cy="3051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БЕЛОРУССКИЙ НАЦИОНАЛЬНЫЙ ТЕХНИЧЕСКИЙ УНИВЕРСИТЕТ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" y="161913"/>
            <a:ext cx="585470" cy="5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9"/>
          <a:stretch/>
        </p:blipFill>
        <p:spPr>
          <a:xfrm>
            <a:off x="818479" y="5882058"/>
            <a:ext cx="211369" cy="143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9"/>
          <a:stretch/>
        </p:blipFill>
        <p:spPr>
          <a:xfrm>
            <a:off x="838200" y="6266081"/>
            <a:ext cx="143154" cy="187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</a:rPr>
              <a:t>Позиции в мировых рейтингах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4957" y="1899138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533" y="3030918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801-805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2323" y="4162698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4256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985" y="2176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985" y="33079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3985" y="44396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083804"/>
            <a:ext cx="6800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 Value Universities in Belarus for International Student</a:t>
            </a: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(рейтинг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,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отображающий качество условий для иностранных студентов)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999" y="3215584"/>
            <a:ext cx="6800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QS World University Rankings</a:t>
            </a: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(рейтинг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мировых университетов)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4347364"/>
            <a:ext cx="6800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Webometrics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(рейтинг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,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отображающий присутствие университета в интернете)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5400" y="5815687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MIDO@BNTU.BY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5400" y="6221181"/>
            <a:ext cx="5306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РЕСПУБЛИКА БЕЛАРУСЬ, Г. МИНСК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УЛ. ФРАНЦИСКА СКОРИНЫ 25/3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Преимущества</a:t>
            </a:r>
            <a:endParaRPr lang="ru-RU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3985" y="2176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rgbClr val="7E04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985" y="33079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rgbClr val="7E04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3985" y="44396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lang="ru-RU" dirty="0">
              <a:solidFill>
                <a:srgbClr val="7E04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629275" y="1690688"/>
            <a:ext cx="0" cy="3767137"/>
          </a:xfrm>
          <a:prstGeom prst="line">
            <a:avLst/>
          </a:prstGeom>
          <a:ln w="34925">
            <a:solidFill>
              <a:srgbClr val="7E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548312" y="2279840"/>
            <a:ext cx="161925" cy="161925"/>
          </a:xfrm>
          <a:prstGeom prst="ellipse">
            <a:avLst/>
          </a:prstGeom>
          <a:solidFill>
            <a:srgbClr val="7E0400"/>
          </a:solidFill>
          <a:ln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48312" y="3411620"/>
            <a:ext cx="161925" cy="161925"/>
          </a:xfrm>
          <a:prstGeom prst="ellipse">
            <a:avLst/>
          </a:prstGeom>
          <a:solidFill>
            <a:srgbClr val="7E0400"/>
          </a:solidFill>
          <a:ln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48312" y="4543400"/>
            <a:ext cx="161925" cy="161925"/>
          </a:xfrm>
          <a:prstGeom prst="ellipse">
            <a:avLst/>
          </a:prstGeom>
          <a:solidFill>
            <a:srgbClr val="7E0400"/>
          </a:solidFill>
          <a:ln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80" y="1989479"/>
            <a:ext cx="742645" cy="742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57" y="3040820"/>
            <a:ext cx="741600" cy="741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80" y="4253562"/>
            <a:ext cx="741600" cy="74160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6077102" y="1865501"/>
            <a:ext cx="990600" cy="990600"/>
          </a:xfrm>
          <a:prstGeom prst="ellipse">
            <a:avLst/>
          </a:prstGeom>
          <a:noFill/>
          <a:ln w="41275"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77102" y="4129062"/>
            <a:ext cx="990600" cy="990600"/>
          </a:xfrm>
          <a:prstGeom prst="ellipse">
            <a:avLst/>
          </a:prstGeom>
          <a:noFill/>
          <a:ln w="41275"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183857" y="2997282"/>
            <a:ext cx="990600" cy="990600"/>
          </a:xfrm>
          <a:prstGeom prst="ellipse">
            <a:avLst/>
          </a:prstGeom>
          <a:noFill/>
          <a:ln w="41275">
            <a:solidFill>
              <a:srgbClr val="7E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85621" y="1899136"/>
            <a:ext cx="258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Обучение в ведущем</a:t>
            </a:r>
          </a:p>
          <a:p>
            <a:r>
              <a:rPr lang="ru-RU" b="1" dirty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техническом вузе</a:t>
            </a:r>
          </a:p>
          <a:p>
            <a:r>
              <a:rPr lang="ru-RU" b="1" dirty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Республики Беларусь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5845" y="2753918"/>
            <a:ext cx="3140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Образовательный процесс</a:t>
            </a:r>
          </a:p>
          <a:p>
            <a:pPr algn="r"/>
            <a:r>
              <a:rPr lang="ru-RU" b="1" dirty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</a:t>
            </a:r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использованием </a:t>
            </a:r>
          </a:p>
          <a:p>
            <a:pPr algn="r"/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современных систем </a:t>
            </a:r>
          </a:p>
          <a:p>
            <a:pPr algn="r"/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дистанционного обучения</a:t>
            </a:r>
          </a:p>
          <a:p>
            <a:pPr algn="r"/>
            <a:r>
              <a:rPr lang="en-US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Moodle </a:t>
            </a:r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</a:t>
            </a:r>
            <a:r>
              <a:rPr lang="en-US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Microsoft Teams</a:t>
            </a:r>
            <a:endParaRPr lang="ru-RU" b="1" dirty="0">
              <a:solidFill>
                <a:srgbClr val="7E04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3064" y="4301196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Еженедельные </a:t>
            </a:r>
          </a:p>
          <a:p>
            <a:pPr algn="ctr"/>
            <a:r>
              <a:rPr lang="ru-RU" b="1" dirty="0" smtClean="0">
                <a:solidFill>
                  <a:srgbClr val="7E0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онлайн-занятия</a:t>
            </a:r>
            <a:endParaRPr lang="ru-RU" b="1" dirty="0">
              <a:solidFill>
                <a:srgbClr val="7E04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365125"/>
            <a:ext cx="6610350" cy="7778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Специальность </a:t>
            </a:r>
            <a:r>
              <a:rPr lang="ru-RU" sz="2000" b="1" dirty="0" err="1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бакалавриата</a:t>
            </a: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/>
            </a:r>
            <a:b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«Информационные системы и технологии»</a:t>
            </a:r>
            <a:endParaRPr lang="ru-RU" sz="2000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360" cy="68580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43450" y="1228726"/>
            <a:ext cx="6610350" cy="514350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Дистанционная форма обучения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 итогам обучения данной специальности студенту присваивается степень </a:t>
            </a:r>
            <a:r>
              <a:rPr lang="ru-RU" sz="2400" b="1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«Бакалавр</a:t>
            </a: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» и квалификация </a:t>
            </a:r>
            <a:r>
              <a:rPr lang="ru-RU" sz="2400" b="1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«Инженер-программист»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Поступление по результатам собеседования по русскому языку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Обучение на русском языке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Стоимость обучения</a:t>
            </a:r>
            <a:r>
              <a:rPr lang="en-US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141 814 российских рублей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граждан </a:t>
            </a:r>
            <a:r>
              <a:rPr lang="ru-RU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Российской Федерации </a:t>
            </a:r>
            <a:endParaRPr lang="en-US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</a:t>
            </a: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5</a:t>
            </a:r>
            <a:r>
              <a:rPr lang="en-US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5</a:t>
            </a: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0 долларов США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прочих иностранных граждан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457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365125"/>
            <a:ext cx="6610350" cy="7778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Специальность </a:t>
            </a:r>
            <a:r>
              <a:rPr lang="ru-RU" sz="2000" b="1" dirty="0" err="1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бакалавриата</a:t>
            </a: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/>
            </a:r>
            <a:b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«Менеджмент»</a:t>
            </a:r>
            <a:endParaRPr lang="ru-RU" sz="2000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43450" y="1228726"/>
            <a:ext cx="6610350" cy="514350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Дистанционная форма обучения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 итогам обучения данной специальности студенту присваивается степень </a:t>
            </a:r>
            <a:r>
              <a:rPr lang="ru-RU" sz="2400" b="1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«Бакалавр</a:t>
            </a: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» и квалификация </a:t>
            </a:r>
            <a:r>
              <a:rPr lang="ru-RU" sz="24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«Менеджер. Экономист»</a:t>
            </a:r>
            <a:endParaRPr lang="ru-RU" sz="2400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Поступление по результатам собеседования по русскому языку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Обучение на русском языке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Стоимость обучения</a:t>
            </a:r>
            <a:r>
              <a:rPr lang="en-US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141 814 российских рублей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граждан </a:t>
            </a:r>
            <a:r>
              <a:rPr lang="ru-RU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Российской Федерации </a:t>
            </a:r>
            <a:endParaRPr lang="en-US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</a:t>
            </a: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5</a:t>
            </a:r>
            <a:r>
              <a:rPr lang="en-US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5</a:t>
            </a: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0 долларов США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прочих иностранных граждан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365125"/>
            <a:ext cx="6610350" cy="7778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Специальность магистратуры</a:t>
            </a:r>
            <a:b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«Автоматизация»</a:t>
            </a:r>
            <a:endParaRPr lang="ru-RU" sz="2000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43450" y="1228726"/>
            <a:ext cx="6610350" cy="514350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Дистанционная форма обучения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 итогам обучения данной специальности студенту присваивается степень </a:t>
            </a:r>
            <a:r>
              <a:rPr lang="ru-RU" sz="24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«Магистр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» 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Поступление по результатам собеседования по русскому языку 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и учебной дисциплине 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Информатика»</a:t>
            </a:r>
            <a:endParaRPr lang="ru-RU" sz="2400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Обучение </a:t>
            </a: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на русском языке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Стоимость обучения</a:t>
            </a:r>
            <a:r>
              <a:rPr lang="en-US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187 561 российских рублей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граждан </a:t>
            </a:r>
            <a:r>
              <a:rPr lang="ru-RU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Российской Федерации </a:t>
            </a:r>
            <a:endParaRPr lang="ru-RU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2050 долларов США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прочих иностранных граждан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5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45723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365125"/>
            <a:ext cx="6610350" cy="7778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Специальность магистратуры</a:t>
            </a:r>
            <a:b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0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«Менеджмент»</a:t>
            </a:r>
            <a:endParaRPr lang="ru-RU" sz="2000" b="1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17074" y="1228726"/>
            <a:ext cx="6610350" cy="5251206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Дистанционная форма обучения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 итогам обучения данной специальности студенту присваивается степень </a:t>
            </a:r>
            <a:r>
              <a:rPr lang="ru-RU" sz="2400" b="1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«Магистр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» 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Поступление по результатам собеседования по русскому языку 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и учебной дисциплине </a:t>
            </a: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«</a:t>
            </a: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Современная политэкономия»</a:t>
            </a:r>
            <a:endParaRPr lang="ru-RU" sz="2400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Обучение </a:t>
            </a: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на русском языке</a:t>
            </a:r>
          </a:p>
          <a:p>
            <a:pPr marL="285750" indent="-285750" algn="just">
              <a:lnSpc>
                <a:spcPct val="120000"/>
              </a:lnSpc>
            </a:pPr>
            <a:r>
              <a:rPr lang="ru-RU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Стоимость обучения</a:t>
            </a:r>
            <a:r>
              <a:rPr lang="en-US" sz="2400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187 561 российских рублей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граждан </a:t>
            </a:r>
            <a:r>
              <a:rPr lang="ru-RU" dirty="0" smtClean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Российской Федерации </a:t>
            </a:r>
            <a:endParaRPr lang="ru-RU" dirty="0">
              <a:solidFill>
                <a:srgbClr val="7E0400"/>
              </a:solidFill>
              <a:latin typeface="Roboto Slab" pitchFamily="2" charset="0"/>
              <a:ea typeface="Roboto Slab" pitchFamily="2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2050 долларов США в год</a:t>
            </a:r>
            <a:r>
              <a:rPr lang="ru-RU" dirty="0">
                <a:solidFill>
                  <a:srgbClr val="7E0400"/>
                </a:solidFill>
                <a:latin typeface="Roboto Slab" pitchFamily="2" charset="0"/>
                <a:ea typeface="Roboto Slab" pitchFamily="2" charset="0"/>
              </a:rPr>
              <a:t> для прочих иностранных граждан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</a:rPr>
              <a:t>Контакты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05274"/>
            <a:ext cx="456895" cy="456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34230"/>
            <a:ext cx="457200" cy="457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" y="5363491"/>
            <a:ext cx="457200" cy="457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" y="5992752"/>
            <a:ext cx="457200" cy="45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28758" y="4195638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+375 (17) 248-26-28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8758" y="4782908"/>
            <a:ext cx="599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г. Минск, ул. Ф. Скорины, д. 25/3, учебный корпус 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8758" y="5407275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mido@bntu.by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095" y="6031642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applicant_mido_bot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" y="2075494"/>
            <a:ext cx="1060053" cy="10600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97948" y="2282354"/>
            <a:ext cx="557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Вся информация для иностранных абитуриентов</a:t>
            </a:r>
          </a:p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(перечень документов, сроки приёма и т.д.)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374</Words>
  <Application>Microsoft Office PowerPoint</Application>
  <PresentationFormat>Широкоэкранный</PresentationFormat>
  <Paragraphs>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Slab</vt:lpstr>
      <vt:lpstr>Roboto Thin</vt:lpstr>
      <vt:lpstr>Wingdings</vt:lpstr>
      <vt:lpstr>Тема Office</vt:lpstr>
      <vt:lpstr>Международный институт дистанционного образования</vt:lpstr>
      <vt:lpstr>Позиции в мировых рейтингах</vt:lpstr>
      <vt:lpstr>Преимущества</vt:lpstr>
      <vt:lpstr>Специальность бакалавриата «Информационные системы и технологии»</vt:lpstr>
      <vt:lpstr>Специальность бакалавриата «Менеджмент»</vt:lpstr>
      <vt:lpstr>Специальность магистратуры «Автоматизация»</vt:lpstr>
      <vt:lpstr>Специальность магистратуры «Менеджмент»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институт дистанционного  образования</dc:title>
  <dc:creator>Maks</dc:creator>
  <cp:lastModifiedBy>Maks</cp:lastModifiedBy>
  <cp:revision>45</cp:revision>
  <dcterms:created xsi:type="dcterms:W3CDTF">2024-01-11T08:15:05Z</dcterms:created>
  <dcterms:modified xsi:type="dcterms:W3CDTF">2024-01-16T09:43:11Z</dcterms:modified>
</cp:coreProperties>
</file>