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60" r:id="rId6"/>
    <p:sldId id="272" r:id="rId7"/>
    <p:sldId id="273" r:id="rId8"/>
    <p:sldId id="274" r:id="rId9"/>
    <p:sldId id="261" r:id="rId10"/>
    <p:sldId id="275" r:id="rId11"/>
    <p:sldId id="276" r:id="rId12"/>
    <p:sldId id="277" r:id="rId13"/>
    <p:sldId id="280" r:id="rId14"/>
    <p:sldId id="279" r:id="rId15"/>
    <p:sldId id="278" r:id="rId16"/>
    <p:sldId id="283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FEA"/>
    <a:srgbClr val="2408F6"/>
    <a:srgbClr val="5B82FF"/>
    <a:srgbClr val="5D84FF"/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ntu.by/departments/pp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6" y="2495550"/>
            <a:ext cx="5816600" cy="43624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550332"/>
            <a:ext cx="9127067" cy="21928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Зачем нужен профсоюз</a:t>
            </a:r>
            <a:r>
              <a:rPr lang="ru-RU" sz="32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??????????????? </a:t>
            </a:r>
            <a:r>
              <a:rPr lang="ru-RU" sz="3200" b="1" dirty="0" smtClean="0">
                <a:solidFill>
                  <a:srgbClr val="00B0F0"/>
                </a:solidFill>
              </a:rPr>
              <a:t>              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 такое профсоюз</a:t>
            </a:r>
            <a:r>
              <a:rPr lang="ru-RU" sz="32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Для чего вступать в профсоюз?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5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037" y="2709333"/>
            <a:ext cx="8608229" cy="3572934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видите, сфера деятельности профсоюзов многогранна и во всех проявлениях имеет четкую социальную направленность. </a:t>
            </a:r>
          </a:p>
          <a:p>
            <a:pPr algn="just"/>
            <a:endParaRPr lang="ru-RU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Так, члены профсоюза вправе пользоваться имуществом профсоюзов – услугами дворцов и домов культуры, подростковых клубов, спортивных сооружений, библиотек, гостиниц, баз отдыха, детских оздоровительных лагерей, лечебно-профилактических учреждений.</a:t>
            </a:r>
          </a:p>
          <a:p>
            <a:pPr algn="just"/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Весомая помощь, в том числе материальная, оказывается  профсоюзами ветеранам войны и труда и их организациям.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0"/>
            <a:ext cx="2446867" cy="24468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7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037" y="474133"/>
            <a:ext cx="8125629" cy="5862658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остаются члены профсоюза без поддержки профкома и при возникновении различных сложных жизненных ситуаций, социально-бытовых проблем, зачастую связанных с материальными затруднениями, потерей трудоспособности, смертью близкого человека, необходимостью приобретения дорогостоящих лекарств, лечением тяжелых недугов и другим, для чего нужны и деньги, и просто человеческое внимание, товарищеское участие.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Значительная часть профсоюзных средств расходуется именно на эти гуманные цели.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проходят мимо профсоюза и знаменательные события в жизни человека – рождение ребенка, свадьба, юбилей, день рождения.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Профсоюзы организуют и проводят торжественные собрания, вечера отдыха, новогодние ёлки для детей и родителей. По нашей инициативе членам профсоюза вручаются подарки, выплачивается денежное вознаграждение, грамоты и благодарственные письма.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939" y="4883738"/>
            <a:ext cx="1974262" cy="1974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7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467" y="668867"/>
            <a:ext cx="9609665" cy="5291666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обеспечения независимости профсоюзного движения, реализации уставной деятельности </a:t>
            </a:r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члены профсоюза уплачивают членские взносы в размере 1 %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 начисленной заработной платы. Уплата взносов членами профсоюзов производится по личному заявлению путем их удержания из заработной платы работника и перечисления безналичным путем на счет ППО работников БНТУ.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рамках уставных требований по контролю за рациональным использованием членских взносов повсеместно действуют </a:t>
            </a:r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ревизионные комиссии профсоюзов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которые постоянно информируют членов профсоюзов о том, на какие цели и в каком размере расходуются профсоюзные средства.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Отметим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что неработающие пенсионеры-члены профсоюза, бывшие работники университета в соответствии с Уставом отраслевого профсоюза по решению профкома освобождены от уплаты членских взносов с сохранением права на  обращение в профком за материальной и иной помощью.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 те, кто ныне, работая, получают пенсию по возрасту,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может, и не задумываются, что это тоже заслуга Федерации профсоюзов, решительно выступившей в защиту интересов ветеранов и добившейся отмены запрета на выплату пенсий тем, кто продолжает работать.     </a:t>
            </a:r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 ведь такой запрет был.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Picture 2" descr="D:\!Профком WORK!\!!!!!!!!ФОРУМ ПРОФКОМ\Безымянный++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933" y="5274733"/>
            <a:ext cx="1634066" cy="1300887"/>
          </a:xfrm>
          <a:prstGeom prst="rect">
            <a:avLst/>
          </a:prstGeom>
          <a:noFill/>
          <a:effectLst>
            <a:glow rad="1016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57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7" y="440267"/>
            <a:ext cx="8596668" cy="1490132"/>
          </a:xfrm>
        </p:spPr>
        <p:txBody>
          <a:bodyPr>
            <a:noAutofit/>
          </a:bodyPr>
          <a:lstStyle/>
          <a:p>
            <a:pPr algn="just"/>
            <a:r>
              <a:rPr lang="ru-RU" sz="17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Вот несколько примеров из практики последних лет. </a:t>
            </a:r>
            <a:br>
              <a:rPr lang="ru-RU" sz="17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Именно благодаря ФПБ, настойчивым усилиям отраслевых профсоюзов удалось добиться включения в измененный Трудовой кодекс Республики Беларусь свыше 30 существенных предложений, среди которых:</a:t>
            </a:r>
            <a:endParaRPr lang="ru-RU" sz="1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05" y="1769533"/>
            <a:ext cx="8929962" cy="464345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17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продление контракта с добросовестными работниками на максимальный срок;</a:t>
            </a:r>
            <a:endParaRPr lang="ru-RU" sz="17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7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возможность ограничивать материальную ответственность работников независимо от вида трудового договора (как известно, раньше те, кто работал по контракту, такой возможности не имели);</a:t>
            </a:r>
            <a:endParaRPr lang="ru-RU" sz="17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7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запрет на взыскание с работников штрафов, наложенных на организацию;</a:t>
            </a:r>
            <a:endParaRPr lang="ru-RU" sz="17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7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увеличение срока предупреждения о предстоящем изменении существенных условий труда до </a:t>
            </a:r>
            <a:r>
              <a:rPr lang="ru-RU" sz="17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17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дней (предлагалось 7 дней).</a:t>
            </a:r>
            <a:endParaRPr lang="ru-RU" sz="17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Федерации профсоюзов удалось решить вопрос пенсионного обеспечения матерей с 4 детьми: в трудовой стаж засчитывается время ухода за </a:t>
            </a:r>
            <a:br>
              <a:rPr lang="ru-RU" sz="17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детьми – 12 лет (ранее засчитывалось 9 лет за 3 детей). </a:t>
            </a:r>
          </a:p>
          <a:p>
            <a:r>
              <a:rPr lang="ru-RU" sz="17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Снижен до 10 лет страховой стаж для начисления трудовой пенсии.</a:t>
            </a:r>
            <a:endParaRPr lang="ru-RU" sz="17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57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05" y="651932"/>
            <a:ext cx="8828362" cy="4961467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протяжении ряда лет ФПБ выдвигала предложение о гарантировании первого рабочего места выпускникам государственных высших, средних специальных учебных заведений и профтехучилищ. Теперь эти норма закреплена в статье 281 Трудового кодекса Республики Беларусь.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Решен вопрос отмены подоходного налога с единовременных компенсационных выплат семьям погибших, получивших травмы на производстве.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интересах трудящихся внесены изменения в оплату больничных листов, за работу с особыми условиями труда, дополнения, предусматривающие зачет не аттестованных периодов в стаж, дающий право на досрочную пенсию по условиям труда.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Словом, ныне практически каждый сколько-нибудь значительный нормативный акт в социально-трудовой сфере, прежде чем быть принятым, проходит своего рода профсоюзную апробацию.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3" descr="F:\000022_50726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7467" y="5244255"/>
            <a:ext cx="1845733" cy="1292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57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05" y="838200"/>
            <a:ext cx="8929962" cy="4021667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Можно по-разному относиться к профсоюзу, можно спорить о методах и направлениях его работы, членам профсоюза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можно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нужно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активно влиять на позицию профкома по различным вопросам.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Профсоюзы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организация разветвленная, доходящая до каждого человека, поэтому использование такого структурного преимущества может приносить несомненную взаимную пользу.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Сильной администрации 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необходимо опираться на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сильный профсоюз, 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только так достигается нормальный баланс интересов, когда руководству организации легче проводить понятные профсоюзу, а значит, эффективно исполняемые работниками управленческие решения; а профсоюзу в конструктивном диалоге с администрацией легче добиваться принятия сбалансированных решений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интересах коллектива.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96" y="4905172"/>
            <a:ext cx="2688972" cy="1952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7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038" y="592666"/>
            <a:ext cx="8726762" cy="5744125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Пусть каждый работник сделает для себя собственные выводы – нужен ли ему профсоюз в наше время, в нашей стране, в нашем университете.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Сегодня, во время активно навязываемого индивидуализма, профсоюз остается единственным легитимным и защищенным законом социальным институтом, с которым голос каждого работающего может быть услышан. Так давайте говорить!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Проблем и вопросов, требующих решения, всегда много как в университете, так и в самой профсоюзной организации. Давайте будем их называть, обсуждать, ведь это – верный путь к их разрешению.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 вот какой профсоюз нам нужен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это мы предлагаем всем вместе обсудить.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Будем благодарны за любые предложения: пишите, приходите –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профком всегда открыт для всех и каждого </a:t>
            </a:r>
            <a:b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(каб.249, гл.корпус БНТУ, тел.:292 77 21).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                                                                          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https://bntu.by/departments/ppo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D:\!Профком WORK!\!!!!!!!!ФОРУМ ПРОФКОМ\Безымянный++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426" y="5401733"/>
            <a:ext cx="1829240" cy="1456267"/>
          </a:xfrm>
          <a:prstGeom prst="rect">
            <a:avLst/>
          </a:prstGeom>
          <a:noFill/>
          <a:effectLst>
            <a:glow rad="1016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57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2880"/>
            <a:ext cx="8596668" cy="84124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8AFEA"/>
                </a:solidFill>
                <a:latin typeface="Arial" pitchFamily="34" charset="0"/>
                <a:cs typeface="Arial" pitchFamily="34" charset="0"/>
              </a:rPr>
              <a:t>Давайте будем ВМЕСТЕ</a:t>
            </a:r>
            <a:r>
              <a:rPr lang="ru-RU" dirty="0" smtClean="0">
                <a:solidFill>
                  <a:srgbClr val="08AFEA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dirty="0">
              <a:solidFill>
                <a:srgbClr val="08AFE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77334" y="5537199"/>
            <a:ext cx="8596668" cy="11853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8AFEA"/>
                </a:solidFill>
                <a:latin typeface="Arial" pitchFamily="34" charset="0"/>
                <a:cs typeface="Arial" pitchFamily="34" charset="0"/>
              </a:rPr>
              <a:t>С уважением,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8AFEA"/>
                </a:solidFill>
                <a:latin typeface="Arial" pitchFamily="34" charset="0"/>
                <a:cs typeface="Arial" pitchFamily="34" charset="0"/>
              </a:rPr>
              <a:t>Ваш ПРОФСОЮЗНЫЙ КОМИТЕТ</a:t>
            </a:r>
            <a:endParaRPr lang="ru-RU" i="1" dirty="0" smtClean="0">
              <a:solidFill>
                <a:srgbClr val="08AFEA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719" y="918465"/>
            <a:ext cx="6805416" cy="4525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7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667" y="508000"/>
            <a:ext cx="8822265" cy="39624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3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Такие вопросы, </a:t>
            </a:r>
            <a:r>
              <a:rPr lang="ru-RU" sz="33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скорее всего, задает себе каждый работник, когда ему предлагают вступить в ряды профсоюза.</a:t>
            </a:r>
            <a:endParaRPr lang="ru-RU" sz="33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33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Профсоюз</a:t>
            </a:r>
            <a:r>
              <a:rPr lang="ru-RU" sz="33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3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мы с Вами</a:t>
            </a:r>
            <a:r>
              <a:rPr lang="ru-RU" sz="33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поскольку он создан и существует для коллективной защиты прав и интересов своих членов, для взаимной поддержки и взаимопомощи работников. От нашей сплоченности и умелой, аргументированной защиты законных интересов членов профсоюза зависит наше благополучие.</a:t>
            </a:r>
            <a:endParaRPr lang="ru-RU" sz="33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33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Профсоюз сегодня </a:t>
            </a:r>
            <a:r>
              <a:rPr lang="ru-RU" sz="33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это не набивший оскомину образ «массовика-затейника», с непременными новогодними подарками, льготными путевками, </a:t>
            </a:r>
            <a:r>
              <a:rPr lang="ru-RU" sz="33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корпоративами</a:t>
            </a:r>
            <a:r>
              <a:rPr lang="ru-RU" sz="33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выездами на природу.</a:t>
            </a:r>
            <a:endParaRPr lang="ru-RU" sz="33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ru-RU" sz="33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33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ru-RU" sz="33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всем этим профсоюз тоже занимается, но всё же </a:t>
            </a:r>
            <a:r>
              <a:rPr lang="ru-RU" sz="33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главная его задача – защита трудовых, социально-экономических прав и законных интересов своих членов, обеспечение достойной жизни человека труда.</a:t>
            </a:r>
            <a:endParaRPr lang="ru-RU" sz="33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3179"/>
            <a:ext cx="3076935" cy="226482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056466" y="3818466"/>
            <a:ext cx="6214533" cy="3039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r>
              <a:rPr lang="ru-RU" sz="1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редседатель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профбюро глазами работников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4953000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Мужчина / чаще женщина;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Возраст 50+;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Энтузиаст, который пользуется авторитетом в коллективе;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Подписывает ряд документов (табель отпусков, нагрузку, и др.);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Оповещает сотрудников о мероприятиях, проводимых первичной профсоюзной организацией;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Подписывает заявления на материальную помощь;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Организует культурно-массовые мероприятия для сотрудников;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Поздравляет коллег и их детей с государственными праздниками.</a:t>
            </a:r>
            <a:endParaRPr lang="ru-RU" sz="12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5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024467"/>
            <a:ext cx="7806267" cy="4191000"/>
          </a:xfrm>
        </p:spPr>
        <p:txBody>
          <a:bodyPr>
            <a:normAutofit/>
          </a:bodyPr>
          <a:lstStyle/>
          <a:p>
            <a:pPr algn="ctr"/>
            <a:r>
              <a:rPr lang="ru-RU" sz="17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Может быть для кого-то это прозвучит как лозунг, но:</a:t>
            </a:r>
            <a:endParaRPr lang="ru-RU" sz="27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Первейшей своей задачей Первичная профсоюзная организация работников БНТУ (далее –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ППО работников БНТУ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Белорусского профессионального союза работников образования и науки считает ежедневную работу по всем направлениям деятельности, предписанным ей Уставом отраслевого профсоюза работников образования и науки, Трудовым кодексом Республики Беларусь и Коллективным договором.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!Профком WORK!\!!!!!!!!ФОРУМ ПРОФКОМ\Безымянный++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9092" y="4902199"/>
            <a:ext cx="1829240" cy="1456267"/>
          </a:xfrm>
          <a:prstGeom prst="rect">
            <a:avLst/>
          </a:prstGeom>
          <a:noFill/>
          <a:effectLst>
            <a:glow rad="1016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65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728133"/>
            <a:ext cx="8652933" cy="552026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9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сегодняшний день перед профсоюзным комитетом </a:t>
            </a:r>
            <a:br>
              <a:rPr lang="ru-RU" sz="29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9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ППО работников БНТУ стоят следующие основные задачи:</a:t>
            </a:r>
            <a:endParaRPr lang="ru-RU" sz="29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1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анализ эффективности системы оплаты труда, участие представителей профсоюза в работе по ее дальнейшему совершенствованию;</a:t>
            </a:r>
            <a:endParaRPr lang="ru-RU" sz="2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9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9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работа в области охраны труда;</a:t>
            </a:r>
            <a:endParaRPr lang="ru-RU" sz="2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9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подготовка к проведению переговоров, разработке проекта и подписанию Коллективного договора БНТУ на 2022-2025 годы;</a:t>
            </a:r>
            <a:endParaRPr lang="ru-RU" sz="2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9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содействие в организации отдыха и оздоровления работников-членов профсоюза в профсоюзных санаториях со скидкой 25%, а также на базе Студенческого санатория-профилактория БНТУ «Политехник»;</a:t>
            </a:r>
            <a:endParaRPr lang="ru-RU" sz="2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9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оказание материальной помощи работникам за счет профсоюзного бюджета (профсоюзной кассы взаимопомощи) и средств БНТУ;</a:t>
            </a:r>
            <a:endParaRPr lang="ru-RU" sz="2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9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работа по обращениям и заявлениям членов профсоюза;</a:t>
            </a:r>
            <a:endParaRPr lang="ru-RU" sz="2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9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разработка web-страницы ППО работников БНТУ на сайте университета и создание </a:t>
            </a:r>
            <a:r>
              <a:rPr lang="ru-RU" sz="29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телеграмм-канала</a:t>
            </a:r>
            <a:r>
              <a:rPr lang="ru-RU" sz="29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Первички</a:t>
            </a:r>
            <a:r>
              <a:rPr lang="ru-RU" sz="29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рамках реализации направлений информационной работы ФПБ;</a:t>
            </a:r>
            <a:endParaRPr lang="ru-RU" sz="2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9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организация досуга и отдыха членов профсоюза и их детей.</a:t>
            </a:r>
            <a:endParaRPr lang="ru-RU" sz="2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900" dirty="0">
              <a:solidFill>
                <a:srgbClr val="00B0F0"/>
              </a:solidFill>
            </a:endParaRPr>
          </a:p>
        </p:txBody>
      </p:sp>
      <p:pic>
        <p:nvPicPr>
          <p:cNvPr id="4" name="Picture 2" descr="D:\!Профком WORK!\!!!!!!!!ФОРУМ ПРОФКОМ\Безымянный++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9267" y="5173134"/>
            <a:ext cx="1785846" cy="1421720"/>
          </a:xfrm>
          <a:prstGeom prst="rect">
            <a:avLst/>
          </a:prstGeom>
          <a:noFill/>
          <a:effectLst>
            <a:glow rad="1016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65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599"/>
            <a:ext cx="8593666" cy="778933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Почему Вам следует стать </a:t>
            </a:r>
            <a:b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членом ППО работников БНТУ?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12" y="922867"/>
            <a:ext cx="9822688" cy="593513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b="1" i="1" u="sng" dirty="0" smtClean="0">
                <a:solidFill>
                  <a:schemeClr val="accent2">
                    <a:lumMod val="75000"/>
                  </a:schemeClr>
                </a:solidFill>
              </a:rPr>
              <a:t>ВСТУПИВ В ПРОФСОЮЗ, РАБОТНИК-ЧЛЕН ПРОФСОЮЗА ПРИОБРЕТАЕТ ПРАВО НА:</a:t>
            </a:r>
            <a:endParaRPr lang="ru-RU" sz="12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заключение коллективного договора;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получение 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ВСЕХ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 гарантий и льгот, предусмотренных коллективным договором;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рассмотрение индивидуального трудового спора работника с нанимателем при участии профсоюзного органа;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содействие профсоюза в вопросах оплаты труда, размера заработной платы и своевременной ее выплаты;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проверку правильности начисления заработной платы;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защиту при расследовании несчастных случаев на производстве и профессиональных заболеваний, в вопросах возмещения вреда, причиненного здоровью на производстве;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*контроль со стороны профсоюза при найме на работу и в случае увольнения;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согласование с профсоюзом режима рабочего времени и времени отдыха;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согласование с профсоюзом графика трудовых отпусков;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контроль профсоюзом безопасности труда, оздоровления и охраны здоровья;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решение социально-бытовых, житейских проблем;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помощь на получение скидок на путевки в профсоюзные санатории и дотации от профкома на санаторно-курортное лечение;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материальную поддержку при оздоровлении детей;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материальную помощь в определенных жизненных ситуациях и при возникновении непредвиденных материальных затруднений;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* обращение в </a:t>
            </a:r>
            <a:r>
              <a:rPr lang="ru-RU" sz="1200" i="1" dirty="0" err="1" smtClean="0">
                <a:solidFill>
                  <a:schemeClr val="accent2">
                    <a:lumMod val="75000"/>
                  </a:schemeClr>
                </a:solidFill>
              </a:rPr>
              <a:t>Первичку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, а также в вышестоящие профсоюзные органы по различным вопросам; возможность свободно высказывать и отстаивать на профсоюзном собрании, конференции свое мнение по вопросам трудовых, социальных и связанных с ними отношений.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D:\!Профком WORK!\!!!!!!!!ФОРУМ ПРОФКОМ\Безымянный++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0"/>
            <a:ext cx="1634066" cy="1300887"/>
          </a:xfrm>
          <a:prstGeom prst="rect">
            <a:avLst/>
          </a:prstGeom>
          <a:noFill/>
          <a:effectLst>
            <a:glow rad="1016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81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400" y="1007533"/>
            <a:ext cx="7755468" cy="450426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Следует отметить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что в Трудовом кодексе Республики Беларусь, где, кстати, закреплены многие предложения, внесенные в интересах трудящихся Федерацией профсоюзов Беларуси, имеется свыше 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статей, в которых 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решение </a:t>
            </a:r>
            <a:b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тех или иных вопросов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требует согласования </a:t>
            </a:r>
            <a:b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профсоюзом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учета его мнения, или предусматривает </a:t>
            </a:r>
            <a:b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их урегулирование в Коллективном договоре.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Picture 3" descr="F:\000022_50726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7266" y="5048673"/>
            <a:ext cx="1532468" cy="1072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65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02733"/>
            <a:ext cx="8596668" cy="580813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согласованию с профсоюзным комитетом наниматель принимает локальные правовые акты: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оплате труда, в том числе по стимулирующим и компенсирующим выплатам (ст.63 Трудового кодекса);</a:t>
            </a:r>
            <a:b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профессиональной подготовке, повышению квалификации, стажировке и переподготовке работников (ст.220-1 Трудового кодекса);</a:t>
            </a:r>
            <a:b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графики трудовых отпусков (ст.168 Трудового кодекса);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разделение рабочего дня на части (ст.127 Трудового кодекса) и другое.</a:t>
            </a:r>
            <a:b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соответствии с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Трудовым кодексом Республики Беларусь 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система взаимоотношений между работниками и нанимателями строится на основе принципов социального партнерства, из которых основные – равноправие сторон, взаимное уважение и учет интересов сторон, заинтересованность в конструктивных договорных отношениях.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8180" y="0"/>
            <a:ext cx="3203820" cy="1778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65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66" y="584200"/>
            <a:ext cx="10049933" cy="5867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Конечно, иногда разногласия с нанимателем работнику удается уладить путем переговоров, так сказать, с глазу на глаз с тем или иным должностным лицом.</a:t>
            </a:r>
            <a:b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 часто такие хождения по служебным кабинетам оказываются безрезультатными.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вот тут на помощь обязательно придет профсоюз. </a:t>
            </a:r>
            <a:b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Члены профсоюза вправе получить в профсоюзных органах бесплатную консультационную и иную юридическую помощь по волнующим работника вопросам, в том числе практическую помощь при обращении в суд с иском к нанимателю о восстановлении нарушенных прав. Но, если человек не является членом профсоюза, то он фактически остается один на один с нанимателем.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Коллективные договоры и соглашения, заключаемые профсоюзами с нанимателями, позволяют расширять и усиливать гарантии, предоставляемые работникам законодательством о труде.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769" y="1275021"/>
            <a:ext cx="3160659" cy="1590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05" y="5529466"/>
            <a:ext cx="1773661" cy="1328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65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67" y="626534"/>
            <a:ext cx="8906933" cy="3361266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Профсоюзы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выполняют функцию общественного контроля за соблюдением нанимателями законодательства о труде, правил и норм в сфере охраны труда. </a:t>
            </a:r>
          </a:p>
          <a:p>
            <a:pPr algn="just"/>
            <a:endParaRPr lang="ru-RU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Профсоюзы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участвуют в расследовании несчастных случаев на производстве, в прохождении медицинской экспертизы при временной и стойкой потере работником трудоспособности, а, следовательно, имеют возможность защитить интересы работника, его семьи при этих прискорбных обстоятельствах.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79333"/>
            <a:ext cx="4784487" cy="2878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65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693</TotalTime>
  <Words>1407</Words>
  <Application>Microsoft Office PowerPoint</Application>
  <PresentationFormat>Произвольный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Почему Вам следует стать  членом ППО работников БНТУ?</vt:lpstr>
      <vt:lpstr>Следует отметить, что в Трудовом кодексе Республики Беларусь, где, кстати, закреплены многие предложения, внесенные в интересах трудящихся Федерацией профсоюзов Беларуси, имеется свыше 100 статей, в которых решение  тех или иных вопросов требует согласования  с профсоюзом, учета его мнения, или предусматривает  их урегулирование в Коллективном договоре. </vt:lpstr>
      <vt:lpstr>По согласованию с профсоюзным комитетом наниматель принимает локальные правовые акты:  - по оплате труда, в том числе по стимулирующим и компенсирующим выплатам (ст.63 Трудового кодекса);  - по профессиональной подготовке, повышению квалификации, стажировке и переподготовке работников (ст.220-1 Трудового кодекса);  - графики трудовых отпусков (ст.168 Трудового кодекса); разделение рабочего дня на части (ст.127 Трудового кодекса) и другое.  В соответствии с Трудовым кодексом Республики Беларусь система взаимоотношений между работниками и нанимателями строится на основе принципов социального партнерства, из которых основные – равноправие сторон, взаимное уважение и учет интересов сторон, заинтересованность в конструктивных договорных отношениях.  </vt:lpstr>
      <vt:lpstr>Конечно, иногда разногласия с нанимателем работнику удается уладить путем переговоров, так сказать, с глазу на глаз с тем или иным должностным лицом.         Но часто такие хождения по служебным кабинетам оказываются безрезультатными. И вот тут на помощь обязательно придет профсоюз.  Члены профсоюза вправе получить в профсоюзных органах бесплатную консультационную и иную юридическую помощь по волнующим работника вопросам, в том числе практическую помощь при обращении в суд с иском к нанимателю о восстановлении нарушенных прав. Но, если человек не является членом профсоюза, то он фактически остается один на один с нанимателем. Коллективные договоры и соглашения, заключаемые профсоюзами с нанимателями, позволяют расширять и усиливать гарантии, предоставляемые работникам законодательством о труде. </vt:lpstr>
      <vt:lpstr>Слайд 9</vt:lpstr>
      <vt:lpstr>Слайд 10</vt:lpstr>
      <vt:lpstr>Слайд 11</vt:lpstr>
      <vt:lpstr>Слайд 12</vt:lpstr>
      <vt:lpstr>Вот несколько примеров из практики последних лет.  Именно благодаря ФПБ, настойчивым усилиям отраслевых профсоюзов удалось добиться включения в измененный Трудовой кодекс Республики Беларусь свыше 30 существенных предложений, среди которых:</vt:lpstr>
      <vt:lpstr>Слайд 14</vt:lpstr>
      <vt:lpstr>Слайд 15</vt:lpstr>
      <vt:lpstr>Слайд 16</vt:lpstr>
      <vt:lpstr>Давайте будем ВМЕСТЕ!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Hewlett Packard</dc:creator>
  <cp:lastModifiedBy>249</cp:lastModifiedBy>
  <cp:revision>121</cp:revision>
  <dcterms:created xsi:type="dcterms:W3CDTF">2019-03-06T17:33:51Z</dcterms:created>
  <dcterms:modified xsi:type="dcterms:W3CDTF">2021-10-29T09:12:50Z</dcterms:modified>
</cp:coreProperties>
</file>