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6" r:id="rId4"/>
    <p:sldId id="273" r:id="rId5"/>
    <p:sldId id="279" r:id="rId6"/>
    <p:sldId id="265" r:id="rId7"/>
    <p:sldId id="277" r:id="rId8"/>
    <p:sldId id="278" r:id="rId9"/>
    <p:sldId id="275" r:id="rId10"/>
    <p:sldId id="266" r:id="rId11"/>
    <p:sldId id="267" r:id="rId12"/>
    <p:sldId id="280" r:id="rId13"/>
    <p:sldId id="281" r:id="rId14"/>
    <p:sldId id="269" r:id="rId15"/>
    <p:sldId id="270" r:id="rId16"/>
    <p:sldId id="271" r:id="rId17"/>
    <p:sldId id="268" r:id="rId18"/>
    <p:sldId id="272" r:id="rId19"/>
  </p:sldIdLst>
  <p:sldSz cx="14630400" cy="8229600"/>
  <p:notesSz cx="8229600" cy="14630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unnel Sans" panose="020B0604020202020204" charset="0"/>
      <p:regular r:id="rId25"/>
    </p:embeddedFont>
    <p:embeddedFont>
      <p:font typeface="Mona Sans Semi Bold" panose="020B0604020202020204" charset="0"/>
      <p:regular r:id="rId26"/>
    </p:embeddedFont>
    <p:embeddedFont>
      <p:font typeface="Monotype Corsiva" panose="03010101010201010101" pitchFamily="66" charset="0"/>
      <p:italic r:id="rId27"/>
    </p:embeddedFont>
    <p:embeddedFont>
      <p:font typeface="Prata" panose="020B0604020202020204" charset="0"/>
      <p:regular r:id="rId28"/>
    </p:embeddedFont>
    <p:embeddedFont>
      <p:font typeface="Raleway" panose="020B0604020202020204" charset="0"/>
      <p:regular r:id="rId29"/>
      <p:bold r:id="rId30"/>
      <p:italic r:id="rId31"/>
      <p:boldItalic r:id="rId32"/>
    </p:embeddedFont>
  </p:embeddedFontLst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800000"/>
    <a:srgbClr val="E32121"/>
    <a:srgbClr val="CC756E"/>
    <a:srgbClr val="35B987"/>
    <a:srgbClr val="1B8A63"/>
    <a:srgbClr val="34B291"/>
    <a:srgbClr val="25C189"/>
    <a:srgbClr val="6B6F73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0" d="100"/>
          <a:sy n="60" d="100"/>
        </p:scale>
        <p:origin x="822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61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33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90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728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73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936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825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728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736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93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2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616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bg>
      <p:bgPr>
        <a:solidFill>
          <a:srgbClr val="000000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147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bg>
      <p:bgPr>
        <a:solidFill>
          <a:srgbClr val="000000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5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18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bg>
      <p:bgPr>
        <a:solidFill>
          <a:srgbClr val="000000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Google Shape;29;p6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49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bg>
      <p:bgPr>
        <a:solidFill>
          <a:srgbClr val="000000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7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94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bg>
      <p:bgPr>
        <a:solidFill>
          <a:srgbClr val="000000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8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157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bg>
      <p:bgPr>
        <a:solidFill>
          <a:srgbClr val="000000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41;p9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1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bg>
      <p:bgPr>
        <a:solidFill>
          <a:srgbClr val="00000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10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03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30.jpeg"/><Relationship Id="rId7" Type="http://schemas.openxmlformats.org/officeDocument/2006/relationships/hyperlink" Target="https://bntu.by/institutes/mido" TargetMode="Externa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hyperlink" Target="http://lp.mido.bntu.by/" TargetMode="External"/><Relationship Id="rId10" Type="http://schemas.openxmlformats.org/officeDocument/2006/relationships/hyperlink" Target="https://t.me/midobntu" TargetMode="External"/><Relationship Id="rId4" Type="http://schemas.openxmlformats.org/officeDocument/2006/relationships/image" Target="../media/image31.png"/><Relationship Id="rId9" Type="http://schemas.openxmlformats.org/officeDocument/2006/relationships/hyperlink" Target="https://t.me/applicant_mido_bot" TargetMode="External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" y="271301"/>
            <a:ext cx="9312964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3600" i="1" dirty="0">
                <a:solidFill>
                  <a:srgbClr val="DDDDDD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25 лет передового </a:t>
            </a:r>
            <a:r>
              <a:rPr lang="en-US" sz="3600" i="1" dirty="0" err="1">
                <a:solidFill>
                  <a:srgbClr val="DDDDDD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опыта</a:t>
            </a:r>
            <a:r>
              <a:rPr lang="en-US" sz="3600" i="1" dirty="0">
                <a:solidFill>
                  <a:srgbClr val="DDDDDD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 </a:t>
            </a:r>
            <a:endParaRPr lang="ru-RU" sz="3600" i="1" dirty="0">
              <a:solidFill>
                <a:srgbClr val="DDDDDD"/>
              </a:solidFill>
              <a:latin typeface="Monotype Corsiva" panose="03010101010201010101" pitchFamily="66" charset="0"/>
              <a:ea typeface="Mona Sans Semi Bold" pitchFamily="34" charset="-122"/>
              <a:cs typeface="Mona Sans Semi Bold" pitchFamily="34" charset="-120"/>
            </a:endParaRPr>
          </a:p>
          <a:p>
            <a:pPr marL="0" indent="0" algn="ctr">
              <a:lnSpc>
                <a:spcPts val="5300"/>
              </a:lnSpc>
              <a:buNone/>
            </a:pPr>
            <a:r>
              <a:rPr lang="en-US" sz="3600" i="1" dirty="0">
                <a:solidFill>
                  <a:srgbClr val="DDDDDD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в МИДО БНТУ</a:t>
            </a:r>
            <a:endParaRPr lang="en-US" sz="3600" i="1" dirty="0">
              <a:latin typeface="Mona Sans Semi Bold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" y="1932183"/>
            <a:ext cx="9312965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Отмечаем четверть века инноваций в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дистанционном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образовании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!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Mona Sans Semi Bold" panose="020B0604020202020204" charset="0"/>
            </a:endParaRPr>
          </a:p>
        </p:txBody>
      </p:sp>
      <p:pic>
        <p:nvPicPr>
          <p:cNvPr id="19" name="Picture 4" descr="C:\Новая папка\100 лет, лого\PNG\_БНТУЛого с охранным полем@3x.png">
            <a:extLst>
              <a:ext uri="{FF2B5EF4-FFF2-40B4-BE49-F238E27FC236}">
                <a16:creationId xmlns:a16="http://schemas.microsoft.com/office/drawing/2014/main" id="{5E89F4C8-0DD2-440C-929D-AC8637F7E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022" y="252662"/>
            <a:ext cx="1034716" cy="103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0"/>
          <p:cNvSpPr/>
          <p:nvPr/>
        </p:nvSpPr>
        <p:spPr>
          <a:xfrm>
            <a:off x="2" y="2756484"/>
            <a:ext cx="9312964" cy="31571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МЕЖДУНАРОДНЫЙ ИНСТИТУТ ДИСТАНЦИОННОГО ОБРАЗОВАНИЯ</a:t>
            </a:r>
            <a:endParaRPr lang="en-US" sz="5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388" y="6278879"/>
            <a:ext cx="1458189" cy="14581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527" y="680680"/>
            <a:ext cx="13057346" cy="70223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Стоимость обучения: 202</a:t>
            </a:r>
            <a:r>
              <a:rPr lang="ru-RU" sz="4000" b="1" dirty="0">
                <a:solidFill>
                  <a:schemeClr val="bg1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5</a:t>
            </a:r>
            <a:r>
              <a:rPr lang="en-US" sz="4000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-202</a:t>
            </a:r>
            <a:r>
              <a:rPr lang="ru-RU" sz="4000" b="1" dirty="0">
                <a:solidFill>
                  <a:schemeClr val="bg1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6</a:t>
            </a:r>
            <a:r>
              <a:rPr lang="en-US" sz="4000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 учебный год</a:t>
            </a:r>
            <a:endParaRPr lang="en-US" sz="4000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4147" y="1710690"/>
            <a:ext cx="4846082" cy="42124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3300"/>
              </a:lnSpc>
              <a:buNone/>
            </a:pPr>
            <a:r>
              <a:rPr lang="en-US" sz="2650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Сокращённый срок обучения</a:t>
            </a:r>
            <a:endParaRPr lang="en-US" sz="265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4147" y="2462332"/>
            <a:ext cx="13057346" cy="1388268"/>
          </a:xfrm>
          <a:prstGeom prst="roundRect">
            <a:avLst>
              <a:gd name="adj" fmla="val 7239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988695" y="2628364"/>
            <a:ext cx="236696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ru-RU" sz="2800" dirty="0">
                <a:solidFill>
                  <a:schemeClr val="bg1"/>
                </a:solidFill>
                <a:latin typeface="Mona Sans Semi Bold" panose="020B0604020202020204" charset="0"/>
              </a:rPr>
              <a:t>1</a:t>
            </a:r>
            <a:endParaRPr lang="en-US" sz="28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561546" y="2634985"/>
            <a:ext cx="1537097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6-05-0612-01</a:t>
            </a:r>
            <a:endParaRPr lang="en-US" sz="28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171818" y="2621728"/>
            <a:ext cx="3493413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Программная инженерия</a:t>
            </a:r>
            <a:endParaRPr lang="en-US" sz="28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0469973" y="2639966"/>
            <a:ext cx="1145858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1957,02</a:t>
            </a:r>
            <a:endParaRPr lang="en-US" sz="28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86527" y="4103370"/>
            <a:ext cx="3799284" cy="42124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3300"/>
              </a:lnSpc>
              <a:buNone/>
            </a:pPr>
            <a:r>
              <a:rPr lang="en-US" sz="2650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Полный срок обучения</a:t>
            </a:r>
            <a:endParaRPr lang="en-US" sz="265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794147" y="4861679"/>
            <a:ext cx="13057346" cy="659606"/>
          </a:xfrm>
          <a:prstGeom prst="roundRect">
            <a:avLst>
              <a:gd name="adj" fmla="val 14311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801767" y="4869299"/>
            <a:ext cx="13042106" cy="6443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26438" y="5011698"/>
            <a:ext cx="198953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ru-RU" sz="2800" dirty="0">
                <a:solidFill>
                  <a:schemeClr val="bg1"/>
                </a:solidFill>
                <a:latin typeface="Mona Sans Semi Bold" panose="020B0604020202020204" charset="0"/>
              </a:rPr>
              <a:t>2</a:t>
            </a:r>
            <a:endParaRPr lang="en-US" sz="28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1682353" y="5011698"/>
            <a:ext cx="1499354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6-05-0612-01</a:t>
            </a:r>
            <a:endParaRPr lang="en-US" sz="28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4257478" y="5032849"/>
            <a:ext cx="3455670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Программная инженерия</a:t>
            </a:r>
            <a:endParaRPr lang="en-US" sz="28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10469973" y="5032849"/>
            <a:ext cx="847249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1957,02</a:t>
            </a:r>
            <a:endParaRPr lang="en-US" sz="28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794147" y="5774055"/>
            <a:ext cx="13057346" cy="7191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en-US" sz="21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Указанные суммы являются ориентировочными и могут быть уточнены перед началом учебного года. </a:t>
            </a:r>
            <a:endParaRPr lang="en-US" sz="21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332D52D-0E07-457A-9F87-A14C4A1D96CD}"/>
              </a:ext>
            </a:extLst>
          </p:cNvPr>
          <p:cNvSpPr/>
          <p:nvPr/>
        </p:nvSpPr>
        <p:spPr>
          <a:xfrm>
            <a:off x="0" y="7548920"/>
            <a:ext cx="14630400" cy="659606"/>
          </a:xfrm>
          <a:prstGeom prst="rect">
            <a:avLst/>
          </a:prstGeom>
          <a:solidFill>
            <a:srgbClr val="1B1C1D"/>
          </a:solidFill>
          <a:ln>
            <a:solidFill>
              <a:srgbClr val="1F1F1F"/>
            </a:solidFill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BY">
              <a:solidFill>
                <a:schemeClr val="bg1"/>
              </a:solidFill>
            </a:endParaRPr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5A8B6F07-20F3-43FF-B6D1-957E32C93CF4}"/>
              </a:ext>
            </a:extLst>
          </p:cNvPr>
          <p:cNvSpPr/>
          <p:nvPr/>
        </p:nvSpPr>
        <p:spPr>
          <a:xfrm>
            <a:off x="988695" y="3379629"/>
            <a:ext cx="236696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ru-RU" sz="2800" dirty="0">
                <a:solidFill>
                  <a:schemeClr val="bg1"/>
                </a:solidFill>
                <a:latin typeface="Mona Sans Semi Bold" panose="020B0604020202020204" charset="0"/>
              </a:rPr>
              <a:t>2</a:t>
            </a:r>
            <a:endParaRPr lang="en-US" sz="28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20" name="Text 14">
            <a:extLst>
              <a:ext uri="{FF2B5EF4-FFF2-40B4-BE49-F238E27FC236}">
                <a16:creationId xmlns:a16="http://schemas.microsoft.com/office/drawing/2014/main" id="{AF4BBC6E-8625-4D0F-8526-BFB5407BEB84}"/>
              </a:ext>
            </a:extLst>
          </p:cNvPr>
          <p:cNvSpPr/>
          <p:nvPr/>
        </p:nvSpPr>
        <p:spPr>
          <a:xfrm>
            <a:off x="1561546" y="3386250"/>
            <a:ext cx="1537097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800"/>
              </a:lnSpc>
            </a:pPr>
            <a:r>
              <a:rPr lang="en-US" sz="28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6-05-0311-02</a:t>
            </a:r>
          </a:p>
        </p:txBody>
      </p:sp>
      <p:sp>
        <p:nvSpPr>
          <p:cNvPr id="21" name="Text 15">
            <a:extLst>
              <a:ext uri="{FF2B5EF4-FFF2-40B4-BE49-F238E27FC236}">
                <a16:creationId xmlns:a16="http://schemas.microsoft.com/office/drawing/2014/main" id="{D2B172B1-F47C-4BE4-A1A3-07D844D476B5}"/>
              </a:ext>
            </a:extLst>
          </p:cNvPr>
          <p:cNvSpPr/>
          <p:nvPr/>
        </p:nvSpPr>
        <p:spPr>
          <a:xfrm>
            <a:off x="4171817" y="3372993"/>
            <a:ext cx="3493413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Экономика и управление</a:t>
            </a:r>
          </a:p>
        </p:txBody>
      </p:sp>
      <p:sp>
        <p:nvSpPr>
          <p:cNvPr id="28" name="Text 16">
            <a:extLst>
              <a:ext uri="{FF2B5EF4-FFF2-40B4-BE49-F238E27FC236}">
                <a16:creationId xmlns:a16="http://schemas.microsoft.com/office/drawing/2014/main" id="{C651FF8D-E0E4-4657-9852-10DE5B677EFB}"/>
              </a:ext>
            </a:extLst>
          </p:cNvPr>
          <p:cNvSpPr/>
          <p:nvPr/>
        </p:nvSpPr>
        <p:spPr>
          <a:xfrm>
            <a:off x="10469973" y="3371870"/>
            <a:ext cx="1145858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>
              <a:lnSpc>
                <a:spcPts val="28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1957,02</a:t>
            </a:r>
            <a:endParaRPr lang="en-US" sz="28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8310" y="414621"/>
            <a:ext cx="13109019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Конкурс и проходные баллы в 202</a:t>
            </a:r>
            <a:r>
              <a:rPr lang="ru-RU" sz="3200" b="1" dirty="0">
                <a:solidFill>
                  <a:schemeClr val="bg1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5</a:t>
            </a:r>
            <a:r>
              <a:rPr lang="en-US" sz="3200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 году</a:t>
            </a:r>
            <a:endParaRPr lang="en-US" sz="3200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45450" y="1181264"/>
            <a:ext cx="13109019" cy="760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3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Информация о конкурсе и проходных баллах поможет вам оценить свои шансы на поступление и спланировать подготовку. Представленные данные отражают ситуацию </a:t>
            </a:r>
            <a:r>
              <a:rPr lang="en-US" sz="2300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за</a:t>
            </a:r>
            <a:r>
              <a:rPr lang="en-US" sz="23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300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2025 </a:t>
            </a:r>
            <a:r>
              <a:rPr lang="en-US" sz="2300" b="1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год</a:t>
            </a:r>
            <a:r>
              <a:rPr lang="en-US" sz="2300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ru-RU" sz="2300" b="1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2300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759" y="2264501"/>
            <a:ext cx="4217789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Сокращённый срок обучения</a:t>
            </a:r>
            <a:endParaRPr lang="en-US" sz="2400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45450" y="2912176"/>
            <a:ext cx="13124259" cy="1901324"/>
          </a:xfrm>
          <a:prstGeom prst="roundRect">
            <a:avLst>
              <a:gd name="adj" fmla="val 465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894522" y="3797454"/>
            <a:ext cx="12982807" cy="46506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BY" dirty="0"/>
          </a:p>
        </p:txBody>
      </p:sp>
      <p:sp>
        <p:nvSpPr>
          <p:cNvPr id="18" name="Text 16"/>
          <p:cNvSpPr/>
          <p:nvPr/>
        </p:nvSpPr>
        <p:spPr>
          <a:xfrm>
            <a:off x="996075" y="3912658"/>
            <a:ext cx="406837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1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492210" y="3912658"/>
            <a:ext cx="1459712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6-05</a:t>
            </a: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-</a:t>
            </a: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0612-01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3219207" y="3869750"/>
            <a:ext cx="2743557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Программная инженерия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760690" y="4964337"/>
            <a:ext cx="3306723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Полный срок обучения</a:t>
            </a:r>
            <a:endParaRPr lang="en-US" sz="2400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41" name="Text 39"/>
          <p:cNvSpPr/>
          <p:nvPr/>
        </p:nvSpPr>
        <p:spPr>
          <a:xfrm>
            <a:off x="2394704" y="7603807"/>
            <a:ext cx="13109019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i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332D52D-0E07-457A-9F87-A14C4A1D96CD}"/>
              </a:ext>
            </a:extLst>
          </p:cNvPr>
          <p:cNvSpPr/>
          <p:nvPr/>
        </p:nvSpPr>
        <p:spPr>
          <a:xfrm>
            <a:off x="1" y="7569994"/>
            <a:ext cx="14630400" cy="659606"/>
          </a:xfrm>
          <a:prstGeom prst="rect">
            <a:avLst/>
          </a:prstGeom>
          <a:solidFill>
            <a:srgbClr val="1B1C1D"/>
          </a:solidFill>
          <a:ln>
            <a:solidFill>
              <a:srgbClr val="1F1F1F"/>
            </a:solidFill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 i="1">
              <a:solidFill>
                <a:schemeClr val="bg1"/>
              </a:solidFill>
            </a:endParaRPr>
          </a:p>
        </p:txBody>
      </p:sp>
      <p:sp>
        <p:nvSpPr>
          <p:cNvPr id="45" name="Text 19"/>
          <p:cNvSpPr/>
          <p:nvPr/>
        </p:nvSpPr>
        <p:spPr>
          <a:xfrm>
            <a:off x="6991350" y="3911042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</a:rPr>
              <a:t>3,4</a:t>
            </a:r>
          </a:p>
        </p:txBody>
      </p:sp>
      <p:sp>
        <p:nvSpPr>
          <p:cNvPr id="46" name="Text 19"/>
          <p:cNvSpPr/>
          <p:nvPr/>
        </p:nvSpPr>
        <p:spPr>
          <a:xfrm>
            <a:off x="6683236" y="2989489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Конкурс </a:t>
            </a:r>
          </a:p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(бюджет)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47" name="Text 19"/>
          <p:cNvSpPr/>
          <p:nvPr/>
        </p:nvSpPr>
        <p:spPr>
          <a:xfrm>
            <a:off x="8758892" y="3916708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</a:rPr>
              <a:t>248</a:t>
            </a:r>
          </a:p>
        </p:txBody>
      </p:sp>
      <p:sp>
        <p:nvSpPr>
          <p:cNvPr id="48" name="Text 19"/>
          <p:cNvSpPr/>
          <p:nvPr/>
        </p:nvSpPr>
        <p:spPr>
          <a:xfrm>
            <a:off x="8215085" y="2989489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Проходной балл </a:t>
            </a:r>
          </a:p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на бюджет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50" name="Text 19"/>
          <p:cNvSpPr/>
          <p:nvPr/>
        </p:nvSpPr>
        <p:spPr>
          <a:xfrm>
            <a:off x="10607242" y="3908610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</a:rPr>
              <a:t>3,2</a:t>
            </a:r>
          </a:p>
        </p:txBody>
      </p:sp>
      <p:sp>
        <p:nvSpPr>
          <p:cNvPr id="52" name="Text 19"/>
          <p:cNvSpPr/>
          <p:nvPr/>
        </p:nvSpPr>
        <p:spPr>
          <a:xfrm>
            <a:off x="12341808" y="3939118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</a:rPr>
              <a:t>237</a:t>
            </a:r>
          </a:p>
        </p:txBody>
      </p:sp>
      <p:sp>
        <p:nvSpPr>
          <p:cNvPr id="43" name="Text 19">
            <a:extLst>
              <a:ext uri="{FF2B5EF4-FFF2-40B4-BE49-F238E27FC236}">
                <a16:creationId xmlns:a16="http://schemas.microsoft.com/office/drawing/2014/main" id="{11A2AC62-DB5F-476C-846C-2EFE157029E4}"/>
              </a:ext>
            </a:extLst>
          </p:cNvPr>
          <p:cNvSpPr/>
          <p:nvPr/>
        </p:nvSpPr>
        <p:spPr>
          <a:xfrm>
            <a:off x="10390951" y="2996050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Конкурс </a:t>
            </a:r>
          </a:p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(платное)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55" name="Text 19">
            <a:extLst>
              <a:ext uri="{FF2B5EF4-FFF2-40B4-BE49-F238E27FC236}">
                <a16:creationId xmlns:a16="http://schemas.microsoft.com/office/drawing/2014/main" id="{3511D5FD-9A66-4BFD-9B13-67B410F5ED61}"/>
              </a:ext>
            </a:extLst>
          </p:cNvPr>
          <p:cNvSpPr/>
          <p:nvPr/>
        </p:nvSpPr>
        <p:spPr>
          <a:xfrm>
            <a:off x="11883824" y="3006381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Проходной балл </a:t>
            </a:r>
          </a:p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на платное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56" name="Shape 3">
            <a:extLst>
              <a:ext uri="{FF2B5EF4-FFF2-40B4-BE49-F238E27FC236}">
                <a16:creationId xmlns:a16="http://schemas.microsoft.com/office/drawing/2014/main" id="{237C8720-0201-4365-813F-48FCA1BD8E0F}"/>
              </a:ext>
            </a:extLst>
          </p:cNvPr>
          <p:cNvSpPr/>
          <p:nvPr/>
        </p:nvSpPr>
        <p:spPr>
          <a:xfrm>
            <a:off x="758759" y="5459741"/>
            <a:ext cx="13124259" cy="1421307"/>
          </a:xfrm>
          <a:prstGeom prst="roundRect">
            <a:avLst>
              <a:gd name="adj" fmla="val 465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7" name="Text 16">
            <a:extLst>
              <a:ext uri="{FF2B5EF4-FFF2-40B4-BE49-F238E27FC236}">
                <a16:creationId xmlns:a16="http://schemas.microsoft.com/office/drawing/2014/main" id="{852C5479-1AA5-4ACD-9D26-3B101EDF22F8}"/>
              </a:ext>
            </a:extLst>
          </p:cNvPr>
          <p:cNvSpPr/>
          <p:nvPr/>
        </p:nvSpPr>
        <p:spPr>
          <a:xfrm>
            <a:off x="1009384" y="6460223"/>
            <a:ext cx="406837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1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58" name="Text 17">
            <a:extLst>
              <a:ext uri="{FF2B5EF4-FFF2-40B4-BE49-F238E27FC236}">
                <a16:creationId xmlns:a16="http://schemas.microsoft.com/office/drawing/2014/main" id="{643EDFC5-3CC4-45F3-87D0-0C4CA06F298B}"/>
              </a:ext>
            </a:extLst>
          </p:cNvPr>
          <p:cNvSpPr/>
          <p:nvPr/>
        </p:nvSpPr>
        <p:spPr>
          <a:xfrm>
            <a:off x="1505519" y="6460223"/>
            <a:ext cx="1459712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6-05</a:t>
            </a: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-</a:t>
            </a: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0612-01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59" name="Text 18">
            <a:extLst>
              <a:ext uri="{FF2B5EF4-FFF2-40B4-BE49-F238E27FC236}">
                <a16:creationId xmlns:a16="http://schemas.microsoft.com/office/drawing/2014/main" id="{692F2FC7-38D9-48F9-8D75-20BE67E16778}"/>
              </a:ext>
            </a:extLst>
          </p:cNvPr>
          <p:cNvSpPr/>
          <p:nvPr/>
        </p:nvSpPr>
        <p:spPr>
          <a:xfrm>
            <a:off x="3232516" y="6417315"/>
            <a:ext cx="2743557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Программная инженерия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60" name="Text 19">
            <a:extLst>
              <a:ext uri="{FF2B5EF4-FFF2-40B4-BE49-F238E27FC236}">
                <a16:creationId xmlns:a16="http://schemas.microsoft.com/office/drawing/2014/main" id="{DE7C897E-5A58-47C5-B42D-3DB3BAE3AB8D}"/>
              </a:ext>
            </a:extLst>
          </p:cNvPr>
          <p:cNvSpPr/>
          <p:nvPr/>
        </p:nvSpPr>
        <p:spPr>
          <a:xfrm>
            <a:off x="7004659" y="6458607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</a:rPr>
              <a:t>-</a:t>
            </a:r>
          </a:p>
        </p:txBody>
      </p:sp>
      <p:sp>
        <p:nvSpPr>
          <p:cNvPr id="61" name="Text 19">
            <a:extLst>
              <a:ext uri="{FF2B5EF4-FFF2-40B4-BE49-F238E27FC236}">
                <a16:creationId xmlns:a16="http://schemas.microsoft.com/office/drawing/2014/main" id="{9A7D2E67-DA75-4D4C-87C3-8CA2D1CBBFD2}"/>
              </a:ext>
            </a:extLst>
          </p:cNvPr>
          <p:cNvSpPr/>
          <p:nvPr/>
        </p:nvSpPr>
        <p:spPr>
          <a:xfrm>
            <a:off x="6696545" y="5537054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Конкурс </a:t>
            </a:r>
          </a:p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(бюджет)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62" name="Text 19">
            <a:extLst>
              <a:ext uri="{FF2B5EF4-FFF2-40B4-BE49-F238E27FC236}">
                <a16:creationId xmlns:a16="http://schemas.microsoft.com/office/drawing/2014/main" id="{C3316C2B-353C-4866-8EBD-127613A919E1}"/>
              </a:ext>
            </a:extLst>
          </p:cNvPr>
          <p:cNvSpPr/>
          <p:nvPr/>
        </p:nvSpPr>
        <p:spPr>
          <a:xfrm>
            <a:off x="8772201" y="6464273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</a:rPr>
              <a:t>-</a:t>
            </a:r>
          </a:p>
        </p:txBody>
      </p:sp>
      <p:sp>
        <p:nvSpPr>
          <p:cNvPr id="63" name="Text 19">
            <a:extLst>
              <a:ext uri="{FF2B5EF4-FFF2-40B4-BE49-F238E27FC236}">
                <a16:creationId xmlns:a16="http://schemas.microsoft.com/office/drawing/2014/main" id="{180AED76-ED6A-4873-A5D7-DA16FE4EF3EC}"/>
              </a:ext>
            </a:extLst>
          </p:cNvPr>
          <p:cNvSpPr/>
          <p:nvPr/>
        </p:nvSpPr>
        <p:spPr>
          <a:xfrm>
            <a:off x="8228394" y="5537054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Проходной балл </a:t>
            </a:r>
          </a:p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на бюджет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64" name="Text 19">
            <a:extLst>
              <a:ext uri="{FF2B5EF4-FFF2-40B4-BE49-F238E27FC236}">
                <a16:creationId xmlns:a16="http://schemas.microsoft.com/office/drawing/2014/main" id="{0C1FF01C-E287-4993-A2BA-FA177ACE4CA2}"/>
              </a:ext>
            </a:extLst>
          </p:cNvPr>
          <p:cNvSpPr/>
          <p:nvPr/>
        </p:nvSpPr>
        <p:spPr>
          <a:xfrm>
            <a:off x="10620551" y="6456175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1</a:t>
            </a: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</a:rPr>
              <a:t>,65</a:t>
            </a:r>
          </a:p>
        </p:txBody>
      </p:sp>
      <p:sp>
        <p:nvSpPr>
          <p:cNvPr id="65" name="Text 19">
            <a:extLst>
              <a:ext uri="{FF2B5EF4-FFF2-40B4-BE49-F238E27FC236}">
                <a16:creationId xmlns:a16="http://schemas.microsoft.com/office/drawing/2014/main" id="{DCFD4A1D-FCB9-4E4B-A8C0-E03928D693FB}"/>
              </a:ext>
            </a:extLst>
          </p:cNvPr>
          <p:cNvSpPr/>
          <p:nvPr/>
        </p:nvSpPr>
        <p:spPr>
          <a:xfrm>
            <a:off x="12355117" y="6486683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</a:rPr>
              <a:t>208</a:t>
            </a:r>
          </a:p>
        </p:txBody>
      </p:sp>
      <p:sp>
        <p:nvSpPr>
          <p:cNvPr id="66" name="Text 19">
            <a:extLst>
              <a:ext uri="{FF2B5EF4-FFF2-40B4-BE49-F238E27FC236}">
                <a16:creationId xmlns:a16="http://schemas.microsoft.com/office/drawing/2014/main" id="{C61CF43A-653E-4551-99FD-CB027B67A11A}"/>
              </a:ext>
            </a:extLst>
          </p:cNvPr>
          <p:cNvSpPr/>
          <p:nvPr/>
        </p:nvSpPr>
        <p:spPr>
          <a:xfrm>
            <a:off x="10404260" y="5543615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Конкурс </a:t>
            </a:r>
          </a:p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(платное)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67" name="Text 19">
            <a:extLst>
              <a:ext uri="{FF2B5EF4-FFF2-40B4-BE49-F238E27FC236}">
                <a16:creationId xmlns:a16="http://schemas.microsoft.com/office/drawing/2014/main" id="{358F92D9-1DF7-41E7-AD3C-1794ED686771}"/>
              </a:ext>
            </a:extLst>
          </p:cNvPr>
          <p:cNvSpPr/>
          <p:nvPr/>
        </p:nvSpPr>
        <p:spPr>
          <a:xfrm>
            <a:off x="11897133" y="5553946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Проходной балл </a:t>
            </a:r>
          </a:p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на платное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34" name="Shape 15">
            <a:extLst>
              <a:ext uri="{FF2B5EF4-FFF2-40B4-BE49-F238E27FC236}">
                <a16:creationId xmlns:a16="http://schemas.microsoft.com/office/drawing/2014/main" id="{0070CBA3-ABE6-4190-91B4-A32F10688229}"/>
              </a:ext>
            </a:extLst>
          </p:cNvPr>
          <p:cNvSpPr/>
          <p:nvPr/>
        </p:nvSpPr>
        <p:spPr>
          <a:xfrm>
            <a:off x="903006" y="4229850"/>
            <a:ext cx="12982807" cy="46506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BY" dirty="0"/>
          </a:p>
        </p:txBody>
      </p:sp>
      <p:sp>
        <p:nvSpPr>
          <p:cNvPr id="35" name="Text 16">
            <a:extLst>
              <a:ext uri="{FF2B5EF4-FFF2-40B4-BE49-F238E27FC236}">
                <a16:creationId xmlns:a16="http://schemas.microsoft.com/office/drawing/2014/main" id="{EEF53C51-54CE-46BA-96B2-8491184ED6EB}"/>
              </a:ext>
            </a:extLst>
          </p:cNvPr>
          <p:cNvSpPr/>
          <p:nvPr/>
        </p:nvSpPr>
        <p:spPr>
          <a:xfrm>
            <a:off x="944949" y="4383700"/>
            <a:ext cx="406837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2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36" name="Text 17">
            <a:extLst>
              <a:ext uri="{FF2B5EF4-FFF2-40B4-BE49-F238E27FC236}">
                <a16:creationId xmlns:a16="http://schemas.microsoft.com/office/drawing/2014/main" id="{0087A6E2-19AC-4EF3-B422-6B13C6694F3B}"/>
              </a:ext>
            </a:extLst>
          </p:cNvPr>
          <p:cNvSpPr/>
          <p:nvPr/>
        </p:nvSpPr>
        <p:spPr>
          <a:xfrm>
            <a:off x="1457434" y="4390182"/>
            <a:ext cx="1459712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6-05-0311-02</a:t>
            </a:r>
          </a:p>
        </p:txBody>
      </p:sp>
      <p:sp>
        <p:nvSpPr>
          <p:cNvPr id="37" name="Text 18">
            <a:extLst>
              <a:ext uri="{FF2B5EF4-FFF2-40B4-BE49-F238E27FC236}">
                <a16:creationId xmlns:a16="http://schemas.microsoft.com/office/drawing/2014/main" id="{36868BF2-9EBB-44A7-8FA5-49D8AAEBE083}"/>
              </a:ext>
            </a:extLst>
          </p:cNvPr>
          <p:cNvSpPr/>
          <p:nvPr/>
        </p:nvSpPr>
        <p:spPr>
          <a:xfrm>
            <a:off x="3163218" y="4347274"/>
            <a:ext cx="2743557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Экономика и управление</a:t>
            </a:r>
          </a:p>
        </p:txBody>
      </p:sp>
      <p:sp>
        <p:nvSpPr>
          <p:cNvPr id="38" name="Text 19">
            <a:extLst>
              <a:ext uri="{FF2B5EF4-FFF2-40B4-BE49-F238E27FC236}">
                <a16:creationId xmlns:a16="http://schemas.microsoft.com/office/drawing/2014/main" id="{F4045C4D-960A-421C-B7C9-2060C52115A0}"/>
              </a:ext>
            </a:extLst>
          </p:cNvPr>
          <p:cNvSpPr/>
          <p:nvPr/>
        </p:nvSpPr>
        <p:spPr>
          <a:xfrm>
            <a:off x="7041982" y="4386132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</a:rPr>
              <a:t>1,9</a:t>
            </a:r>
          </a:p>
        </p:txBody>
      </p:sp>
      <p:sp>
        <p:nvSpPr>
          <p:cNvPr id="39" name="Text 19">
            <a:extLst>
              <a:ext uri="{FF2B5EF4-FFF2-40B4-BE49-F238E27FC236}">
                <a16:creationId xmlns:a16="http://schemas.microsoft.com/office/drawing/2014/main" id="{0424A967-8C66-4782-A83F-978910730A6D}"/>
              </a:ext>
            </a:extLst>
          </p:cNvPr>
          <p:cNvSpPr/>
          <p:nvPr/>
        </p:nvSpPr>
        <p:spPr>
          <a:xfrm>
            <a:off x="8809524" y="4391798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180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40" name="Text 19">
            <a:extLst>
              <a:ext uri="{FF2B5EF4-FFF2-40B4-BE49-F238E27FC236}">
                <a16:creationId xmlns:a16="http://schemas.microsoft.com/office/drawing/2014/main" id="{82F26435-CE0E-456C-BA98-A2AA24119C4B}"/>
              </a:ext>
            </a:extLst>
          </p:cNvPr>
          <p:cNvSpPr/>
          <p:nvPr/>
        </p:nvSpPr>
        <p:spPr>
          <a:xfrm>
            <a:off x="10657874" y="4383700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1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42" name="Text 19">
            <a:extLst>
              <a:ext uri="{FF2B5EF4-FFF2-40B4-BE49-F238E27FC236}">
                <a16:creationId xmlns:a16="http://schemas.microsoft.com/office/drawing/2014/main" id="{2FA77AA7-A6B0-4BB5-ACF0-703480D113D8}"/>
              </a:ext>
            </a:extLst>
          </p:cNvPr>
          <p:cNvSpPr/>
          <p:nvPr/>
        </p:nvSpPr>
        <p:spPr>
          <a:xfrm>
            <a:off x="12392440" y="4414208"/>
            <a:ext cx="77950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</a:rPr>
              <a:t>132</a:t>
            </a:r>
            <a:endParaRPr lang="en-US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8310" y="414621"/>
            <a:ext cx="13109019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График работы приемной комиссии БНТУ в 2026 году</a:t>
            </a:r>
            <a:endParaRPr lang="en-US" sz="3200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95300" y="1610312"/>
            <a:ext cx="13849350" cy="4371388"/>
          </a:xfrm>
          <a:prstGeom prst="roundRect">
            <a:avLst>
              <a:gd name="adj" fmla="val 4652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1" name="Text 39"/>
          <p:cNvSpPr/>
          <p:nvPr/>
        </p:nvSpPr>
        <p:spPr>
          <a:xfrm>
            <a:off x="2394704" y="7603807"/>
            <a:ext cx="13109019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endParaRPr lang="en-US" i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332D52D-0E07-457A-9F87-A14C4A1D96CD}"/>
              </a:ext>
            </a:extLst>
          </p:cNvPr>
          <p:cNvSpPr/>
          <p:nvPr/>
        </p:nvSpPr>
        <p:spPr>
          <a:xfrm>
            <a:off x="1" y="7569994"/>
            <a:ext cx="14630400" cy="659606"/>
          </a:xfrm>
          <a:prstGeom prst="rect">
            <a:avLst/>
          </a:prstGeom>
          <a:solidFill>
            <a:srgbClr val="1B1C1D"/>
          </a:solidFill>
          <a:ln>
            <a:solidFill>
              <a:srgbClr val="1F1F1F"/>
            </a:solidFill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 i="1">
              <a:solidFill>
                <a:schemeClr val="bg1"/>
              </a:solidFill>
            </a:endParaRPr>
          </a:p>
        </p:txBody>
      </p:sp>
      <p:sp>
        <p:nvSpPr>
          <p:cNvPr id="33" name="Text 1">
            <a:extLst>
              <a:ext uri="{FF2B5EF4-FFF2-40B4-BE49-F238E27FC236}">
                <a16:creationId xmlns:a16="http://schemas.microsoft.com/office/drawing/2014/main" id="{CA93D4F6-42CC-458C-AF75-1B9F0B74A510}"/>
              </a:ext>
            </a:extLst>
          </p:cNvPr>
          <p:cNvSpPr/>
          <p:nvPr/>
        </p:nvSpPr>
        <p:spPr>
          <a:xfrm>
            <a:off x="869487" y="1809220"/>
            <a:ext cx="13109019" cy="3659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ru-RU" sz="2300" dirty="0">
                <a:solidFill>
                  <a:schemeClr val="bg1">
                    <a:lumMod val="95000"/>
                  </a:schemeClr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    Сроки приема документов от абитуриентов, поступающих для обучения за счет средств республиканского бюджета: с 12.07 по 17.07 (воскресенье 12.07 – рабочий день).</a:t>
            </a:r>
          </a:p>
          <a:p>
            <a:pPr algn="just"/>
            <a:r>
              <a:rPr lang="ru-RU" sz="2300" dirty="0">
                <a:solidFill>
                  <a:schemeClr val="bg1">
                    <a:lumMod val="95000"/>
                  </a:schemeClr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    Сроки приема документов от абитуриентов, поступающих для обучения на платной основе на специальности, где необходимо сдавать вступительные испытания в БНТУ: с 12.07 по 17.07 (воскресенье 12.07 – рабочий день).</a:t>
            </a:r>
          </a:p>
          <a:p>
            <a:pPr algn="just"/>
            <a:r>
              <a:rPr lang="ru-RU" sz="2300" dirty="0">
                <a:solidFill>
                  <a:schemeClr val="bg1">
                    <a:lumMod val="95000"/>
                  </a:schemeClr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    Сроки приема документов от абитуриентов, поступающих для обучения на платной основе на специальности, где не требуется сдавать вступительные испытания в БНТУ: с 12.07 по 01.08 (воскресенье 12.07 – рабочий день).</a:t>
            </a:r>
          </a:p>
          <a:p>
            <a:pPr algn="just"/>
            <a:r>
              <a:rPr lang="ru-RU" sz="2300" b="1" dirty="0">
                <a:solidFill>
                  <a:schemeClr val="bg1">
                    <a:lumMod val="95000"/>
                  </a:schemeClr>
                </a:solidFill>
                <a:latin typeface="Mona Sans Semi Bold" panose="020B0604020202020204" charset="0"/>
              </a:rPr>
              <a:t>     В дни приема документов и зачисления приемная комиссия работает с 9:00 – 18:00</a:t>
            </a:r>
            <a:endParaRPr lang="en-US" sz="2300" b="1" dirty="0">
              <a:solidFill>
                <a:schemeClr val="bg1">
                  <a:lumMod val="95000"/>
                </a:schemeClr>
              </a:solidFill>
              <a:latin typeface="Mona Sans Semi Bold" panose="020B0604020202020204" charset="0"/>
            </a:endParaRPr>
          </a:p>
          <a:p>
            <a:pPr algn="just"/>
            <a:endParaRPr lang="en-US" sz="2300" b="1" dirty="0">
              <a:solidFill>
                <a:schemeClr val="bg1">
                  <a:lumMod val="95000"/>
                </a:schemeClr>
              </a:solidFill>
              <a:latin typeface="Mona Sans Semi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820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pic>
        <p:nvPicPr>
          <p:cNvPr id="19" name="Picture 4" descr="C:\Новая папка\100 лет, лого\PNG\_БНТУЛого с охранным полем@3x.png">
            <a:extLst>
              <a:ext uri="{FF2B5EF4-FFF2-40B4-BE49-F238E27FC236}">
                <a16:creationId xmlns:a16="http://schemas.microsoft.com/office/drawing/2014/main" id="{5E89F4C8-0DD2-440C-929D-AC8637F7E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022" y="252662"/>
            <a:ext cx="1034716" cy="103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DB2F07-3DB7-4FC1-9F90-ED6D84360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7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8"/>
          <p:cNvSpPr/>
          <p:nvPr/>
        </p:nvSpPr>
        <p:spPr>
          <a:xfrm>
            <a:off x="4566815" y="2173047"/>
            <a:ext cx="3667539" cy="2117695"/>
          </a:xfrm>
          <a:prstGeom prst="roundRect">
            <a:avLst>
              <a:gd name="adj" fmla="val 4134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6B6F73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368456" y="4789113"/>
            <a:ext cx="3667539" cy="2156090"/>
          </a:xfrm>
          <a:prstGeom prst="roundRect">
            <a:avLst>
              <a:gd name="adj" fmla="val 4134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6B6F73"/>
            </a:solidFill>
            <a:prstDash val="solid"/>
          </a:ln>
        </p:spPr>
      </p:sp>
      <p:sp>
        <p:nvSpPr>
          <p:cNvPr id="19" name="Shape 18"/>
          <p:cNvSpPr/>
          <p:nvPr/>
        </p:nvSpPr>
        <p:spPr>
          <a:xfrm>
            <a:off x="4566815" y="4789113"/>
            <a:ext cx="3667539" cy="2156090"/>
          </a:xfrm>
          <a:prstGeom prst="roundRect">
            <a:avLst>
              <a:gd name="adj" fmla="val 4134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6B6F73"/>
            </a:solidFill>
            <a:prstDash val="solid"/>
          </a:ln>
        </p:spPr>
      </p:sp>
      <p:sp>
        <p:nvSpPr>
          <p:cNvPr id="18" name="Shape 18"/>
          <p:cNvSpPr/>
          <p:nvPr/>
        </p:nvSpPr>
        <p:spPr>
          <a:xfrm>
            <a:off x="368457" y="2155780"/>
            <a:ext cx="3667539" cy="2156090"/>
          </a:xfrm>
          <a:prstGeom prst="roundRect">
            <a:avLst>
              <a:gd name="adj" fmla="val 4134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6B6F73"/>
            </a:solidFill>
            <a:prstDash val="solid"/>
          </a:ln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59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7565" y="417825"/>
            <a:ext cx="8197794" cy="41707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DDDDDD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Международные партнёры МИДО</a:t>
            </a:r>
            <a:endParaRPr lang="en-US" sz="3600" dirty="0">
              <a:latin typeface="Mona Sans Semi Bold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74105" y="1126992"/>
            <a:ext cx="8330089" cy="6404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МИДО БНТУ активно развивает </a:t>
            </a: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международное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сотрудничество</a:t>
            </a:r>
            <a:r>
              <a:rPr lang="ru-RU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endParaRPr lang="ru-RU" dirty="0">
              <a:solidFill>
                <a:srgbClr val="8F8F8F"/>
              </a:solidFill>
              <a:latin typeface="Mona Sans Semi Bold" panose="020B060402020202020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buNone/>
            </a:pP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Наши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партнёры — это 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ведущие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образовательные учреждения из разных стран.</a:t>
            </a:r>
            <a:endParaRPr lang="en-US" dirty="0">
              <a:latin typeface="Mona Sans Semi Bold" panose="020B060402020202020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5" y="2226153"/>
            <a:ext cx="3831664" cy="76621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67243" y="3128638"/>
            <a:ext cx="3528179" cy="5005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5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ESIGELEC Graduate School of Engineering (Франция)</a:t>
            </a:r>
            <a:endParaRPr lang="en-US" sz="1550" dirty="0">
              <a:latin typeface="Mona Sans Semi Bold" panose="020B060402020202020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62141" y="3650305"/>
            <a:ext cx="3299579" cy="6404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Партнёрство с одним из ведущих инженерных вузов Франции открывает двери к передовым европейским образовательным стандартам.</a:t>
            </a:r>
            <a:endParaRPr lang="en-US" sz="1200" dirty="0">
              <a:latin typeface="Mona Sans Semi Bold" panose="020B060402020202020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092" y="2289098"/>
            <a:ext cx="2782281" cy="96595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646985" y="3346075"/>
            <a:ext cx="3647003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buNone/>
            </a:pPr>
            <a:r>
              <a:rPr lang="en-US" sz="155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Lincoln University College (Малайзия)</a:t>
            </a:r>
            <a:endParaRPr lang="en-US" sz="1550" dirty="0">
              <a:latin typeface="Mona Sans Semi Bold" panose="020B060402020202020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646985" y="3645260"/>
            <a:ext cx="3554851" cy="6404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Сотрудничество с малайзийским университетом даёт возможность изучать особенности азиатского IT-рынка и технологий.</a:t>
            </a:r>
            <a:endParaRPr lang="en-US" sz="1200" dirty="0">
              <a:latin typeface="Mona Sans Semi Bold" panose="020B060402020202020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4697" y="4870277"/>
            <a:ext cx="1133060" cy="113306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33032" y="5702230"/>
            <a:ext cx="3602963" cy="5005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5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American International Campus (Private) Limited (Шри-Ланка)</a:t>
            </a:r>
            <a:endParaRPr lang="en-US" sz="1550" dirty="0">
              <a:latin typeface="Mona Sans Semi Bold" panose="020B060402020202020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433032" y="6273142"/>
            <a:ext cx="3480172" cy="6404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Развитие связей с образовательными учреждениями Шри-Ланки обогащает культурный и академический обмен.</a:t>
            </a:r>
            <a:endParaRPr lang="en-US" sz="1200" dirty="0">
              <a:latin typeface="Mona Sans Semi Bold" panose="020B060402020202020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333" y="4892457"/>
            <a:ext cx="2106410" cy="715519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4570860" y="5906424"/>
            <a:ext cx="3690580" cy="5005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5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Montpellier Business School (</a:t>
            </a:r>
            <a:r>
              <a:rPr lang="en-US" sz="1550" dirty="0" err="1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Франция</a:t>
            </a:r>
            <a:r>
              <a:rPr lang="en-US" sz="155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)</a:t>
            </a:r>
            <a:endParaRPr lang="en-US" sz="1550" dirty="0">
              <a:latin typeface="Mona Sans Semi Bold" panose="020B060402020202020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4592648" y="6351438"/>
            <a:ext cx="3434947" cy="5027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Этот партнёр предоставляет уникальные возможности для развития компетенций на стыке IT и бизнес-управления.</a:t>
            </a:r>
            <a:endParaRPr lang="en-US" sz="1200" dirty="0">
              <a:latin typeface="Mona Sans Semi Bold" panose="020B06040202020202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8"/>
          <p:cNvSpPr/>
          <p:nvPr/>
        </p:nvSpPr>
        <p:spPr>
          <a:xfrm>
            <a:off x="4480034" y="5027529"/>
            <a:ext cx="3571381" cy="2045559"/>
          </a:xfrm>
          <a:prstGeom prst="roundRect">
            <a:avLst>
              <a:gd name="adj" fmla="val 4134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6B6F73"/>
            </a:solidFill>
            <a:prstDash val="solid"/>
          </a:ln>
        </p:spPr>
      </p:sp>
      <p:sp>
        <p:nvSpPr>
          <p:cNvPr id="18" name="Shape 18"/>
          <p:cNvSpPr/>
          <p:nvPr/>
        </p:nvSpPr>
        <p:spPr>
          <a:xfrm>
            <a:off x="349925" y="5027529"/>
            <a:ext cx="3571381" cy="2045559"/>
          </a:xfrm>
          <a:prstGeom prst="roundRect">
            <a:avLst>
              <a:gd name="adj" fmla="val 4134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6B6F73"/>
            </a:solidFill>
            <a:prstDash val="solid"/>
          </a:ln>
        </p:spPr>
      </p:sp>
      <p:sp>
        <p:nvSpPr>
          <p:cNvPr id="17" name="Shape 18"/>
          <p:cNvSpPr/>
          <p:nvPr/>
        </p:nvSpPr>
        <p:spPr>
          <a:xfrm>
            <a:off x="4467256" y="2725982"/>
            <a:ext cx="3571381" cy="1820455"/>
          </a:xfrm>
          <a:prstGeom prst="roundRect">
            <a:avLst>
              <a:gd name="adj" fmla="val 4134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6B6F73"/>
            </a:solidFill>
            <a:prstDash val="solid"/>
          </a:ln>
        </p:spPr>
      </p:sp>
      <p:sp>
        <p:nvSpPr>
          <p:cNvPr id="16" name="Shape 18"/>
          <p:cNvSpPr/>
          <p:nvPr/>
        </p:nvSpPr>
        <p:spPr>
          <a:xfrm>
            <a:off x="349925" y="2725982"/>
            <a:ext cx="3571381" cy="1820455"/>
          </a:xfrm>
          <a:prstGeom prst="roundRect">
            <a:avLst>
              <a:gd name="adj" fmla="val 4134"/>
            </a:avLst>
          </a:prstGeom>
          <a:solidFill>
            <a:schemeClr val="bg1">
              <a:alpha val="95000"/>
            </a:schemeClr>
          </a:solidFill>
          <a:ln w="19050">
            <a:solidFill>
              <a:srgbClr val="6B6F73"/>
            </a:solidFill>
            <a:prstDash val="solid"/>
          </a:ln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916" y="-583783"/>
            <a:ext cx="6439484" cy="88133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4538" y="315290"/>
            <a:ext cx="7694099" cy="48410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Региональные партнёры МИДО</a:t>
            </a:r>
            <a:endParaRPr lang="en-US" sz="3600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44538" y="1056980"/>
            <a:ext cx="7706877" cy="115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Помимо международных связей, МИДО активно сотрудничает с ключевыми образовательными и консалтинговыми центрами в СНГ, что обеспечивает актуальность наших программ и широкие возможности для абитуриентов из России, Беларуси и Казахстана.</a:t>
            </a:r>
            <a:endParaRPr lang="en-US" sz="2000" dirty="0">
              <a:latin typeface="Mona Sans Semi Bold" panose="020B060402020202020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06" y="2782783"/>
            <a:ext cx="2525911" cy="50518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06433" y="3463730"/>
            <a:ext cx="264414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Поступи.бел (Беларусь)</a:t>
            </a:r>
            <a:endParaRPr lang="en-US" sz="1800" dirty="0">
              <a:latin typeface="Mona Sans Semi Bold" panose="020B060402020202020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502206" y="3803130"/>
            <a:ext cx="3205090" cy="7433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Стратегический партнёр для абитуриентов из Беларуси, предоставляющий актуальную информацию о поступлении.</a:t>
            </a:r>
            <a:endParaRPr lang="en-US" sz="1200" dirty="0">
              <a:latin typeface="Mona Sans Semi Bold" panose="020B060402020202020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535" y="2784360"/>
            <a:ext cx="2525911" cy="50518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619535" y="3401426"/>
            <a:ext cx="2511147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buNone/>
            </a:pPr>
            <a:r>
              <a:rPr lang="en-US" sz="18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Postupi.kz (Казахстан)</a:t>
            </a:r>
            <a:endParaRPr lang="en-US" sz="1800" dirty="0">
              <a:latin typeface="Mona Sans Semi Bold" panose="020B060402020202020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644099" y="3750536"/>
            <a:ext cx="3176294" cy="7433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Наш партнёр в Казахстане, помогающий абитуриентам из региона получить доступ к дистанционному образованию.</a:t>
            </a:r>
            <a:endParaRPr lang="en-US" sz="1200" dirty="0">
              <a:latin typeface="Mona Sans Semi Bold" panose="020B060402020202020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04" y="5095415"/>
            <a:ext cx="2525911" cy="50518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06432" y="5639030"/>
            <a:ext cx="2733724" cy="6890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Центр высшего дистанционного образования "vuz24.ru" (Российская Федерация)</a:t>
            </a:r>
            <a:endParaRPr lang="en-US" sz="1400" dirty="0">
              <a:latin typeface="Mona Sans Semi Bold" panose="020B060402020202020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502205" y="6497397"/>
            <a:ext cx="2945763" cy="3523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Ключевой партнёр в России, облегчающий процесс поступления и обучения для российских граждан.</a:t>
            </a:r>
            <a:endParaRPr lang="en-US" sz="1200" dirty="0">
              <a:latin typeface="Mona Sans Semi Bold" panose="020B060402020202020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4632313" y="5071585"/>
            <a:ext cx="3608546" cy="516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Международный Центр Образования "Академик" (Российская Федерация)</a:t>
            </a:r>
            <a:endParaRPr lang="en-US" sz="1400" dirty="0">
              <a:latin typeface="Mona Sans Semi Bold" panose="020B060402020202020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4644099" y="6380821"/>
            <a:ext cx="3200858" cy="5855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Ещё один надёжный партнёр в России, расширяющий наши возможности по работе с абитуриентами.</a:t>
            </a:r>
            <a:endParaRPr lang="en-US" sz="1200" dirty="0">
              <a:latin typeface="Mona Sans Semi Bold" panose="020B060402020202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0700" y="365807"/>
            <a:ext cx="13301816" cy="547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3500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Партнёры МИДО в Центральной Азии и другие организации</a:t>
            </a:r>
            <a:endParaRPr lang="en-US" sz="3500" b="1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91144" y="1434546"/>
            <a:ext cx="13120927" cy="9932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3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МИДО БНТУ постоянно расширяет свою сеть партнёрств, охватывая новые регионы и сферы деятельности. Мы сотрудничаем с ведущими образовательными и научно-производственными организациями для обеспечения лучшего опыта обучения и трудоустройства.</a:t>
            </a:r>
            <a:endParaRPr lang="en-US" sz="23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14005" y="2951694"/>
            <a:ext cx="4249341" cy="1748447"/>
          </a:xfrm>
          <a:prstGeom prst="roundRect">
            <a:avLst>
              <a:gd name="adj" fmla="val 5493"/>
            </a:avLst>
          </a:prstGeom>
          <a:solidFill>
            <a:schemeClr val="accent3">
              <a:lumMod val="40000"/>
              <a:lumOff val="60000"/>
              <a:alpha val="95000"/>
            </a:schemeClr>
          </a:solidFill>
          <a:ln w="22860">
            <a:solidFill>
              <a:srgbClr val="595959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591145" y="2951694"/>
            <a:ext cx="91440" cy="1748447"/>
          </a:xfrm>
          <a:prstGeom prst="roundRect">
            <a:avLst>
              <a:gd name="adj" fmla="val 80444"/>
            </a:avLst>
          </a:prstGeom>
          <a:solidFill>
            <a:srgbClr val="FFFFFF"/>
          </a:solidFill>
          <a:ln/>
        </p:spPr>
      </p:sp>
      <p:sp>
        <p:nvSpPr>
          <p:cNvPr id="6" name="Text 4"/>
          <p:cNvSpPr/>
          <p:nvPr/>
        </p:nvSpPr>
        <p:spPr>
          <a:xfrm>
            <a:off x="880467" y="3149576"/>
            <a:ext cx="2626995" cy="328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МyUniver (Беларусь)</a:t>
            </a:r>
            <a:endParaRPr lang="en-US" sz="2000" dirty="0">
              <a:latin typeface="Mona Sans Semi Bold" panose="020B060402020202020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80467" y="3582845"/>
            <a:ext cx="3784997" cy="840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Популярная платформа, предоставляющая информацию о высшем образовании в Беларуси.</a:t>
            </a:r>
            <a:endParaRPr lang="en-US" dirty="0">
              <a:latin typeface="Mona Sans Semi Bold" panose="020B060402020202020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038368" y="2951694"/>
            <a:ext cx="4249341" cy="1748447"/>
          </a:xfrm>
          <a:prstGeom prst="roundRect">
            <a:avLst>
              <a:gd name="adj" fmla="val 5493"/>
            </a:avLst>
          </a:prstGeom>
          <a:solidFill>
            <a:schemeClr val="accent3">
              <a:lumMod val="40000"/>
              <a:lumOff val="60000"/>
              <a:alpha val="95000"/>
            </a:schemeClr>
          </a:solidFill>
          <a:ln w="22860">
            <a:solidFill>
              <a:srgbClr val="595959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015508" y="2951694"/>
            <a:ext cx="91440" cy="1748447"/>
          </a:xfrm>
          <a:prstGeom prst="roundRect">
            <a:avLst>
              <a:gd name="adj" fmla="val 80444"/>
            </a:avLst>
          </a:prstGeom>
          <a:solidFill>
            <a:srgbClr val="FFFFFF"/>
          </a:solidFill>
          <a:ln/>
        </p:spPr>
      </p:sp>
      <p:sp>
        <p:nvSpPr>
          <p:cNvPr id="10" name="Text 8"/>
          <p:cNvSpPr/>
          <p:nvPr/>
        </p:nvSpPr>
        <p:spPr>
          <a:xfrm>
            <a:off x="5304830" y="3149576"/>
            <a:ext cx="3784997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NUR FAYZ KOMPLEKS (Узбекистан)</a:t>
            </a:r>
            <a:endParaRPr lang="en-US" sz="2000" dirty="0">
              <a:latin typeface="Mona Sans Semi Bold" panose="020B060402020202020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304830" y="3911100"/>
            <a:ext cx="3784997" cy="840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Наш партнёр в Узбекистане, способствующий развитию образовательных инициатив в регионе.</a:t>
            </a:r>
            <a:endParaRPr lang="en-US" sz="1600" dirty="0">
              <a:latin typeface="Mona Sans Semi Bold" panose="020B060402020202020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462730" y="2951694"/>
            <a:ext cx="4249341" cy="1748447"/>
          </a:xfrm>
          <a:prstGeom prst="roundRect">
            <a:avLst>
              <a:gd name="adj" fmla="val 5493"/>
            </a:avLst>
          </a:prstGeom>
          <a:solidFill>
            <a:schemeClr val="accent3">
              <a:lumMod val="40000"/>
              <a:lumOff val="60000"/>
              <a:alpha val="95000"/>
            </a:schemeClr>
          </a:solidFill>
          <a:ln w="22860">
            <a:solidFill>
              <a:srgbClr val="595959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439870" y="2951694"/>
            <a:ext cx="91440" cy="1748447"/>
          </a:xfrm>
          <a:prstGeom prst="roundRect">
            <a:avLst>
              <a:gd name="adj" fmla="val 80444"/>
            </a:avLst>
          </a:prstGeom>
          <a:solidFill>
            <a:srgbClr val="FFFFFF"/>
          </a:solidFill>
          <a:ln/>
        </p:spPr>
      </p:sp>
      <p:sp>
        <p:nvSpPr>
          <p:cNvPr id="14" name="Text 12"/>
          <p:cNvSpPr/>
          <p:nvPr/>
        </p:nvSpPr>
        <p:spPr>
          <a:xfrm>
            <a:off x="9729192" y="3149576"/>
            <a:ext cx="3784997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ZAMONAVIY O'QUV (Узбекистан)</a:t>
            </a:r>
            <a:endParaRPr lang="en-US" sz="2000" dirty="0">
              <a:latin typeface="Mona Sans Semi Bold" panose="020B060402020202020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729192" y="3911100"/>
            <a:ext cx="3784997" cy="840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Современный образовательный центр, предлагающий широкий спектр программ обучения в Узбекистане.</a:t>
            </a:r>
            <a:endParaRPr lang="en-US" sz="1600" dirty="0">
              <a:latin typeface="Mona Sans Semi Bold" panose="020B060402020202020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614005" y="5124466"/>
            <a:ext cx="4249341" cy="2056522"/>
          </a:xfrm>
          <a:prstGeom prst="roundRect">
            <a:avLst>
              <a:gd name="adj" fmla="val 4134"/>
            </a:avLst>
          </a:prstGeom>
          <a:solidFill>
            <a:schemeClr val="accent3">
              <a:lumMod val="40000"/>
              <a:lumOff val="60000"/>
              <a:alpha val="95000"/>
            </a:schemeClr>
          </a:solidFill>
          <a:ln w="22860">
            <a:solidFill>
              <a:srgbClr val="595959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591145" y="5124466"/>
            <a:ext cx="91440" cy="2056522"/>
          </a:xfrm>
          <a:prstGeom prst="roundRect">
            <a:avLst>
              <a:gd name="adj" fmla="val 80444"/>
            </a:avLst>
          </a:prstGeom>
          <a:solidFill>
            <a:srgbClr val="FFFFFF"/>
          </a:solidFill>
          <a:ln/>
        </p:spPr>
      </p:sp>
      <p:sp>
        <p:nvSpPr>
          <p:cNvPr id="18" name="Text 16"/>
          <p:cNvSpPr/>
          <p:nvPr/>
        </p:nvSpPr>
        <p:spPr>
          <a:xfrm>
            <a:off x="880467" y="5322348"/>
            <a:ext cx="3784997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Ассоциации оценочных организаций</a:t>
            </a:r>
            <a:endParaRPr lang="en-US" sz="2000" dirty="0">
              <a:latin typeface="Mona Sans Semi Bold" panose="020B060402020202020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80467" y="6083872"/>
            <a:ext cx="3784997" cy="840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Сотрудничество с профессиональными ассоциациями обеспечивает актуальность образовательных программ.</a:t>
            </a:r>
            <a:endParaRPr lang="en-US" sz="1600" dirty="0">
              <a:latin typeface="Mona Sans Semi Bold" panose="020B0604020202020204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5038368" y="5124466"/>
            <a:ext cx="4249341" cy="2056522"/>
          </a:xfrm>
          <a:prstGeom prst="roundRect">
            <a:avLst>
              <a:gd name="adj" fmla="val 4134"/>
            </a:avLst>
          </a:prstGeom>
          <a:solidFill>
            <a:schemeClr val="accent3">
              <a:lumMod val="40000"/>
              <a:lumOff val="60000"/>
              <a:alpha val="95000"/>
            </a:schemeClr>
          </a:solidFill>
          <a:ln w="22860">
            <a:solidFill>
              <a:srgbClr val="595959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5015508" y="5124466"/>
            <a:ext cx="91440" cy="2056522"/>
          </a:xfrm>
          <a:prstGeom prst="roundRect">
            <a:avLst>
              <a:gd name="adj" fmla="val 80444"/>
            </a:avLst>
          </a:prstGeom>
          <a:solidFill>
            <a:srgbClr val="FFFFFF"/>
          </a:solidFill>
          <a:ln/>
        </p:spPr>
      </p:sp>
      <p:sp>
        <p:nvSpPr>
          <p:cNvPr id="22" name="Text 20"/>
          <p:cNvSpPr/>
          <p:nvPr/>
        </p:nvSpPr>
        <p:spPr>
          <a:xfrm>
            <a:off x="5304830" y="5322348"/>
            <a:ext cx="3784997" cy="13130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Научно-производственный </a:t>
            </a:r>
            <a:r>
              <a:rPr lang="en-US" sz="2000" dirty="0" err="1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центр</a:t>
            </a:r>
            <a:r>
              <a:rPr lang="en-US" sz="20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 </a:t>
            </a:r>
            <a:r>
              <a:rPr lang="en-US" sz="2000" dirty="0" err="1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многофункциональных</a:t>
            </a:r>
            <a:r>
              <a:rPr lang="en-US" sz="2000" dirty="0"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 беспилотных комплексов</a:t>
            </a:r>
            <a:endParaRPr lang="en-US" sz="2000" dirty="0">
              <a:latin typeface="Mona Sans Semi Bold" panose="020B060402020202020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304830" y="6340526"/>
            <a:ext cx="3784997" cy="840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Партнёрство в области передовых технологий, открывающее студентам доступ к инновационным разработкам.</a:t>
            </a:r>
            <a:endParaRPr lang="en-US" sz="1600" dirty="0">
              <a:latin typeface="Mona Sans Semi Bold" panose="020B060402020202020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332D52D-0E07-457A-9F87-A14C4A1D96CD}"/>
              </a:ext>
            </a:extLst>
          </p:cNvPr>
          <p:cNvSpPr/>
          <p:nvPr/>
        </p:nvSpPr>
        <p:spPr>
          <a:xfrm>
            <a:off x="1" y="7569994"/>
            <a:ext cx="14630400" cy="659606"/>
          </a:xfrm>
          <a:prstGeom prst="rect">
            <a:avLst/>
          </a:prstGeom>
          <a:solidFill>
            <a:srgbClr val="1B1C1D"/>
          </a:solidFill>
          <a:ln>
            <a:solidFill>
              <a:srgbClr val="1F1F1F"/>
            </a:solidFill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332D52D-0E07-457A-9F87-A14C4A1D96CD}"/>
              </a:ext>
            </a:extLst>
          </p:cNvPr>
          <p:cNvSpPr/>
          <p:nvPr/>
        </p:nvSpPr>
        <p:spPr>
          <a:xfrm>
            <a:off x="804579" y="6074689"/>
            <a:ext cx="13042822" cy="1021305"/>
          </a:xfrm>
          <a:prstGeom prst="roundRect">
            <a:avLst>
              <a:gd name="adj" fmla="val 10617"/>
            </a:avLst>
          </a:prstGeom>
          <a:solidFill>
            <a:schemeClr val="bg1"/>
          </a:solidFill>
          <a:ln>
            <a:solidFill>
              <a:srgbClr val="1F1F1F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" name="Text 0"/>
          <p:cNvSpPr/>
          <p:nvPr/>
        </p:nvSpPr>
        <p:spPr>
          <a:xfrm>
            <a:off x="2743201" y="321456"/>
            <a:ext cx="9144000" cy="9827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DDDDDD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Международный институт дистанционного образования (МИДО)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99186" y="1994701"/>
            <a:ext cx="13042823" cy="10835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4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МИДО БНТУ является ведущим центром дистанционного образования, предоставляя студентам гибкие и </a:t>
            </a:r>
            <a:r>
              <a:rPr lang="en-US" sz="2400" dirty="0" err="1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современные</a:t>
            </a:r>
            <a:r>
              <a:rPr lang="en-US" sz="24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возможности для получения </a:t>
            </a:r>
            <a:r>
              <a:rPr lang="en-US" sz="2400" dirty="0" err="1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высшего</a:t>
            </a:r>
            <a:r>
              <a:rPr lang="en-US" sz="24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образования</a:t>
            </a:r>
            <a:r>
              <a:rPr lang="en-US" sz="24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br>
              <a:rPr lang="en-US" sz="24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</a:br>
            <a:r>
              <a:rPr lang="en-US" sz="2400" dirty="0" err="1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Мы</a:t>
            </a:r>
            <a:r>
              <a:rPr lang="en-US" sz="24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гордимся тем, что наши выпускники успешно строят карьеру в крупнейших компаниях.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804578" y="3476873"/>
            <a:ext cx="13042821" cy="2164675"/>
            <a:chOff x="793791" y="3623072"/>
            <a:chExt cx="13042821" cy="2164675"/>
          </a:xfrm>
        </p:grpSpPr>
        <p:sp>
          <p:nvSpPr>
            <p:cNvPr id="4" name="Shape 2"/>
            <p:cNvSpPr/>
            <p:nvPr/>
          </p:nvSpPr>
          <p:spPr>
            <a:xfrm>
              <a:off x="793791" y="3623072"/>
              <a:ext cx="13042821" cy="2164675"/>
            </a:xfrm>
            <a:prstGeom prst="roundRect">
              <a:avLst>
                <a:gd name="adj" fmla="val 4401"/>
              </a:avLst>
            </a:prstGeom>
            <a:solidFill>
              <a:srgbClr val="181616">
                <a:alpha val="95000"/>
              </a:srgbClr>
            </a:solidFill>
            <a:ln w="30480">
              <a:solidFill>
                <a:srgbClr val="595959"/>
              </a:solidFill>
              <a:prstDash val="solid"/>
            </a:ln>
          </p:spPr>
        </p:sp>
        <p:grpSp>
          <p:nvGrpSpPr>
            <p:cNvPr id="15" name="Группа 14"/>
            <p:cNvGrpSpPr/>
            <p:nvPr/>
          </p:nvGrpSpPr>
          <p:grpSpPr>
            <a:xfrm>
              <a:off x="1045694" y="3843035"/>
              <a:ext cx="12528233" cy="1754510"/>
              <a:chOff x="1045694" y="3843035"/>
              <a:chExt cx="12528233" cy="1754510"/>
            </a:xfrm>
          </p:grpSpPr>
          <p:sp>
            <p:nvSpPr>
              <p:cNvPr id="5" name="Text 3"/>
              <p:cNvSpPr/>
              <p:nvPr/>
            </p:nvSpPr>
            <p:spPr>
              <a:xfrm>
                <a:off x="1046801" y="3843035"/>
                <a:ext cx="5490924" cy="425291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/>
              <a:lstStyle/>
              <a:p>
                <a:pPr marL="0" indent="0" algn="l">
                  <a:buNone/>
                </a:pPr>
                <a:r>
                  <a:rPr lang="en-US" sz="3200" b="1" dirty="0">
                    <a:solidFill>
                      <a:schemeClr val="bg1"/>
                    </a:solidFill>
                    <a:latin typeface="Mona Sans Semi Bold" pitchFamily="34" charset="0"/>
                    <a:ea typeface="Mona Sans Semi Bold" pitchFamily="34" charset="-122"/>
                    <a:cs typeface="Mona Sans Semi Bold" pitchFamily="34" charset="-120"/>
                  </a:rPr>
                  <a:t>Где работают наши выпускники?</a:t>
                </a:r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 4"/>
              <p:cNvSpPr/>
              <p:nvPr/>
            </p:nvSpPr>
            <p:spPr>
              <a:xfrm>
                <a:off x="1045694" y="4508837"/>
                <a:ext cx="12528233" cy="108870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 algn="l">
                  <a:buNone/>
                </a:pPr>
                <a:r>
                  <a:rPr lang="en-US" sz="2400" dirty="0">
                    <a:solidFill>
                      <a:schemeClr val="bg1"/>
                    </a:solidFill>
                    <a:latin typeface="Funnel Sans" pitchFamily="34" charset="0"/>
                    <a:ea typeface="Funnel Sans" pitchFamily="34" charset="-122"/>
                    <a:cs typeface="Funnel Sans" pitchFamily="34" charset="-120"/>
                  </a:rPr>
                  <a:t>Выпускники МИДО БНТУ востребованы в различных отраслях и компаниях, как в Беларуси, так и за рубежом. Их знания и навыки позволяют им занимать ключевые позиции в IT-секторе, инжиниринге и других высокотехнологичных областях.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78" y="6168629"/>
            <a:ext cx="2637186" cy="1037019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458" y="5912594"/>
            <a:ext cx="1759123" cy="1407151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267" y="5942409"/>
            <a:ext cx="3448089" cy="136540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0491" y="6074689"/>
            <a:ext cx="2176908" cy="1021305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2815" y="6064913"/>
            <a:ext cx="3166348" cy="90725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32D52D-0E07-457A-9F87-A14C4A1D96CD}"/>
              </a:ext>
            </a:extLst>
          </p:cNvPr>
          <p:cNvSpPr/>
          <p:nvPr/>
        </p:nvSpPr>
        <p:spPr>
          <a:xfrm>
            <a:off x="1" y="7569994"/>
            <a:ext cx="14630400" cy="659606"/>
          </a:xfrm>
          <a:prstGeom prst="rect">
            <a:avLst/>
          </a:prstGeom>
          <a:solidFill>
            <a:srgbClr val="1B1C1D"/>
          </a:solidFill>
          <a:ln>
            <a:solidFill>
              <a:srgbClr val="1F1F1F"/>
            </a:solidFill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26" descr="Изображение выглядит как брокколи&#10;&#10;Автоматически созданное описание">
            <a:extLst>
              <a:ext uri="{FF2B5EF4-FFF2-40B4-BE49-F238E27FC236}">
                <a16:creationId xmlns:a16="http://schemas.microsoft.com/office/drawing/2014/main" id="{B61CD36E-FD52-4AFF-A0C1-7E8362AAD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82" t="23913" r="14103" b="316"/>
          <a:stretch>
            <a:fillRect/>
          </a:stretch>
        </p:blipFill>
        <p:spPr>
          <a:xfrm>
            <a:off x="8805547" y="-1126680"/>
            <a:ext cx="9492635" cy="1041344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 0"/>
          <p:cNvSpPr/>
          <p:nvPr/>
        </p:nvSpPr>
        <p:spPr>
          <a:xfrm>
            <a:off x="863107" y="204968"/>
            <a:ext cx="6710720" cy="5638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buNone/>
            </a:pPr>
            <a:r>
              <a:rPr lang="en-US" sz="3550" dirty="0">
                <a:solidFill>
                  <a:srgbClr val="DDDDDD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Узнайте больше о МИДО БНТУ</a:t>
            </a:r>
            <a:endParaRPr lang="en-US" sz="3550" dirty="0">
              <a:latin typeface="Mona Sans Semi Bold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96993" y="894675"/>
            <a:ext cx="7736563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Мы приглашаем вас ознакомиться с нашими ресурсами, чтобы получить полную информацию </a:t>
            </a:r>
            <a:r>
              <a:rPr lang="ru-RU" sz="2000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 поступлении в МИДО.</a:t>
            </a:r>
            <a:endParaRPr lang="en-US" sz="20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09" y="1725239"/>
            <a:ext cx="451128" cy="4511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70880" y="1725239"/>
            <a:ext cx="2255639" cy="451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Лендинг МИДО</a:t>
            </a:r>
            <a:endParaRPr lang="en-US" sz="20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924716" y="2334729"/>
            <a:ext cx="2522148" cy="13709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u="sng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http://lp.mido.bntu.by/</a:t>
            </a: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– </a:t>
            </a:r>
            <a:b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</a:b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это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ваш первый шаг к получению подробной </a:t>
            </a: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информации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о</a:t>
            </a:r>
            <a:r>
              <a:rPr lang="ru-RU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б </a:t>
            </a: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обучени</a:t>
            </a:r>
            <a:r>
              <a:rPr lang="ru-RU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и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в МИДО.</a:t>
            </a:r>
            <a:endParaRPr lang="en-US" dirty="0">
              <a:latin typeface="Mona Sans Semi Bold" panose="020B060402020202020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199" y="1724014"/>
            <a:ext cx="451128" cy="45112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106820" y="1718353"/>
            <a:ext cx="2255639" cy="45112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Сайт МИДО</a:t>
            </a:r>
            <a:endParaRPr lang="en-US" sz="20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210167" y="2344723"/>
            <a:ext cx="2694961" cy="15138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u="sng" dirty="0">
                <a:solidFill>
                  <a:srgbClr val="FFFFF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https://bntu.by/institutes/mido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– </a:t>
            </a:r>
            <a:br>
              <a:rPr lang="ru-RU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</a:b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здесь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вы найдёте все </a:t>
            </a: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официальные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данные</a:t>
            </a:r>
            <a:r>
              <a:rPr lang="ru-RU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об образовательном процессе.</a:t>
            </a:r>
            <a:endParaRPr lang="en-US" dirty="0">
              <a:latin typeface="Mona Sans Semi Bold" panose="020B060402020202020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880" y="4870410"/>
            <a:ext cx="539086" cy="53908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0674" y="4900727"/>
            <a:ext cx="4140578" cy="53839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buNone/>
            </a:pPr>
            <a:r>
              <a:rPr lang="en-US" b="1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Telegram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-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бот</a:t>
            </a:r>
            <a:b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</a:b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для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 обратной связи</a:t>
            </a:r>
            <a:endParaRPr lang="en-US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2060972" y="5582256"/>
            <a:ext cx="2084302" cy="15118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b="1" u="sng" dirty="0">
                <a:solidFill>
                  <a:srgbClr val="FFFFF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https://t.me/applicant_mido_bot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– задавайте вопросы и получайте </a:t>
            </a: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оперативные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ответы</a:t>
            </a:r>
            <a:r>
              <a:rPr lang="ru-RU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dirty="0">
              <a:latin typeface="Mona Sans Semi Bold" panose="020B0604020202020204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372928" y="7331517"/>
            <a:ext cx="77968" cy="518235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46891954-2289-4F21-8A9D-F29B2E4780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1505" y="4870077"/>
            <a:ext cx="538194" cy="538194"/>
          </a:xfrm>
          <a:prstGeom prst="rect">
            <a:avLst/>
          </a:prstGeom>
        </p:spPr>
      </p:pic>
      <p:sp>
        <p:nvSpPr>
          <p:cNvPr id="20" name="Text 6">
            <a:extLst>
              <a:ext uri="{FF2B5EF4-FFF2-40B4-BE49-F238E27FC236}">
                <a16:creationId xmlns:a16="http://schemas.microsoft.com/office/drawing/2014/main" id="{8C99CD27-6FF4-4C13-B3FD-CD7B7589C2A1}"/>
              </a:ext>
            </a:extLst>
          </p:cNvPr>
          <p:cNvSpPr/>
          <p:nvPr/>
        </p:nvSpPr>
        <p:spPr>
          <a:xfrm>
            <a:off x="5252407" y="4881513"/>
            <a:ext cx="2530198" cy="51443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r>
              <a:rPr lang="ru-RU" dirty="0">
                <a:solidFill>
                  <a:schemeClr val="bg1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Официальный</a:t>
            </a:r>
            <a:br>
              <a:rPr lang="en-US" dirty="0">
                <a:solidFill>
                  <a:schemeClr val="bg1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</a:b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Mona Sans Semi Bold" pitchFamily="34" charset="-122"/>
                <a:cs typeface="Mona Sans Semi Bold" pitchFamily="34" charset="-120"/>
              </a:rPr>
              <a:t>Telegram</a:t>
            </a:r>
            <a:r>
              <a:rPr lang="ru-RU" dirty="0">
                <a:solidFill>
                  <a:schemeClr val="bg1"/>
                </a:solidFill>
                <a:latin typeface="Mona Sans Semi Bold" pitchFamily="34" charset="0"/>
                <a:ea typeface="Mona Sans Semi Bold" pitchFamily="34" charset="-122"/>
                <a:cs typeface="Mona Sans Semi Bold" pitchFamily="34" charset="-120"/>
              </a:rPr>
              <a:t>-канал</a:t>
            </a:r>
            <a:endParaRPr lang="en-US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21" name="Text 7">
            <a:extLst>
              <a:ext uri="{FF2B5EF4-FFF2-40B4-BE49-F238E27FC236}">
                <a16:creationId xmlns:a16="http://schemas.microsoft.com/office/drawing/2014/main" id="{F6AFC8E6-D534-4EAC-A6AD-AE137333F87F}"/>
              </a:ext>
            </a:extLst>
          </p:cNvPr>
          <p:cNvSpPr/>
          <p:nvPr/>
        </p:nvSpPr>
        <p:spPr>
          <a:xfrm>
            <a:off x="6314565" y="5581031"/>
            <a:ext cx="2723143" cy="10008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u="sng" dirty="0">
                <a:solidFill>
                  <a:srgbClr val="FFFFF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  <a:hlinkClick r:id="rId10"/>
              </a:rPr>
              <a:t>https://t.me/midobntu</a:t>
            </a:r>
            <a:r>
              <a:rPr lang="en-US" dirty="0">
                <a:solidFill>
                  <a:srgbClr val="8F8F8F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– </a:t>
            </a:r>
            <a:r>
              <a:rPr lang="ru-RU" dirty="0">
                <a:solidFill>
                  <a:srgbClr val="8F8F8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здесь вы узнаете актуальную информацию и новости института.</a:t>
            </a:r>
            <a:endParaRPr lang="en-US" dirty="0">
              <a:latin typeface="Mona Sans Semi Bold" panose="020B0604020202020204" charset="0"/>
            </a:endParaRPr>
          </a:p>
        </p:txBody>
      </p:sp>
      <p:sp>
        <p:nvSpPr>
          <p:cNvPr id="24" name="Text 1"/>
          <p:cNvSpPr/>
          <p:nvPr/>
        </p:nvSpPr>
        <p:spPr>
          <a:xfrm>
            <a:off x="587095" y="7237827"/>
            <a:ext cx="7724904" cy="6552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Мы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ждём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вас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среди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наших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студентов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!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Получите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качественное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образование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,</a:t>
            </a:r>
            <a:r>
              <a:rPr lang="en-US" dirty="0">
                <a:solidFill>
                  <a:schemeClr val="bg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которое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откроет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для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вас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двери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в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мир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высоких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технологий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!</a:t>
            </a:r>
            <a:endParaRPr lang="en-US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2" name="AutoShape 2" descr="blob:https://web.telegram.org/d3b9cd04-f44e-4a9c-9dab-adf635da7702"/>
          <p:cNvSpPr>
            <a:spLocks noChangeAspect="1" noChangeArrowheads="1"/>
          </p:cNvSpPr>
          <p:nvPr/>
        </p:nvSpPr>
        <p:spPr bwMode="auto">
          <a:xfrm>
            <a:off x="3586902" y="4867133"/>
            <a:ext cx="2171051" cy="21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/>
          <a:srcRect l="13594" t="27892" r="14536" b="18152"/>
          <a:stretch/>
        </p:blipFill>
        <p:spPr>
          <a:xfrm>
            <a:off x="4638822" y="5516650"/>
            <a:ext cx="1574752" cy="1576258"/>
          </a:xfrm>
          <a:prstGeom prst="roundRect">
            <a:avLst>
              <a:gd name="adj" fmla="val 112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/>
          <a:srcRect l="13636" t="27746" r="14464" b="18735"/>
          <a:stretch/>
        </p:blipFill>
        <p:spPr>
          <a:xfrm>
            <a:off x="384616" y="5567858"/>
            <a:ext cx="1537417" cy="1526275"/>
          </a:xfrm>
          <a:prstGeom prst="roundRect">
            <a:avLst>
              <a:gd name="adj" fmla="val 854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/>
          <a:srcRect l="14961" t="1640" r="13520" b="26359"/>
          <a:stretch/>
        </p:blipFill>
        <p:spPr>
          <a:xfrm>
            <a:off x="296993" y="2334729"/>
            <a:ext cx="1543153" cy="1553509"/>
          </a:xfrm>
          <a:prstGeom prst="roundRect">
            <a:avLst>
              <a:gd name="adj" fmla="val 894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4"/>
          <a:srcRect l="14600" t="1640" r="13280" b="26720"/>
          <a:stretch/>
        </p:blipFill>
        <p:spPr>
          <a:xfrm>
            <a:off x="4546112" y="2304147"/>
            <a:ext cx="1564807" cy="1554392"/>
          </a:xfrm>
          <a:prstGeom prst="roundRect">
            <a:avLst>
              <a:gd name="adj" fmla="val 71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63;p15" descr="preencoded.png">
            <a:extLst>
              <a:ext uri="{FF2B5EF4-FFF2-40B4-BE49-F238E27FC236}">
                <a16:creationId xmlns:a16="http://schemas.microsoft.com/office/drawing/2014/main" id="{1D674970-D2C8-4914-B639-C3B5CAA72B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1754" y="-937260"/>
            <a:ext cx="7418480" cy="1019556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81" name="Google Shape;81;p14"/>
          <p:cNvSpPr/>
          <p:nvPr/>
        </p:nvSpPr>
        <p:spPr>
          <a:xfrm>
            <a:off x="266486" y="308292"/>
            <a:ext cx="8475268" cy="352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indent="457200" algn="just">
              <a:buClr>
                <a:srgbClr val="CFCBBF"/>
              </a:buClr>
              <a:buSzPts val="800"/>
            </a:pP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Международный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институт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дистанционного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образования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(МИДО)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является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структурным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подразделением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Белорусского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национального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технического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университета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(БНТУ).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На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протяжении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четверти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века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МИДО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успешно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предоставляет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доступное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и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высококачественное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высшее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образование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,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активно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внедряя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передовые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методики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дистанционного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  <a:r>
              <a:rPr lang="en-US" b="0" i="0" u="none" strike="noStrike" cap="none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обучения</a:t>
            </a:r>
            <a:r>
              <a:rPr lang="en-US" b="0" i="0" u="none" strike="noStrike" cap="none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.</a:t>
            </a:r>
            <a:r>
              <a:rPr lang="ru-RU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</a:t>
            </a:r>
          </a:p>
          <a:p>
            <a:pPr indent="457200" algn="just">
              <a:buClr>
                <a:srgbClr val="CFCBBF"/>
              </a:buClr>
              <a:buSzPts val="800"/>
            </a:pPr>
            <a:r>
              <a:rPr lang="ru-RU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Выпускники МИДО востребованы на рынке труда специалистов нашей страны в областях экономики, менеджмента и информационных технологий, многие работают в США, Сингапуре, Арабских Эмиратах, странах Европы, Российской Федерации. МИДО располагает современной материально-технической базой для организации учебного процесса (программное обеспечение, базы данных, парк компьютеров, объединенных в локальную сеть, каналы передачи информации, доступ в Интернет). Для обучающихся проводятся </a:t>
            </a:r>
            <a:r>
              <a:rPr lang="ru-RU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видеолекции</a:t>
            </a:r>
            <a:r>
              <a:rPr lang="ru-RU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, </a:t>
            </a:r>
            <a:r>
              <a:rPr lang="ru-RU" dirty="0" err="1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online</a:t>
            </a:r>
            <a:r>
              <a:rPr lang="ru-RU" dirty="0">
                <a:solidFill>
                  <a:srgbClr val="CFCBBF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консультации и лабораторные занятия.</a:t>
            </a:r>
            <a:endParaRPr lang="ru-RU" dirty="0">
              <a:solidFill>
                <a:srgbClr val="CFCBBF"/>
              </a:solidFill>
              <a:latin typeface="Prata" panose="020B0604020202020204" charset="-52"/>
              <a:ea typeface="Raleway"/>
              <a:cs typeface="Raleway"/>
              <a:sym typeface="Raleway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821514" y="4008585"/>
            <a:ext cx="7365212" cy="55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250"/>
              <a:buFont typeface="Prata"/>
              <a:buNone/>
            </a:pPr>
            <a:r>
              <a:rPr lang="en-US" sz="24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Преимущества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</a:t>
            </a:r>
            <a:r>
              <a:rPr lang="en-US" sz="24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обучения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в</a:t>
            </a:r>
            <a:r>
              <a:rPr lang="ru-RU" sz="24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МИДО БНТУ</a:t>
            </a:r>
            <a:endParaRPr sz="2400" b="1" i="0" u="none" strike="noStrike" cap="none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119" name="Google Shape;119;p14"/>
          <p:cNvSpPr/>
          <p:nvPr/>
        </p:nvSpPr>
        <p:spPr>
          <a:xfrm>
            <a:off x="4901476" y="4687448"/>
            <a:ext cx="2912488" cy="6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CFCBBF"/>
              </a:buClr>
              <a:buSzPts val="1050"/>
            </a:pP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Широкий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выбор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программ</a:t>
            </a:r>
            <a:endParaRPr lang="ru-RU" sz="1600" b="1" dirty="0">
              <a:solidFill>
                <a:schemeClr val="bg1"/>
              </a:solidFill>
              <a:latin typeface="Mona Sans Semi Bold" panose="020B0604020202020204" charset="0"/>
              <a:ea typeface="Prata"/>
              <a:cs typeface="Prata"/>
              <a:sym typeface="Prata"/>
            </a:endParaRPr>
          </a:p>
          <a:p>
            <a:pPr lvl="0">
              <a:buClr>
                <a:srgbClr val="CFCBBF"/>
              </a:buClr>
              <a:buSzPts val="1050"/>
            </a:pPr>
            <a:r>
              <a:rPr lang="ru-RU" sz="1600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Разнообразные программы </a:t>
            </a:r>
            <a:r>
              <a:rPr lang="ru-RU" sz="1600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бакалавриата</a:t>
            </a:r>
            <a:r>
              <a:rPr lang="ru-RU" sz="1600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и магистратуры.</a:t>
            </a:r>
          </a:p>
        </p:txBody>
      </p:sp>
      <p:sp>
        <p:nvSpPr>
          <p:cNvPr id="124" name="Google Shape;124;p14"/>
          <p:cNvSpPr/>
          <p:nvPr/>
        </p:nvSpPr>
        <p:spPr>
          <a:xfrm>
            <a:off x="266486" y="4687448"/>
            <a:ext cx="3488391" cy="117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CFCBBF"/>
              </a:buClr>
              <a:buSzPts val="1050"/>
            </a:pP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Передовые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технологии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обучения</a:t>
            </a:r>
            <a:endParaRPr lang="ru-RU" sz="1600" b="1" i="0" u="none" strike="noStrike" cap="none" dirty="0">
              <a:solidFill>
                <a:schemeClr val="bg1"/>
              </a:solidFill>
              <a:latin typeface="Mona Sans Semi Bold" panose="020B0604020202020204" charset="0"/>
              <a:ea typeface="Prata"/>
              <a:cs typeface="Prata"/>
              <a:sym typeface="Prata"/>
            </a:endParaRPr>
          </a:p>
          <a:p>
            <a:pPr lvl="0">
              <a:buClr>
                <a:srgbClr val="CFCBBF"/>
              </a:buClr>
              <a:buSzPts val="1050"/>
            </a:pPr>
            <a:r>
              <a:rPr lang="ru-RU" sz="1600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Современные цифровые платформы и инновационные инструменты. Взаимодействие преподавателя со студентом посредством СДО «</a:t>
            </a:r>
            <a:r>
              <a:rPr lang="ru-RU" sz="1600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Moodle</a:t>
            </a:r>
            <a:r>
              <a:rPr lang="ru-RU" sz="1600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.</a:t>
            </a:r>
          </a:p>
        </p:txBody>
      </p:sp>
      <p:sp>
        <p:nvSpPr>
          <p:cNvPr id="129" name="Google Shape;129;p14"/>
          <p:cNvSpPr/>
          <p:nvPr/>
        </p:nvSpPr>
        <p:spPr>
          <a:xfrm>
            <a:off x="4901476" y="6689665"/>
            <a:ext cx="2671267" cy="648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CFCBBF"/>
              </a:buClr>
              <a:buSzPts val="1050"/>
            </a:pP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Гибкий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график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и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темп</a:t>
            </a:r>
            <a:endParaRPr lang="ru-RU" sz="1600" b="1" dirty="0">
              <a:solidFill>
                <a:schemeClr val="bg1"/>
              </a:solidFill>
              <a:latin typeface="Mona Sans Semi Bold" panose="020B0604020202020204" charset="0"/>
              <a:ea typeface="Prata"/>
              <a:cs typeface="Prata"/>
              <a:sym typeface="Prata"/>
            </a:endParaRPr>
          </a:p>
          <a:p>
            <a:pPr lvl="0">
              <a:buClr>
                <a:srgbClr val="CFCBBF"/>
              </a:buClr>
              <a:buSzPts val="1050"/>
            </a:pPr>
            <a:r>
              <a:rPr lang="ru-RU" sz="1600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Обучение в удобное для студентов время.</a:t>
            </a:r>
            <a:endParaRPr lang="ru-RU" sz="1600" b="0" i="0" u="none" strike="noStrike" cap="none" dirty="0">
              <a:solidFill>
                <a:schemeClr val="bg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4901476" y="5607949"/>
            <a:ext cx="3511510" cy="86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050"/>
              <a:buFont typeface="Prata"/>
              <a:buNone/>
            </a:pP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Опытный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профессорско-преподавательский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состав</a:t>
            </a:r>
            <a:endParaRPr lang="ru-RU" sz="1600" b="1" i="0" u="none" strike="noStrike" cap="none" dirty="0">
              <a:solidFill>
                <a:schemeClr val="bg1"/>
              </a:solidFill>
              <a:latin typeface="Mona Sans Semi Bold" panose="020B0604020202020204" charset="0"/>
              <a:ea typeface="Prata"/>
              <a:cs typeface="Prata"/>
              <a:sym typeface="Prata"/>
            </a:endParaRPr>
          </a:p>
          <a:p>
            <a:pPr lvl="0">
              <a:buClr>
                <a:srgbClr val="CFCBBF"/>
              </a:buClr>
              <a:buSzPts val="1050"/>
            </a:pPr>
            <a:r>
              <a:rPr lang="en-US" sz="1600" dirty="0">
                <a:solidFill>
                  <a:schemeClr val="bg1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Высококвалифицированные </a:t>
            </a:r>
            <a:r>
              <a:rPr lang="en-US" sz="1600" dirty="0" err="1">
                <a:solidFill>
                  <a:schemeClr val="bg1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специалисты</a:t>
            </a:r>
            <a:r>
              <a:rPr lang="en-US" sz="1600" dirty="0">
                <a:solidFill>
                  <a:schemeClr val="bg1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 БНТУ</a:t>
            </a:r>
            <a:r>
              <a:rPr lang="ru-RU" sz="1600" dirty="0">
                <a:solidFill>
                  <a:schemeClr val="bg1"/>
                </a:solidFill>
                <a:latin typeface="Mona Sans Semi Bold" panose="020B0604020202020204" charset="0"/>
                <a:ea typeface="Raleway"/>
                <a:cs typeface="Raleway"/>
                <a:sym typeface="Raleway"/>
              </a:rPr>
              <a:t>.</a:t>
            </a:r>
            <a:endParaRPr sz="1600" b="0" i="0" u="none" strike="noStrike" cap="none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154" name="Google Shape;155;p15">
            <a:extLst>
              <a:ext uri="{FF2B5EF4-FFF2-40B4-BE49-F238E27FC236}">
                <a16:creationId xmlns:a16="http://schemas.microsoft.com/office/drawing/2014/main" id="{EEE0C549-862A-46AA-99D6-2355BF1EBB7E}"/>
              </a:ext>
            </a:extLst>
          </p:cNvPr>
          <p:cNvSpPr/>
          <p:nvPr/>
        </p:nvSpPr>
        <p:spPr>
          <a:xfrm>
            <a:off x="266486" y="6112491"/>
            <a:ext cx="3300628" cy="1053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buClr>
                <a:srgbClr val="CFCBBF"/>
              </a:buClr>
              <a:buSzPts val="1700"/>
            </a:pP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Престижный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диплом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 БНТУ</a:t>
            </a:r>
            <a:endParaRPr lang="ru-RU" sz="1600" b="1" i="0" u="none" strike="noStrike" cap="none" dirty="0">
              <a:solidFill>
                <a:schemeClr val="bg1"/>
              </a:solidFill>
              <a:latin typeface="Mona Sans Semi Bold" panose="020B0604020202020204" charset="0"/>
              <a:ea typeface="Prata"/>
              <a:cs typeface="Prata"/>
              <a:sym typeface="Prata"/>
            </a:endParaRPr>
          </a:p>
          <a:p>
            <a:pPr lvl="0">
              <a:buClr>
                <a:srgbClr val="CFCBBF"/>
              </a:buClr>
              <a:buSzPts val="1700"/>
            </a:pPr>
            <a:r>
              <a:rPr lang="ru-RU" sz="1600" dirty="0">
                <a:solidFill>
                  <a:schemeClr val="bg1"/>
                </a:solidFill>
                <a:latin typeface="Mona Sans Semi Bold" panose="020B0604020202020204" charset="0"/>
                <a:ea typeface="Prata"/>
                <a:cs typeface="Prata"/>
                <a:sym typeface="Prata"/>
              </a:rPr>
              <a:t>Диплом МИДО БНТУ, открывает двери к разнообразным карьерным возможностям.</a:t>
            </a:r>
            <a:endParaRPr lang="ru-RU" sz="1600" b="0" i="0" u="none" strike="noStrike" cap="none" dirty="0">
              <a:solidFill>
                <a:schemeClr val="bg1"/>
              </a:solidFill>
              <a:latin typeface="Prata"/>
              <a:ea typeface="Prata"/>
              <a:cs typeface="Prata"/>
              <a:sym typeface="Prat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vuzopedia.ru/storage/app/uploads/public/662/65a/6b7/66265a6b7d50a376244592.jpg">
            <a:extLst>
              <a:ext uri="{FF2B5EF4-FFF2-40B4-BE49-F238E27FC236}">
                <a16:creationId xmlns:a16="http://schemas.microsoft.com/office/drawing/2014/main" id="{3844D402-34BB-4C70-A8C1-982E2208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-979547"/>
            <a:ext cx="10005456" cy="9987565"/>
          </a:xfrm>
          <a:prstGeom prst="rect">
            <a:avLst/>
          </a:prstGeom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76623" y="1455668"/>
            <a:ext cx="7548177" cy="618630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Программа с сокращенным сроком обучения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E3E3E3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E3E3E3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Специальность ориентирована на подготовку высококвалифицированных специалистов в области разработки программного обеспечения и информационных систем.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E3E3E3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E3E3E3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Студенты изучают основы алгоритмизации и программирования, проектирование и разработку программного обеспечения, работу с базами данных, компьютерными системами и сетями, принципы объектно-ориентированного программирования и стандарты проектирования, методы анализа и разработки требований к ПО, основы информационной безопасности, технологии разработки мобильных и веб-приложений, а также подходы к обеспечению качества и тестированию программных продуктов.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E3E3E3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Профессиональные перспективы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E3E3E3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E3E3E3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Выпускники востребованы в ведущих IT-компаниях и могут работать в должностях прикладного и системного программиста, веб-разработчика, инженера по тестированию ПО, разработчика бизнес-</a:t>
            </a:r>
            <a:br>
              <a:rPr lang="en-US" dirty="0">
                <a:solidFill>
                  <a:srgbClr val="E3E3E3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E3E3E3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и сетевых приложений, специалиста по компьютерным системам и мультимедийному программному обеспечению.</a:t>
            </a:r>
            <a:endParaRPr lang="en-US" dirty="0">
              <a:solidFill>
                <a:srgbClr val="E3E3E3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76623" y="409290"/>
            <a:ext cx="519480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Специальность: 6-05-0612-01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«Программная инженерия»</a:t>
            </a:r>
          </a:p>
        </p:txBody>
      </p:sp>
    </p:spTree>
    <p:extLst>
      <p:ext uri="{BB962C8B-B14F-4D97-AF65-F5344CB8AC3E}">
        <p14:creationId xmlns:p14="http://schemas.microsoft.com/office/powerpoint/2010/main" val="226130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0"/>
          <p:cNvSpPr/>
          <p:nvPr/>
        </p:nvSpPr>
        <p:spPr>
          <a:xfrm>
            <a:off x="7399973" y="6577846"/>
            <a:ext cx="210503" cy="243245"/>
          </a:xfrm>
          <a:prstGeom prst="roundRect">
            <a:avLst>
              <a:gd name="adj" fmla="val 26063"/>
            </a:avLst>
          </a:prstGeom>
          <a:solidFill>
            <a:srgbClr val="4D4D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8304" y="6582489"/>
            <a:ext cx="233958" cy="23395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0"/>
          <p:cNvSpPr/>
          <p:nvPr/>
        </p:nvSpPr>
        <p:spPr>
          <a:xfrm>
            <a:off x="7768471" y="6622613"/>
            <a:ext cx="1462802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150"/>
              <a:buFont typeface="Prata"/>
              <a:buNone/>
            </a:pPr>
            <a:r>
              <a:rPr lang="en-US" sz="115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Телефон</a:t>
            </a:r>
            <a:endParaRPr sz="1150" b="0" i="0" u="none" strike="noStrike" cap="none"/>
          </a:p>
        </p:txBody>
      </p:sp>
      <p:sp>
        <p:nvSpPr>
          <p:cNvPr id="307" name="Google Shape;307;p20"/>
          <p:cNvSpPr/>
          <p:nvPr/>
        </p:nvSpPr>
        <p:spPr>
          <a:xfrm>
            <a:off x="7768471" y="6875621"/>
            <a:ext cx="6231850" cy="18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900"/>
              <a:buFont typeface="Raleway"/>
              <a:buNone/>
            </a:pPr>
            <a:r>
              <a:rPr lang="en-US" sz="9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+375 (17) 248-26-58</a:t>
            </a:r>
            <a:endParaRPr sz="900" b="0" i="0" u="none" strike="noStrike" cap="none"/>
          </a:p>
        </p:txBody>
      </p:sp>
      <p:sp>
        <p:nvSpPr>
          <p:cNvPr id="312" name="Google Shape;312;p20"/>
          <p:cNvSpPr/>
          <p:nvPr/>
        </p:nvSpPr>
        <p:spPr>
          <a:xfrm>
            <a:off x="7399973" y="7292102"/>
            <a:ext cx="210503" cy="243245"/>
          </a:xfrm>
          <a:prstGeom prst="roundRect">
            <a:avLst>
              <a:gd name="adj" fmla="val 26063"/>
            </a:avLst>
          </a:prstGeom>
          <a:solidFill>
            <a:srgbClr val="4D4D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8304" y="7296745"/>
            <a:ext cx="233958" cy="23395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0"/>
          <p:cNvSpPr/>
          <p:nvPr/>
        </p:nvSpPr>
        <p:spPr>
          <a:xfrm>
            <a:off x="7768471" y="7336869"/>
            <a:ext cx="1462802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1150"/>
              <a:buFont typeface="Prata"/>
              <a:buNone/>
            </a:pPr>
            <a:r>
              <a:rPr lang="en-US" sz="1150" b="0" i="0" u="none" strike="noStrike" cap="none">
                <a:solidFill>
                  <a:srgbClr val="CFCBBF"/>
                </a:solidFill>
                <a:latin typeface="Prata"/>
                <a:ea typeface="Prata"/>
                <a:cs typeface="Prata"/>
                <a:sym typeface="Prata"/>
              </a:rPr>
              <a:t>Социальные сети</a:t>
            </a:r>
            <a:endParaRPr sz="1150" b="0" i="0" u="none" strike="noStrike" cap="none"/>
          </a:p>
        </p:txBody>
      </p:sp>
      <p:sp>
        <p:nvSpPr>
          <p:cNvPr id="315" name="Google Shape;315;p20"/>
          <p:cNvSpPr/>
          <p:nvPr/>
        </p:nvSpPr>
        <p:spPr>
          <a:xfrm>
            <a:off x="7768471" y="7589877"/>
            <a:ext cx="6231850" cy="18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111"/>
              </a:lnSpc>
              <a:spcBef>
                <a:spcPts val="0"/>
              </a:spcBef>
              <a:spcAft>
                <a:spcPts val="0"/>
              </a:spcAft>
              <a:buClr>
                <a:srgbClr val="CFCBBF"/>
              </a:buClr>
              <a:buSzPts val="900"/>
              <a:buFont typeface="Raleway"/>
              <a:buNone/>
            </a:pPr>
            <a:r>
              <a:rPr lang="en-US" sz="900" b="0" i="0" u="none" strike="noStrike" cap="none">
                <a:solidFill>
                  <a:srgbClr val="CFCBBF"/>
                </a:solidFill>
                <a:latin typeface="Raleway"/>
                <a:ea typeface="Raleway"/>
                <a:cs typeface="Raleway"/>
                <a:sym typeface="Raleway"/>
              </a:rPr>
              <a:t>www.vk.com/mido.bntu</a:t>
            </a:r>
            <a:endParaRPr sz="900" b="0" i="0" u="none" strike="noStrike" cap="none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80EBF2-FE3B-4DD4-90D5-9C75C46F7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083" y="-775325"/>
            <a:ext cx="11129253" cy="987655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76623" y="1537347"/>
            <a:ext cx="5551211" cy="470898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Квалификация: инженер-программист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Степень: Бакалавр.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Продолжительность: 3 года.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Форма обучения: Заочная.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План приема в 2026 году: 15 бюджетных мест,                     			     5 платных мест.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chemeClr val="accent5">
                  <a:lumMod val="75000"/>
                </a:schemeClr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Перечень вступительных испытаний: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Основы алгоритмизации и программирования (письменно).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Охрана труда. Охрана окружающей среды и энергосбережение (письменно).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DA9137-7C3C-4D48-A663-2D286E894D4B}"/>
              </a:ext>
            </a:extLst>
          </p:cNvPr>
          <p:cNvSpPr/>
          <p:nvPr/>
        </p:nvSpPr>
        <p:spPr>
          <a:xfrm>
            <a:off x="167450" y="7023072"/>
            <a:ext cx="7315200" cy="7813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Указанны</a:t>
            </a:r>
            <a:r>
              <a:rPr lang="ru-RU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й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ru-RU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план приема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явля</a:t>
            </a:r>
            <a:r>
              <a:rPr lang="ru-RU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е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тся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ориентировочным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и </a:t>
            </a:r>
            <a:r>
              <a:rPr lang="ru-RU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будет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уточнен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перед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началом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ru-RU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приемной компании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. </a:t>
            </a:r>
            <a:endParaRPr lang="en-US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2285DBA-C05F-4192-9B2C-5D1D4A9AD45E}"/>
              </a:ext>
            </a:extLst>
          </p:cNvPr>
          <p:cNvSpPr/>
          <p:nvPr/>
        </p:nvSpPr>
        <p:spPr>
          <a:xfrm>
            <a:off x="376623" y="309459"/>
            <a:ext cx="5386460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Специальность: 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6-05-0612-01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«Программная инженерия»</a:t>
            </a:r>
          </a:p>
        </p:txBody>
      </p:sp>
    </p:spTree>
    <p:extLst>
      <p:ext uri="{BB962C8B-B14F-4D97-AF65-F5344CB8AC3E}">
        <p14:creationId xmlns:p14="http://schemas.microsoft.com/office/powerpoint/2010/main" val="1126337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iro.medium.com/v2/resize:fit:840/1*SKjEotIqtQ3P0MrBLbncMg.jpeg">
            <a:extLst>
              <a:ext uri="{FF2B5EF4-FFF2-40B4-BE49-F238E27FC236}">
                <a16:creationId xmlns:a16="http://schemas.microsoft.com/office/drawing/2014/main" id="{3AE28922-6197-494C-9DD0-1B8E26C07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178" y="-1264077"/>
            <a:ext cx="11460829" cy="1071639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333;p21">
            <a:extLst>
              <a:ext uri="{FF2B5EF4-FFF2-40B4-BE49-F238E27FC236}">
                <a16:creationId xmlns:a16="http://schemas.microsoft.com/office/drawing/2014/main" id="{3B0C7397-229A-4198-A788-A995FCF2F9F7}"/>
              </a:ext>
            </a:extLst>
          </p:cNvPr>
          <p:cNvSpPr/>
          <p:nvPr/>
        </p:nvSpPr>
        <p:spPr>
          <a:xfrm>
            <a:off x="421904" y="2536844"/>
            <a:ext cx="6632396" cy="691515"/>
          </a:xfrm>
          <a:prstGeom prst="roundRect">
            <a:avLst>
              <a:gd name="adj" fmla="val 10579"/>
            </a:avLst>
          </a:prstGeom>
          <a:solidFill>
            <a:srgbClr val="1B1C1D"/>
          </a:solidFill>
          <a:ln w="15225" cap="flat" cmpd="sng">
            <a:solidFill>
              <a:srgbClr val="53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a Sans Semi Bold" panose="020B0604020202020204" charset="0"/>
            </a:endParaRPr>
          </a:p>
        </p:txBody>
      </p:sp>
      <p:sp>
        <p:nvSpPr>
          <p:cNvPr id="21" name="Google Shape;333;p21">
            <a:extLst>
              <a:ext uri="{FF2B5EF4-FFF2-40B4-BE49-F238E27FC236}">
                <a16:creationId xmlns:a16="http://schemas.microsoft.com/office/drawing/2014/main" id="{ABBA7782-D97C-4A82-A235-6A88EA6D7347}"/>
              </a:ext>
            </a:extLst>
          </p:cNvPr>
          <p:cNvSpPr/>
          <p:nvPr/>
        </p:nvSpPr>
        <p:spPr>
          <a:xfrm>
            <a:off x="421904" y="3733547"/>
            <a:ext cx="6632396" cy="691515"/>
          </a:xfrm>
          <a:prstGeom prst="roundRect">
            <a:avLst>
              <a:gd name="adj" fmla="val 10579"/>
            </a:avLst>
          </a:prstGeom>
          <a:solidFill>
            <a:srgbClr val="1B1C1D"/>
          </a:solidFill>
          <a:ln w="15225" cap="flat" cmpd="sng">
            <a:solidFill>
              <a:srgbClr val="53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a Sans Semi Bold" panose="020B0604020202020204" charset="0"/>
            </a:endParaRPr>
          </a:p>
        </p:txBody>
      </p:sp>
      <p:sp>
        <p:nvSpPr>
          <p:cNvPr id="24" name="Google Shape;333;p21">
            <a:extLst>
              <a:ext uri="{FF2B5EF4-FFF2-40B4-BE49-F238E27FC236}">
                <a16:creationId xmlns:a16="http://schemas.microsoft.com/office/drawing/2014/main" id="{07377134-47AD-4AB3-8CD8-C6ACA031E3C0}"/>
              </a:ext>
            </a:extLst>
          </p:cNvPr>
          <p:cNvSpPr/>
          <p:nvPr/>
        </p:nvSpPr>
        <p:spPr>
          <a:xfrm>
            <a:off x="429522" y="4949333"/>
            <a:ext cx="6632396" cy="691515"/>
          </a:xfrm>
          <a:prstGeom prst="roundRect">
            <a:avLst>
              <a:gd name="adj" fmla="val 10579"/>
            </a:avLst>
          </a:prstGeom>
          <a:solidFill>
            <a:srgbClr val="1B1C1D"/>
          </a:solidFill>
          <a:ln w="15225" cap="flat" cmpd="sng">
            <a:solidFill>
              <a:srgbClr val="53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a Sans Semi Bold" panose="020B0604020202020204" charset="0"/>
            </a:endParaRPr>
          </a:p>
        </p:txBody>
      </p:sp>
      <p:sp>
        <p:nvSpPr>
          <p:cNvPr id="27" name="Google Shape;333;p21">
            <a:extLst>
              <a:ext uri="{FF2B5EF4-FFF2-40B4-BE49-F238E27FC236}">
                <a16:creationId xmlns:a16="http://schemas.microsoft.com/office/drawing/2014/main" id="{176A1A3D-284E-4056-A3FB-B3469897E1CE}"/>
              </a:ext>
            </a:extLst>
          </p:cNvPr>
          <p:cNvSpPr/>
          <p:nvPr/>
        </p:nvSpPr>
        <p:spPr>
          <a:xfrm>
            <a:off x="429522" y="6198405"/>
            <a:ext cx="6632396" cy="691515"/>
          </a:xfrm>
          <a:prstGeom prst="roundRect">
            <a:avLst>
              <a:gd name="adj" fmla="val 10579"/>
            </a:avLst>
          </a:prstGeom>
          <a:solidFill>
            <a:srgbClr val="1B1C1D"/>
          </a:solidFill>
          <a:ln w="15225" cap="flat" cmpd="sng">
            <a:solidFill>
              <a:srgbClr val="535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a Sans Semi Bold" panose="020B060402020202020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406662" y="6220996"/>
            <a:ext cx="667811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5-04-0612-02 Разработка и сопровождение программного обеспечения информационных систем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406677" y="3762343"/>
            <a:ext cx="667811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2-40 01 01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Программное обеспечение информационных технологий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406662" y="4971924"/>
            <a:ext cx="667811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5-04-0611-01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Программирование мобильных устройств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83801" y="2565168"/>
            <a:ext cx="667811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2-39 03 02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Программируемые мобильные системы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83802" y="362829"/>
            <a:ext cx="6640012" cy="178510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Перечень специальностей,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выпускники которых могут</a:t>
            </a:r>
            <a:br>
              <a:rPr lang="en-US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поступать на специальность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6-05-0612-01 «Программная инженерия»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 сокращенным сроком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03846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vuzopedia.ru/storage/app/uploads/public/662/65a/6b7/66265a6b7d50a376244592.jpg">
            <a:extLst>
              <a:ext uri="{FF2B5EF4-FFF2-40B4-BE49-F238E27FC236}">
                <a16:creationId xmlns:a16="http://schemas.microsoft.com/office/drawing/2014/main" id="{3844D402-34BB-4C70-A8C1-982E2208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27" y="-874443"/>
            <a:ext cx="10005456" cy="9987565"/>
          </a:xfrm>
          <a:prstGeom prst="rect">
            <a:avLst/>
          </a:prstGeom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76623" y="1522675"/>
            <a:ext cx="5251143" cy="62478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Программа с полным сроком обучения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Квалификация: инженер-программист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Степень: Бакалавр.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Продолжительность: 5 лет.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Форма обучения: Заочная.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План приема в 2026 году: 20 платных мест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Профильные вступительные испытания: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Русский/белорусский язык (ЦЭ или ЦТ)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Математика (ЦТ или ЦЭ)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Физика (ЦТ)</a:t>
            </a: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Обязательное </a:t>
            </a:r>
            <a:r>
              <a:rPr lang="en-US" sz="2000" b="1" dirty="0" err="1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условие</a:t>
            </a:r>
            <a:r>
              <a:rPr lang="en-US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 - </a:t>
            </a:r>
            <a:r>
              <a:rPr lang="en-US" sz="2000" b="1" dirty="0" err="1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стаж</a:t>
            </a:r>
            <a:r>
              <a:rPr lang="en-US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работы</a:t>
            </a:r>
            <a:r>
              <a:rPr lang="en-US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не</a:t>
            </a:r>
            <a:r>
              <a:rPr lang="en-US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менее</a:t>
            </a:r>
            <a:r>
              <a:rPr lang="en-US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 10 </a:t>
            </a:r>
            <a:r>
              <a:rPr lang="en-US" sz="2000" b="1" dirty="0" err="1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месяцев</a:t>
            </a:r>
            <a:r>
              <a:rPr lang="en-US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76623" y="409290"/>
            <a:ext cx="519480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Специальность: 6-05-0612-01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«Программная инженерия»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8B94D4-8F34-4E71-BCB8-B1D2FBEFEBEA}"/>
              </a:ext>
            </a:extLst>
          </p:cNvPr>
          <p:cNvSpPr/>
          <p:nvPr/>
        </p:nvSpPr>
        <p:spPr>
          <a:xfrm>
            <a:off x="376623" y="5681952"/>
            <a:ext cx="5912965" cy="781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Указанны</a:t>
            </a:r>
            <a:r>
              <a:rPr lang="ru-RU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й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ru-RU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план приема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явля</a:t>
            </a:r>
            <a:r>
              <a:rPr lang="ru-RU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е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тся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ориентировочным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и </a:t>
            </a:r>
            <a:r>
              <a:rPr lang="ru-RU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будет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уточнен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перед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началом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ru-RU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приемной компании</a:t>
            </a:r>
            <a:r>
              <a:rPr lang="en-US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. </a:t>
            </a:r>
            <a:endParaRPr lang="en-US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707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76623" y="1594167"/>
            <a:ext cx="7548177" cy="59093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Программа с сокращенным сроком обучения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E3E3E3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E3E3E3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Специальность ориентирована на подготовку специалистов в области экономики и управления, владеющих современными методами экономического анализа и планирования, как на уровне предприятия, так и в государственном управлении, а также эффективного ведения бизнеса.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E3E3E3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E3E3E3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        Студенты изучают экономику и право, менеджмент, маркетинг, финансы, бухгалтерский учет, управление бизнес-процессами, логистику, управление персоналом, организацию производства и планирование.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E3E3E3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E3E3E3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        Профессиональные перспективы: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E3E3E3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E3E3E3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        Выпускники могут работать экономистами, аналитиками, специалистами по планированию, снабжению и сбыту, инвестициям, маркетингу и управлению производственными процессами. Полученные знания позволяют успешно строить карьеру в организациях различных отраслей экономики, а также заниматься научно-исследовательской и инновационной деятельностью.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76623" y="409290"/>
            <a:ext cx="5194804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Специальность: 6-05-0311-02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«Экономика и управление»</a:t>
            </a:r>
          </a:p>
        </p:txBody>
      </p:sp>
      <p:pic>
        <p:nvPicPr>
          <p:cNvPr id="5" name="Picture 2" descr="http://www.znaniekmv.ru/files/kursy_2021/ekonomika_i_upravlenie/6.jpg">
            <a:extLst>
              <a:ext uri="{FF2B5EF4-FFF2-40B4-BE49-F238E27FC236}">
                <a16:creationId xmlns:a16="http://schemas.microsoft.com/office/drawing/2014/main" id="{444BB3E5-03DB-494A-BECF-29B8C1AFB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-1"/>
          <a:stretch/>
        </p:blipFill>
        <p:spPr bwMode="auto">
          <a:xfrm>
            <a:off x="7315200" y="-891025"/>
            <a:ext cx="8046719" cy="100116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66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76623" y="2620625"/>
            <a:ext cx="5551211" cy="37856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Квалификация: Экономист. Менеджер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Степень: Бакалавр.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Продолжительность: 3 года.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Форма обучения: Заочная.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План приема в 2026 году: 10 бюджетных мест, 			     10 платных мест.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Перечень вступительных испытаний: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Экономика организации (письменно).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Основы менеджмента (письменно).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76623" y="309459"/>
            <a:ext cx="5386460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Специальность: 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6-05-0311-02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«Экономика и управление»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4F067E-0935-4CB1-BC80-1F46C77DC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879" y="-883697"/>
            <a:ext cx="11152281" cy="999699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B7D3AE-A656-4B02-A36C-E47BE1C4959D}"/>
              </a:ext>
            </a:extLst>
          </p:cNvPr>
          <p:cNvSpPr/>
          <p:nvPr/>
        </p:nvSpPr>
        <p:spPr>
          <a:xfrm>
            <a:off x="376623" y="6787686"/>
            <a:ext cx="5983537" cy="1147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Указанны</a:t>
            </a: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й</a:t>
            </a: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план приема</a:t>
            </a: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явля</a:t>
            </a: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е</a:t>
            </a:r>
            <a:r>
              <a:rPr lang="en-US" sz="2000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тся</a:t>
            </a: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ориентировочным</a:t>
            </a: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и </a:t>
            </a: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будет</a:t>
            </a: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уточнен</a:t>
            </a: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перед</a:t>
            </a: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началом</a:t>
            </a: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приемной компании</a:t>
            </a:r>
            <a:r>
              <a:rPr lang="en-US" sz="2000" dirty="0">
                <a:solidFill>
                  <a:schemeClr val="bg1"/>
                </a:solidFill>
                <a:latin typeface="Mona Sans Semi Bold" panose="020B0604020202020204" charset="0"/>
                <a:ea typeface="Funnel Sans" pitchFamily="34" charset="-122"/>
                <a:cs typeface="Funnel Sans" pitchFamily="34" charset="-120"/>
              </a:rPr>
              <a:t>. </a:t>
            </a:r>
            <a:endParaRPr lang="en-US" sz="2000" dirty="0">
              <a:solidFill>
                <a:schemeClr val="bg1"/>
              </a:solidFill>
              <a:latin typeface="Mona Sans Semi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36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83802" y="2688282"/>
            <a:ext cx="6678115" cy="40934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2-27 01 01 Экономика и организация производства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2-25 01 10 -01 Коммерческая деятельность (Экономическая деятельность и услуги)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2-25 01 31 Финансы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2-25 01 34 Страховое дело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5-04-0411-02 Финансовая деятельность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chemeClr val="bg1"/>
              </a:solidFill>
              <a:latin typeface="Mona Sans Semi Bold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5-04-0311-01 Планово-экономическая и аналитическая деятельность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92F53F3-3D83-420A-955C-D6DE63FB8F56}"/>
              </a:ext>
            </a:extLst>
          </p:cNvPr>
          <p:cNvSpPr/>
          <p:nvPr/>
        </p:nvSpPr>
        <p:spPr>
          <a:xfrm>
            <a:off x="383802" y="362829"/>
            <a:ext cx="6640012" cy="178510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Перечень специальностей,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выпускники которых могут</a:t>
            </a:r>
            <a:br>
              <a:rPr lang="en-US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поступать на специальность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6-05-0311-02 «Экономика и управление»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chemeClr val="bg1"/>
                </a:solidFill>
                <a:latin typeface="Mona Sans Semi Bold" panose="020B0604020202020204" charset="0"/>
                <a:cs typeface="Times New Roman" panose="02020603050405020304" pitchFamily="18" charset="0"/>
              </a:rPr>
              <a:t>с сокращенным сроком обучения</a:t>
            </a:r>
          </a:p>
        </p:txBody>
      </p:sp>
      <p:pic>
        <p:nvPicPr>
          <p:cNvPr id="8" name="Picture 2" descr="selective focus photography of graph">
            <a:extLst>
              <a:ext uri="{FF2B5EF4-FFF2-40B4-BE49-F238E27FC236}">
                <a16:creationId xmlns:a16="http://schemas.microsoft.com/office/drawing/2014/main" id="{691B57A3-55F8-4881-A093-95962C6E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72" y="-1164738"/>
            <a:ext cx="9168580" cy="105590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269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1517</Words>
  <Application>Microsoft Office PowerPoint</Application>
  <PresentationFormat>Произвольный</PresentationFormat>
  <Paragraphs>251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Monotype Corsiva</vt:lpstr>
      <vt:lpstr>Raleway</vt:lpstr>
      <vt:lpstr>Prata</vt:lpstr>
      <vt:lpstr>Arial</vt:lpstr>
      <vt:lpstr>Calibri</vt:lpstr>
      <vt:lpstr>Mona Sans Semi Bold</vt:lpstr>
      <vt:lpstr>Funnel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lastModifiedBy>Дарья Савчук</cp:lastModifiedBy>
  <cp:revision>67</cp:revision>
  <dcterms:created xsi:type="dcterms:W3CDTF">2025-09-23T08:03:18Z</dcterms:created>
  <dcterms:modified xsi:type="dcterms:W3CDTF">2026-03-20T06:26:30Z</dcterms:modified>
</cp:coreProperties>
</file>