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24"/>
  </p:notesMasterIdLst>
  <p:sldIdLst>
    <p:sldId id="257" r:id="rId2"/>
    <p:sldId id="275" r:id="rId3"/>
    <p:sldId id="258" r:id="rId4"/>
    <p:sldId id="276" r:id="rId5"/>
    <p:sldId id="277" r:id="rId6"/>
    <p:sldId id="278" r:id="rId7"/>
    <p:sldId id="259" r:id="rId8"/>
    <p:sldId id="260" r:id="rId9"/>
    <p:sldId id="261" r:id="rId10"/>
    <p:sldId id="262" r:id="rId11"/>
    <p:sldId id="263" r:id="rId12"/>
    <p:sldId id="264" r:id="rId13"/>
    <p:sldId id="266" r:id="rId14"/>
    <p:sldId id="268" r:id="rId15"/>
    <p:sldId id="271" r:id="rId16"/>
    <p:sldId id="273" r:id="rId17"/>
    <p:sldId id="284" r:id="rId18"/>
    <p:sldId id="283" r:id="rId19"/>
    <p:sldId id="282" r:id="rId20"/>
    <p:sldId id="281" r:id="rId21"/>
    <p:sldId id="280" r:id="rId22"/>
    <p:sldId id="274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 autoAdjust="0"/>
    <p:restoredTop sz="94660"/>
  </p:normalViewPr>
  <p:slideViewPr>
    <p:cSldViewPr snapToGrid="0">
      <p:cViewPr varScale="1">
        <p:scale>
          <a:sx n="83" d="100"/>
          <a:sy n="83" d="100"/>
        </p:scale>
        <p:origin x="46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55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3C451-67B7-457D-870D-DB1672248B3C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1048756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757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58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759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46AA6-8664-422B-BB7A-B4926A9C377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6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17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46AA6-8664-422B-BB7A-B4926A9C377A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D4E4D-59A9-1D5C-E1C2-5E4A69295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8B8B23-7FF3-91D8-713E-C5957E07DB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E2BCBF-FF83-335B-9BF0-44D922E2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5E3CDD-E52A-37F0-293B-27D6E0CA2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0165AB-9079-1C02-D9D9-6A7913A21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06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70EE90-0774-C01D-CD19-9120FF49B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FDA2DB-F56D-D48C-E1A0-F344D838A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50E156-DB5C-5F44-F5BB-E2F4560C2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B77FCA-D559-D2E8-9489-D1D7EB20C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551B39-4870-073B-9BC0-E67DE2960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433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FFC31-0047-E7C4-CD66-ED8764665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B68AAA-0149-A160-A0DF-96850DE8B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D423BF-B442-0CC0-75FB-97A72FED6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2D36B2-9604-AEBA-AEF5-6E38AC98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C3F9F2-0870-CBDF-D4E3-C1BF9F93B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49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639C0-35D5-B0DC-2E00-1EE703E9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285F70-559A-C0FA-F071-49B9B6EB4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14FBE5-AAA4-A92A-F9C0-4EC273954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6987C1-A38F-8C73-79C4-C8351482B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EF5805-CFBC-2DCB-58F5-E37ECA15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C5BE0C-3765-A33B-4A0A-F2644C1B6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713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950CB-64C1-F53E-0D07-2B74A62CB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2AB68B-9977-615E-4648-51895D4E7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8F7EE3-54CB-4BE4-82C3-80C5B8AA5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EDE9170-22C7-6081-A7DA-83EA8BB6E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CA4995E-AC4C-1C05-5066-0419ACBD78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D56568-5A22-6210-F80E-90BC3D8B9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DF97E7F-6645-F677-D2B5-4A8042330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402C7E6-9295-A3C7-33F0-846B56868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BB755-F974-F4B4-73C4-A27B5DEB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9783A8-4886-8BF9-B534-2D7E92F5C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6487DA-F3B0-1D65-5643-D98A07801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B1CE59-C898-8F3B-FAC3-C99CA9C40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23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B605D0E-5061-0DB0-012A-4E2BBFA23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D9F2FC7-7E26-C8CB-5768-D73599FF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2C7DB8-7259-2CD1-2C91-ABFE426AF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754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25B7A-69FB-E385-3D39-ED3D884F4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E684C9-FBEF-EDA3-BAFD-37A4BB345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EE6D74-A527-B96C-AAAA-FDB10BD6AA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B02D82-4544-9DDA-A483-A094D68EC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30DCBA-C4F0-A5A2-2C71-0D925E401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D268BD-F6A8-6D02-BE02-7AB0D6DE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957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279ED-4FC4-4586-D619-FF2A4D3DE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7BFDDA-943B-2C39-9BA6-9BD7241C42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D8A8CC-80E9-4404-4829-6AB7A433D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650B71-3893-B38F-1C27-8FBE7A368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71306E-07D0-EA03-0CFF-F2976902C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90ED8F-B049-D018-7191-6FCB208F6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11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304D7-B129-8346-A1EB-3FA94D2F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2A4A15-BFBC-B5D7-547B-CC534297D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8219A9-F480-7085-1A5E-780FB3A46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FD8A24-0248-A409-14C0-566CA6F0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B7C742-4666-3DA9-CA19-4D6B00E4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139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17D954C-6B7C-39B0-FE34-9EDDAE2220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9A40A8-882E-45AC-4A7B-E392F2EA9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A2CE5A-D8E7-5910-26FC-BC3198D47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6CE751-8717-AFC8-E315-7E577F04B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2449D-E929-B333-2637-5ED08658D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05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5CFC3-AD17-4240-FBE8-3FBE2E8C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51F827-C808-16C1-F7E8-2244C9FD5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FCF48D-6873-7298-9750-3F95C9571F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2CF99-8C0F-45D8-AE9C-6D03DA7D250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C835A5-9B66-0AB0-90E3-BDD9452A8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D68E68-6E68-08B5-F5B0-6FDBB7B36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B5C6F-BF46-4C2B-9E5A-3B899CD479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64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9E704C-FCFA-7DCD-C3CD-CE5FD884B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912" y="0"/>
            <a:ext cx="12268912" cy="6858000"/>
          </a:xfrm>
          <a:prstGeom prst="rect">
            <a:avLst/>
          </a:prstGeom>
        </p:spPr>
      </p:pic>
      <p:sp>
        <p:nvSpPr>
          <p:cNvPr id="1048612" name="Заголовок 1"/>
          <p:cNvSpPr>
            <a:spLocks noGrp="1"/>
          </p:cNvSpPr>
          <p:nvPr>
            <p:ph type="ctrTitle"/>
          </p:nvPr>
        </p:nvSpPr>
        <p:spPr>
          <a:xfrm>
            <a:off x="666572" y="1577719"/>
            <a:ext cx="10328141" cy="328483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2.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Цифровые и интеллектуальные технологии в инженерии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работа: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«Построение двумерного чертежа в CAD системе KOMPAS»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42112" y="5570838"/>
            <a:ext cx="5120288" cy="1126283"/>
          </a:xfrm>
        </p:spPr>
        <p:txBody>
          <a:bodyPr>
            <a:norm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Бадеева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Владимировна,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информатики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ГУО «Средняя школа № 8 г. Жодино»</a:t>
            </a:r>
          </a:p>
        </p:txBody>
      </p:sp>
      <p:sp>
        <p:nvSpPr>
          <p:cNvPr id="104861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880757" y="270467"/>
            <a:ext cx="7619999" cy="365125"/>
          </a:xfrm>
        </p:spPr>
        <p:txBody>
          <a:bodyPr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мире техники и технологий: выбираем инженерную профессию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352FA8-FE11-BCBA-4180-6C5864DDE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85406" cy="6858000"/>
          </a:xfrm>
          <a:prstGeom prst="rect">
            <a:avLst/>
          </a:prstGeom>
        </p:spPr>
      </p:pic>
      <p:sp>
        <p:nvSpPr>
          <p:cNvPr id="1048760" name="Заголовок 1048759"/>
          <p:cNvSpPr>
            <a:spLocks noGrp="1"/>
          </p:cNvSpPr>
          <p:nvPr>
            <p:ph type="title"/>
          </p:nvPr>
        </p:nvSpPr>
        <p:spPr>
          <a:xfrm>
            <a:off x="838200" y="54833"/>
            <a:ext cx="10515600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1048761" name="Объект 1048760"/>
          <p:cNvSpPr>
            <a:spLocks noGrp="1"/>
          </p:cNvSpPr>
          <p:nvPr>
            <p:ph sz="half" idx="1"/>
          </p:nvPr>
        </p:nvSpPr>
        <p:spPr>
          <a:xfrm>
            <a:off x="417764" y="1222501"/>
            <a:ext cx="10331154" cy="4335762"/>
          </a:xfrm>
        </p:spPr>
        <p:txBody>
          <a:bodyPr>
            <a:normAutofit fontScale="98333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 с интерфейсом программы KOMPAS и выполнить в ней построение двумерного чертежа; расширить, углубить и систематизировать знания учащихся о специфике и многообразии инженерной деятельности, ее социальной, экономической и культурной значимости; развивать технологическое мышление учащихся на основе осуществления проектной деятельности при использовании специальных технических устройств, оборудования и технологий; формировать технологические компетенции (когнитивный,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операциональный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личностный и социальный компоненты).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2FAFBCBA-507D-1BE7-0C79-26F205E91C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8333"/>
          </a:bodyPr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D11706-6C25-909F-6FDE-A6BBC99E1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7507" y="54833"/>
            <a:ext cx="1719221" cy="17192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4140D7-41BD-AA62-3972-F84857A16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9660" cy="6858000"/>
          </a:xfrm>
          <a:prstGeom prst="rect">
            <a:avLst/>
          </a:prstGeom>
        </p:spPr>
      </p:pic>
      <p:sp>
        <p:nvSpPr>
          <p:cNvPr id="1048624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1996257" cy="79057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 системы KOMPAS</a:t>
            </a:r>
          </a:p>
        </p:txBody>
      </p:sp>
      <p:sp>
        <p:nvSpPr>
          <p:cNvPr id="1048625" name="Объект 2"/>
          <p:cNvSpPr>
            <a:spLocks noGrp="1"/>
          </p:cNvSpPr>
          <p:nvPr>
            <p:ph idx="1"/>
          </p:nvPr>
        </p:nvSpPr>
        <p:spPr>
          <a:xfrm>
            <a:off x="346925" y="1446530"/>
            <a:ext cx="4056433" cy="500969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элементы окна: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инструментальная область;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строка закладок документов;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меню;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кнопка вызова меню настройки;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поиска команд;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панелей управления;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область;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панель быстрого доступа.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alt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значок</a:t>
            </a:r>
            <a:r>
              <a:rPr lang="en-US" alt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ul" alt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image55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403358" y="1019597"/>
            <a:ext cx="7788692" cy="5436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80C655-8C3D-04FF-1FE8-0EA292D40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80307" cy="6858000"/>
          </a:xfrm>
          <a:prstGeom prst="rect">
            <a:avLst/>
          </a:prstGeom>
        </p:spPr>
      </p:pic>
      <p:sp>
        <p:nvSpPr>
          <p:cNvPr id="1048766" name="Заголовок 1048765"/>
          <p:cNvSpPr>
            <a:spLocks noGrp="1"/>
          </p:cNvSpPr>
          <p:nvPr>
            <p:ph type="title"/>
          </p:nvPr>
        </p:nvSpPr>
        <p:spPr>
          <a:xfrm>
            <a:off x="692921" y="130523"/>
            <a:ext cx="10515600" cy="1101028"/>
          </a:xfrm>
        </p:spPr>
        <p:txBody>
          <a:bodyPr/>
          <a:lstStyle/>
          <a:p>
            <a:r>
              <a:rPr 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Инструментальная область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67" name="Объект 1048766"/>
          <p:cNvSpPr>
            <a:spLocks noGrp="1"/>
          </p:cNvSpPr>
          <p:nvPr>
            <p:ph sz="half" idx="1"/>
          </p:nvPr>
        </p:nvSpPr>
        <p:spPr>
          <a:xfrm>
            <a:off x="410910" y="1228376"/>
            <a:ext cx="4107260" cy="4351338"/>
          </a:xfrm>
        </p:spPr>
        <p:txBody>
          <a:bodyPr>
            <a:normAutofit fontScale="79444" lnSpcReduction="20000"/>
          </a:bodyPr>
          <a:lstStyle/>
          <a:p>
            <a:pPr marL="0" indent="0">
              <a:buNone/>
            </a:pPr>
            <a:r>
              <a:rPr lang="mul" dirty="0"/>
              <a:t>Служит для выбора команд просмотра, печати, создания и редактирования объектов.</a:t>
            </a:r>
            <a:endParaRPr lang="ru-RU" dirty="0"/>
          </a:p>
          <a:p>
            <a:pPr marL="0" indent="0">
              <a:buNone/>
            </a:pPr>
            <a:r>
              <a:rPr lang="mul" dirty="0"/>
              <a:t>Включает:</a:t>
            </a:r>
            <a:endParaRPr lang="ru-RU" dirty="0"/>
          </a:p>
          <a:p>
            <a:r>
              <a:rPr lang="mul" dirty="0"/>
              <a:t>список наборов инструментальных панелей — в левой части;</a:t>
            </a:r>
            <a:endParaRPr lang="ru-RU" dirty="0"/>
          </a:p>
          <a:p>
            <a:r>
              <a:rPr lang="mul" dirty="0"/>
              <a:t>панели текущего набора — занимают остальную часть области;</a:t>
            </a:r>
            <a:endParaRPr lang="ru-RU" dirty="0"/>
          </a:p>
          <a:p>
            <a:r>
              <a:rPr lang="mul" dirty="0"/>
              <a:t>кнопки вызова команд.</a:t>
            </a:r>
            <a:endParaRPr lang="ru-RU" dirty="0"/>
          </a:p>
          <a:p>
            <a:pPr marL="0" indent="0" algn="just">
              <a:buNone/>
            </a:pPr>
            <a:r>
              <a:rPr lang="mul" dirty="0"/>
              <a:t>Позволяет быстро переключаться между наборами инструментов</a:t>
            </a:r>
            <a:endParaRPr lang="ru-RU" dirty="0"/>
          </a:p>
        </p:txBody>
      </p:sp>
      <p:sp>
        <p:nvSpPr>
          <p:cNvPr id="1048768" name="Объект 1048767"/>
          <p:cNvSpPr>
            <a:spLocks noGrp="1"/>
          </p:cNvSpPr>
          <p:nvPr>
            <p:ph sz="half" idx="2"/>
          </p:nvPr>
        </p:nvSpPr>
        <p:spPr/>
        <p:txBody>
          <a:bodyPr>
            <a:normAutofit fontScale="79444" lnSpcReduction="20000"/>
          </a:bodyPr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4D8CB3-8317-46CB-41A6-37DD7A975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170" y="1228376"/>
            <a:ext cx="7533154" cy="52578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015EFF-C734-9BCD-2E0B-018D60038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54669" cy="6858000"/>
          </a:xfrm>
          <a:prstGeom prst="rect">
            <a:avLst/>
          </a:prstGeom>
        </p:spPr>
      </p:pic>
      <p:sp>
        <p:nvSpPr>
          <p:cNvPr id="1048773" name="Заголовок 1048772"/>
          <p:cNvSpPr>
            <a:spLocks noGrp="1"/>
          </p:cNvSpPr>
          <p:nvPr>
            <p:ph type="title"/>
          </p:nvPr>
        </p:nvSpPr>
        <p:spPr>
          <a:xfrm>
            <a:off x="764847" y="134238"/>
            <a:ext cx="10724972" cy="1325563"/>
          </a:xfrm>
        </p:spPr>
        <p:txBody>
          <a:bodyPr/>
          <a:lstStyle/>
          <a:p>
            <a:r>
              <a:rPr 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Строка закладок, главное меню, настройки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74" name="Объект 1048773"/>
          <p:cNvSpPr>
            <a:spLocks noGrp="1"/>
          </p:cNvSpPr>
          <p:nvPr>
            <p:ph sz="half" idx="1"/>
          </p:nvPr>
        </p:nvSpPr>
        <p:spPr>
          <a:xfrm>
            <a:off x="248540" y="1569251"/>
            <a:ext cx="4819116" cy="4351338"/>
          </a:xfrm>
        </p:spPr>
        <p:txBody>
          <a:bodyPr>
            <a:normAutofit fontScale="86944" lnSpcReduction="10000"/>
          </a:bodyPr>
          <a:lstStyle/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Строка закладок документов: переключение между открытыми документами; контекстное меню; двойной щелчок — создание документа.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меню: вызов команд системы; состав зависит от документа и режима.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Кнопка меню настройки: рабочее пространство, цвет подсветки, тема, значки, клавиатура.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 светлая/тёмная тема, монохромные/цветные значки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5BA0011-6B09-1C97-390F-4619DE8364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67655" y="937410"/>
            <a:ext cx="6982765" cy="48737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B580A23C-8790-E21E-E0D9-AB1E0F667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776" name="Заголовок 1048775"/>
          <p:cNvSpPr>
            <a:spLocks noGrp="1"/>
          </p:cNvSpPr>
          <p:nvPr>
            <p:ph type="title"/>
          </p:nvPr>
        </p:nvSpPr>
        <p:spPr>
          <a:xfrm>
            <a:off x="658738" y="194672"/>
            <a:ext cx="11433560" cy="1325563"/>
          </a:xfrm>
        </p:spPr>
        <p:txBody>
          <a:bodyPr/>
          <a:lstStyle/>
          <a:p>
            <a:r>
              <a:rPr 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ul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mul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панели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ul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mul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ul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77" name="Объект 1048776"/>
          <p:cNvSpPr>
            <a:spLocks noGrp="1"/>
          </p:cNvSpPr>
          <p:nvPr>
            <p:ph sz="half" idx="1"/>
          </p:nvPr>
        </p:nvSpPr>
        <p:spPr>
          <a:xfrm>
            <a:off x="419100" y="1690688"/>
            <a:ext cx="4861207" cy="435133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поиска команд: поиск по названию, выбор команды из списка.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панелей управления: Панель параметров и Дерево построения; можно разделять и прикреплять к границам.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область: отображение и редактирование документа, значки режимов.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Панель быстрого доступа: команды выбора режима, управления изображением; расположена вверху.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443B05D6-FBCD-082E-BC36-8D5D86BF3F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88693" y="1436600"/>
            <a:ext cx="6603605" cy="46054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22BE5529-61B9-3172-1D40-6EA8E2FA4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26" name="Заголовок 1"/>
          <p:cNvSpPr>
            <a:spLocks noGrp="1"/>
          </p:cNvSpPr>
          <p:nvPr>
            <p:ph type="title"/>
          </p:nvPr>
        </p:nvSpPr>
        <p:spPr>
          <a:xfrm>
            <a:off x="0" y="42006"/>
            <a:ext cx="12192000" cy="918391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нового документа (чертежа)</a:t>
            </a:r>
          </a:p>
        </p:txBody>
      </p:sp>
      <p:sp>
        <p:nvSpPr>
          <p:cNvPr id="1048627" name="Объект 2"/>
          <p:cNvSpPr>
            <a:spLocks noGrp="1"/>
          </p:cNvSpPr>
          <p:nvPr>
            <p:ph idx="1"/>
          </p:nvPr>
        </p:nvSpPr>
        <p:spPr>
          <a:xfrm>
            <a:off x="260532" y="1362371"/>
            <a:ext cx="3901270" cy="5043294"/>
          </a:xfrm>
        </p:spPr>
        <p:txBody>
          <a:bodyPr>
            <a:normAutofit/>
          </a:bodyPr>
          <a:lstStyle/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Открываем KOMPAS.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Создаём новый документ — Чертёж.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Выбираем тип документа: «Чертёж».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используем шаблоны.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создания открывается лист с основной надписью</a:t>
            </a:r>
            <a:r>
              <a:rPr lang="mul" dirty="0"/>
              <a:t>.</a:t>
            </a:r>
            <a:endParaRPr lang="ru-RU" dirty="0"/>
          </a:p>
        </p:txBody>
      </p:sp>
      <p:sp>
        <p:nvSpPr>
          <p:cNvPr id="1048628" name="Rectangle 4"/>
          <p:cNvSpPr>
            <a:spLocks noChangeArrowheads="1"/>
          </p:cNvSpPr>
          <p:nvPr/>
        </p:nvSpPr>
        <p:spPr bwMode="auto">
          <a:xfrm>
            <a:off x="838200" y="2459856"/>
            <a:ext cx="182880" cy="3581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5" name="Группа 186"/>
          <p:cNvGrpSpPr/>
          <p:nvPr/>
        </p:nvGrpSpPr>
        <p:grpSpPr bwMode="auto">
          <a:xfrm>
            <a:off x="4255807" y="1085317"/>
            <a:ext cx="7675662" cy="4795196"/>
            <a:chOff x="1905" y="1645"/>
            <a:chExt cx="72581" cy="39621"/>
          </a:xfrm>
        </p:grpSpPr>
        <p:pic>
          <p:nvPicPr>
            <p:cNvPr id="2097153" name="Shape 4"/>
            <p:cNvPicPr preferRelativeResize="0">
              <a:picLocks noChangeAspect="1" noChangeArrowheads="1"/>
            </p:cNvPicPr>
            <p:nvPr/>
          </p:nvPicPr>
          <p:blipFill rotWithShape="1">
            <a:blip r:embed="rId3" cstate="print"/>
            <a:srcRect l="522" t="305" r="-1" b="2"/>
            <a:stretch>
              <a:fillRect/>
            </a:stretch>
          </p:blipFill>
          <p:spPr bwMode="auto">
            <a:xfrm>
              <a:off x="1905" y="1645"/>
              <a:ext cx="72581" cy="39621"/>
            </a:xfrm>
            <a:prstGeom prst="rect">
              <a:avLst/>
            </a:prstGeom>
            <a:noFill/>
          </p:spPr>
        </p:pic>
        <p:sp>
          <p:nvSpPr>
            <p:cNvPr id="1048629" name="Прямоугольник 1"/>
            <p:cNvSpPr>
              <a:spLocks noChangeArrowheads="1"/>
            </p:cNvSpPr>
            <p:nvPr/>
          </p:nvSpPr>
          <p:spPr bwMode="auto">
            <a:xfrm>
              <a:off x="35833" y="5989"/>
              <a:ext cx="2841" cy="3858"/>
            </a:xfrm>
            <a:prstGeom prst="rect">
              <a:avLst/>
            </a:prstGeom>
            <a:noFill/>
            <a:ln w="38100">
              <a:solidFill>
                <a:srgbClr val="00FFFF"/>
              </a:solidFill>
              <a:round/>
              <a:headEnd type="none" w="sm" len="sm"/>
              <a:tailEnd type="none" w="sm" len="sm"/>
            </a:ln>
          </p:spPr>
          <p:txBody>
            <a:bodyPr vert="horz" wrap="square" lIns="91425" tIns="91425" rIns="91425" bIns="91425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ABA4C2F5-ACC0-3B61-82FD-BC82E34BF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30" name="Заголовок 1"/>
          <p:cNvSpPr>
            <a:spLocks noGrp="1"/>
          </p:cNvSpPr>
          <p:nvPr>
            <p:ph type="title"/>
          </p:nvPr>
        </p:nvSpPr>
        <p:spPr>
          <a:xfrm>
            <a:off x="0" y="88470"/>
            <a:ext cx="12192000" cy="80645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параметров листа чертежа</a:t>
            </a:r>
          </a:p>
        </p:txBody>
      </p:sp>
      <p:sp>
        <p:nvSpPr>
          <p:cNvPr id="1048631" name="Объект 2"/>
          <p:cNvSpPr>
            <a:spLocks noGrp="1"/>
          </p:cNvSpPr>
          <p:nvPr>
            <p:ph idx="1"/>
          </p:nvPr>
        </p:nvSpPr>
        <p:spPr>
          <a:xfrm>
            <a:off x="290947" y="1447020"/>
            <a:ext cx="4952196" cy="48592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настройках чертежа можно изменить: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листа (А4, А3 и др.);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ориентацию (книжная/альбомная);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учебных работ чаще используют А4, альбомная ориентация.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Настройки доступны через меню «Настройка» → «Параметры».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2" name="Rectangle 4"/>
          <p:cNvSpPr>
            <a:spLocks noChangeArrowheads="1"/>
          </p:cNvSpPr>
          <p:nvPr/>
        </p:nvSpPr>
        <p:spPr bwMode="auto">
          <a:xfrm>
            <a:off x="838200" y="1646555"/>
            <a:ext cx="182880" cy="3581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47" name="Группа 185"/>
          <p:cNvGrpSpPr/>
          <p:nvPr/>
        </p:nvGrpSpPr>
        <p:grpSpPr bwMode="auto">
          <a:xfrm>
            <a:off x="5402566" y="1252125"/>
            <a:ext cx="6723915" cy="4781206"/>
            <a:chOff x="1332" y="1524"/>
            <a:chExt cx="54498" cy="39928"/>
          </a:xfrm>
        </p:grpSpPr>
        <p:pic>
          <p:nvPicPr>
            <p:cNvPr id="2097154" name="Shape 2"/>
            <p:cNvPicPr preferRelativeResize="0">
              <a:picLocks noChangeAspect="1" noChangeArrowheads="1"/>
            </p:cNvPicPr>
            <p:nvPr/>
          </p:nvPicPr>
          <p:blipFill>
            <a:blip r:embed="rId3"/>
            <a:srcRect r="25760"/>
            <a:stretch>
              <a:fillRect/>
            </a:stretch>
          </p:blipFill>
          <p:spPr bwMode="auto">
            <a:xfrm>
              <a:off x="1524" y="1524"/>
              <a:ext cx="54306" cy="39928"/>
            </a:xfrm>
            <a:prstGeom prst="rect">
              <a:avLst/>
            </a:prstGeom>
            <a:noFill/>
          </p:spPr>
        </p:pic>
        <p:sp>
          <p:nvSpPr>
            <p:cNvPr id="1048633" name="Прямоугольник 3"/>
            <p:cNvSpPr>
              <a:spLocks noChangeArrowheads="1"/>
            </p:cNvSpPr>
            <p:nvPr/>
          </p:nvSpPr>
          <p:spPr bwMode="auto">
            <a:xfrm>
              <a:off x="1522" y="11978"/>
              <a:ext cx="4161" cy="9237"/>
            </a:xfrm>
            <a:prstGeom prst="rect">
              <a:avLst/>
            </a:prstGeom>
            <a:noFill/>
            <a:ln w="38100">
              <a:solidFill>
                <a:srgbClr val="00FFFF"/>
              </a:solidFill>
              <a:round/>
              <a:headEnd type="none" w="sm" len="sm"/>
              <a:tailEnd type="none" w="sm" len="sm"/>
            </a:ln>
          </p:spPr>
          <p:txBody>
            <a:bodyPr vert="horz" wrap="square" lIns="91425" tIns="91425" rIns="91425" bIns="91425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488B4425-C25C-188A-06A7-D82C28CDA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34" name="Заголовок 1"/>
          <p:cNvSpPr>
            <a:spLocks noGrp="1"/>
          </p:cNvSpPr>
          <p:nvPr>
            <p:ph type="title"/>
          </p:nvPr>
        </p:nvSpPr>
        <p:spPr>
          <a:xfrm>
            <a:off x="0" y="110661"/>
            <a:ext cx="7903926" cy="1361200"/>
          </a:xfrm>
        </p:spPr>
        <p:txBody>
          <a:bodyPr/>
          <a:lstStyle/>
          <a:p>
            <a:pPr algn="ctr"/>
            <a:r>
              <a:rPr 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треугольника с помощью отрезков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5" name="Объект 2"/>
          <p:cNvSpPr>
            <a:spLocks noGrp="1"/>
          </p:cNvSpPr>
          <p:nvPr>
            <p:ph idx="1"/>
          </p:nvPr>
        </p:nvSpPr>
        <p:spPr>
          <a:xfrm>
            <a:off x="517956" y="1599781"/>
            <a:ext cx="4378783" cy="4351338"/>
          </a:xfrm>
        </p:spPr>
        <p:txBody>
          <a:bodyPr>
            <a:normAutofit fontScale="55000" lnSpcReduction="20000"/>
          </a:bodyPr>
          <a:lstStyle/>
          <a:p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Отрезок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начальная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точка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длина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угол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стиль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линии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Указываем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начальную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точку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ЛКМ.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Вводим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длину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32,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угол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270,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нажимаем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Enter.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Наводим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курсор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нижний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конец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отрезка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кликаем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ЛКМ.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Вводим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длину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24,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угол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 Enter.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</a:t>
            </a:r>
            <a:r>
              <a:rPr lang="en-US" altLang="mu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отрезки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2097155" name="image17.png"/>
          <p:cNvPicPr>
            <a:picLocks/>
          </p:cNvPicPr>
          <p:nvPr/>
        </p:nvPicPr>
        <p:blipFill>
          <a:blip r:embed="rId3" cstate="print"/>
          <a:srcRect r="74520" b="54715"/>
          <a:stretch>
            <a:fillRect/>
          </a:stretch>
        </p:blipFill>
        <p:spPr>
          <a:xfrm>
            <a:off x="5328770" y="1471861"/>
            <a:ext cx="6004845" cy="51086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1CD074F0-0548-C049-328F-62CEE7173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36" name="Заголовок 1"/>
          <p:cNvSpPr>
            <a:spLocks noGrp="1"/>
          </p:cNvSpPr>
          <p:nvPr>
            <p:ph type="title"/>
          </p:nvPr>
        </p:nvSpPr>
        <p:spPr>
          <a:xfrm>
            <a:off x="18557" y="94502"/>
            <a:ext cx="12287250" cy="73427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Прямоугольный треугольник</a:t>
            </a:r>
          </a:p>
        </p:txBody>
      </p:sp>
      <p:sp>
        <p:nvSpPr>
          <p:cNvPr id="1048637" name="Объект 2"/>
          <p:cNvSpPr>
            <a:spLocks noGrp="1"/>
          </p:cNvSpPr>
          <p:nvPr>
            <p:ph idx="1"/>
          </p:nvPr>
        </p:nvSpPr>
        <p:spPr>
          <a:xfrm>
            <a:off x="436155" y="1164869"/>
            <a:ext cx="3710021" cy="4906241"/>
          </a:xfrm>
        </p:spPr>
        <p:txBody>
          <a:bodyPr>
            <a:normAutofit fontScale="92500" lnSpcReduction="20000"/>
          </a:bodyPr>
          <a:lstStyle/>
          <a:p>
            <a:r>
              <a:rPr lang="mul"/>
              <a:t>· Вкладка Размеры → Линейный размер.</a:t>
            </a:r>
            <a:endParaRPr lang="ru-RU"/>
          </a:p>
          <a:p>
            <a:r>
              <a:rPr lang="mul"/>
              <a:t>· Снимаем галочку «Допуски», так как на данном этапе они не нужны.</a:t>
            </a:r>
            <a:endParaRPr lang="ru-RU"/>
          </a:p>
          <a:p>
            <a:r>
              <a:rPr lang="mul"/>
              <a:t>· Указываем первую и вторую точки.</a:t>
            </a:r>
            <a:endParaRPr lang="ru-RU"/>
          </a:p>
          <a:p>
            <a:r>
              <a:rPr lang="mul"/>
              <a:t>· Выносим размерную линию.</a:t>
            </a:r>
            <a:endParaRPr lang="ru-RU"/>
          </a:p>
          <a:p>
            <a:r>
              <a:rPr lang="mul"/>
              <a:t>· Получаем прямоугольный треугольник с катетами 32 и 24.</a:t>
            </a:r>
            <a:endParaRPr lang="ru-RU"/>
          </a:p>
        </p:txBody>
      </p:sp>
      <p:pic>
        <p:nvPicPr>
          <p:cNvPr id="2097156" name="image32.png"/>
          <p:cNvPicPr>
            <a:picLocks/>
          </p:cNvPicPr>
          <p:nvPr/>
        </p:nvPicPr>
        <p:blipFill>
          <a:blip r:embed="rId3" cstate="print"/>
          <a:srcRect r="37832" b="17784"/>
          <a:stretch>
            <a:fillRect/>
          </a:stretch>
        </p:blipFill>
        <p:spPr>
          <a:xfrm>
            <a:off x="5460018" y="1355014"/>
            <a:ext cx="6353679" cy="384995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E3D52AF6-909E-8404-6115-CC5485136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51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38" name="Заголовок 1"/>
          <p:cNvSpPr>
            <a:spLocks noGrp="1"/>
          </p:cNvSpPr>
          <p:nvPr>
            <p:ph type="title"/>
          </p:nvPr>
        </p:nvSpPr>
        <p:spPr>
          <a:xfrm>
            <a:off x="0" y="136732"/>
            <a:ext cx="12192000" cy="777875"/>
          </a:xfrm>
        </p:spPr>
        <p:txBody>
          <a:bodyPr/>
          <a:lstStyle/>
          <a:p>
            <a:pPr lvl="0"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Прямоугольник с помощью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автолинии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Объект 2"/>
          <p:cNvSpPr>
            <a:spLocks noGrp="1"/>
          </p:cNvSpPr>
          <p:nvPr>
            <p:ph idx="1"/>
          </p:nvPr>
        </p:nvSpPr>
        <p:spPr>
          <a:xfrm>
            <a:off x="828099" y="1399719"/>
            <a:ext cx="4001127" cy="481532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Выбираем Автолинию.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сегмента — отрезок.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Строим отрезок: длина 28, угол 90, Enter.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Автолиния предлагает продолжить из конца предыдущего.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Строим сторону длиной 34, угол 180.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Достраиваем прямоугольник со сторонами 28 и 34.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завершения нажимаем Esc, чтобы не построить лишнюю линию.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image11.png"/>
          <p:cNvPicPr>
            <a:picLocks/>
          </p:cNvPicPr>
          <p:nvPr/>
        </p:nvPicPr>
        <p:blipFill>
          <a:blip r:embed="rId3" cstate="print"/>
          <a:srcRect t="25887" b="15023"/>
          <a:stretch>
            <a:fillRect/>
          </a:stretch>
        </p:blipFill>
        <p:spPr>
          <a:xfrm>
            <a:off x="5125026" y="1514643"/>
            <a:ext cx="7066974" cy="38287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6974B9B0-5878-3CAA-1A83-367B6EEB3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4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824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Завершение построения прямоугольника</a:t>
            </a:r>
            <a:endParaRPr lang="ru-RU" b="1" dirty="0"/>
          </a:p>
        </p:txBody>
      </p:sp>
      <p:sp>
        <p:nvSpPr>
          <p:cNvPr id="1048641" name="Объект 2"/>
          <p:cNvSpPr>
            <a:spLocks noGrp="1"/>
          </p:cNvSpPr>
          <p:nvPr>
            <p:ph idx="1"/>
          </p:nvPr>
        </p:nvSpPr>
        <p:spPr>
          <a:xfrm rot="21600000">
            <a:off x="367103" y="1070238"/>
            <a:ext cx="4207058" cy="4326758"/>
          </a:xfrm>
        </p:spPr>
        <p:txBody>
          <a:bodyPr>
            <a:normAutofit/>
          </a:bodyPr>
          <a:lstStyle/>
          <a:p>
            <a:r>
              <a:rPr lang="mul" dirty="0"/>
              <a:t>Получаем прямоугольник 28 × 34.</a:t>
            </a:r>
            <a:endParaRPr lang="ru-RU" dirty="0"/>
          </a:p>
          <a:p>
            <a:r>
              <a:rPr lang="mul" dirty="0"/>
              <a:t>Проставляем линейные размеры.</a:t>
            </a:r>
            <a:endParaRPr lang="ru-RU" dirty="0"/>
          </a:p>
          <a:p>
            <a:r>
              <a:rPr lang="mul" dirty="0"/>
              <a:t>Проверяем: стороны параллельны, углы 90°.</a:t>
            </a:r>
            <a:endParaRPr lang="ru-RU" dirty="0"/>
          </a:p>
          <a:p>
            <a:r>
              <a:rPr lang="mul" dirty="0"/>
              <a:t>Используем привязки для точности.</a:t>
            </a:r>
            <a:endParaRPr lang="ru-RU" dirty="0"/>
          </a:p>
        </p:txBody>
      </p:sp>
      <p:pic>
        <p:nvPicPr>
          <p:cNvPr id="2097158" name="image45.png"/>
          <p:cNvPicPr>
            <a:picLocks/>
          </p:cNvPicPr>
          <p:nvPr/>
        </p:nvPicPr>
        <p:blipFill rotWithShape="1">
          <a:blip r:embed="rId3" cstate="print"/>
          <a:srcRect l="11370" t="22902" r="13746" b="17298"/>
          <a:stretch>
            <a:fillRect/>
          </a:stretch>
        </p:blipFill>
        <p:spPr bwMode="auto">
          <a:xfrm>
            <a:off x="5312413" y="712298"/>
            <a:ext cx="6512485" cy="2892648"/>
          </a:xfrm>
          <a:prstGeom prst="rect">
            <a:avLst/>
          </a:prstGeom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50EBFF-D823-0846-557B-01B48AC8D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8400" y="3697482"/>
            <a:ext cx="6476498" cy="308524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3BF30147-EA23-3DF2-E845-A5453734B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44" name="Заголовок 1"/>
          <p:cNvSpPr>
            <a:spLocks noGrp="1"/>
          </p:cNvSpPr>
          <p:nvPr>
            <p:ph type="title"/>
          </p:nvPr>
        </p:nvSpPr>
        <p:spPr>
          <a:xfrm>
            <a:off x="445457" y="95984"/>
            <a:ext cx="5941853" cy="1407118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Параметры окружности</a:t>
            </a:r>
            <a:endParaRPr lang="ru-RU" b="1" dirty="0"/>
          </a:p>
        </p:txBody>
      </p:sp>
      <p:sp>
        <p:nvSpPr>
          <p:cNvPr id="1048645" name="Объект 2"/>
          <p:cNvSpPr>
            <a:spLocks noGrp="1"/>
          </p:cNvSpPr>
          <p:nvPr>
            <p:ph idx="1"/>
          </p:nvPr>
        </p:nvSpPr>
        <p:spPr>
          <a:xfrm>
            <a:off x="518713" y="1503103"/>
            <a:ext cx="4653418" cy="5035742"/>
          </a:xfrm>
        </p:spPr>
        <p:txBody>
          <a:bodyPr>
            <a:normAutofit/>
          </a:bodyPr>
          <a:lstStyle/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Геометрия → Окружность.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построения: по центру и радиусу/диаметру, по трём точкам и др.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Выбираем стандартный вариант: центр + радиус.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Вводим радиус 20.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Стиль линии — основная.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включить «С осями».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image23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906024" y="0"/>
            <a:ext cx="476726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B88F8767-C5C6-DDD1-5745-495D50709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46" name="Заголовок 1"/>
          <p:cNvSpPr>
            <a:spLocks noGrp="1"/>
          </p:cNvSpPr>
          <p:nvPr>
            <p:ph type="title"/>
          </p:nvPr>
        </p:nvSpPr>
        <p:spPr>
          <a:xfrm>
            <a:off x="-504202" y="114786"/>
            <a:ext cx="12192000" cy="1081625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Привязка к центру окружности</a:t>
            </a:r>
            <a:endParaRPr lang="ru-RU" b="1" dirty="0"/>
          </a:p>
        </p:txBody>
      </p:sp>
      <p:sp>
        <p:nvSpPr>
          <p:cNvPr id="1048647" name="Объект 2"/>
          <p:cNvSpPr>
            <a:spLocks noGrp="1"/>
          </p:cNvSpPr>
          <p:nvPr>
            <p:ph idx="1"/>
          </p:nvPr>
        </p:nvSpPr>
        <p:spPr>
          <a:xfrm>
            <a:off x="186243" y="1025637"/>
            <a:ext cx="6334197" cy="5182809"/>
          </a:xfrm>
        </p:spPr>
        <p:txBody>
          <a:bodyPr>
            <a:normAutofit/>
          </a:bodyPr>
          <a:lstStyle/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Указываем начальную точку в графической области.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Строим окружность радиусом 20.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Строим отрезок, равный диаметру, через центр.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 автоматические привязки: наводим курсор на центр, появляется крестик.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Строим линию длиной 20 под углом 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удлиняем её до ближайшего объекта.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image51.png"/>
          <p:cNvPicPr>
            <a:picLocks/>
          </p:cNvPicPr>
          <p:nvPr/>
        </p:nvPicPr>
        <p:blipFill>
          <a:blip r:embed="rId3" cstate="print"/>
          <a:srcRect t="13609" r="23572" b="19985"/>
          <a:stretch>
            <a:fillRect/>
          </a:stretch>
        </p:blipFill>
        <p:spPr>
          <a:xfrm>
            <a:off x="6244614" y="837596"/>
            <a:ext cx="3045538" cy="259140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02BE65-1AC3-CFDA-19A8-121C2A98A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5179" y="2363998"/>
            <a:ext cx="2879412" cy="26768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B8664A-EDD6-24BC-E5F6-3D9E89195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9432" y="3877964"/>
            <a:ext cx="2815903" cy="30842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3B8BC7EA-34CF-97F8-E0B2-248E4CB59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52" name="Заголовок 1"/>
          <p:cNvSpPr>
            <a:spLocks noGrp="1"/>
          </p:cNvSpPr>
          <p:nvPr>
            <p:ph type="title"/>
          </p:nvPr>
        </p:nvSpPr>
        <p:spPr>
          <a:xfrm>
            <a:off x="381344" y="25074"/>
            <a:ext cx="5814645" cy="1130777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Усечь кривую</a:t>
            </a:r>
            <a:endParaRPr lang="ru-RU" b="1" dirty="0"/>
          </a:p>
        </p:txBody>
      </p:sp>
      <p:sp>
        <p:nvSpPr>
          <p:cNvPr id="1048653" name="Объект 2"/>
          <p:cNvSpPr>
            <a:spLocks noGrp="1"/>
          </p:cNvSpPr>
          <p:nvPr>
            <p:ph idx="1"/>
          </p:nvPr>
        </p:nvSpPr>
        <p:spPr>
          <a:xfrm>
            <a:off x="715971" y="1275039"/>
            <a:ext cx="5145392" cy="4915645"/>
          </a:xfrm>
        </p:spPr>
        <p:txBody>
          <a:bodyPr>
            <a:normAutofit lnSpcReduction="10000"/>
          </a:bodyPr>
          <a:lstStyle/>
          <a:p>
            <a:r>
              <a:rPr lang="mul" dirty="0"/>
              <a:t>Вкладка Правка → Удлинить до ближайшего объекта.</a:t>
            </a:r>
            <a:endParaRPr lang="ru-RU" dirty="0"/>
          </a:p>
          <a:p>
            <a:r>
              <a:rPr lang="mul" dirty="0"/>
              <a:t>Наводим на существующую половину отрезка.</a:t>
            </a:r>
            <a:endParaRPr lang="ru-RU" dirty="0"/>
          </a:p>
          <a:p>
            <a:r>
              <a:rPr lang="mul" dirty="0"/>
              <a:t>Затем выбираем Усечь кривую.</a:t>
            </a:r>
            <a:endParaRPr lang="ru-RU" dirty="0"/>
          </a:p>
          <a:p>
            <a:r>
              <a:rPr lang="mul" dirty="0"/>
              <a:t>Наводим на ненужную часть окружности.</a:t>
            </a:r>
            <a:endParaRPr lang="ru-RU" dirty="0"/>
          </a:p>
          <a:p>
            <a:r>
              <a:rPr lang="mul" dirty="0"/>
              <a:t>Получаем полукруг.</a:t>
            </a:r>
            <a:endParaRPr lang="ru-RU" dirty="0"/>
          </a:p>
          <a:p>
            <a:pPr marL="0" indent="0">
              <a:buNone/>
            </a:pPr>
            <a:r>
              <a:rPr lang="mul" dirty="0"/>
              <a:t>Проставляем радиальный размер R20 и линейный размер 40.</a:t>
            </a:r>
            <a:endParaRPr lang="ru-RU" dirty="0"/>
          </a:p>
        </p:txBody>
      </p:sp>
      <p:pic>
        <p:nvPicPr>
          <p:cNvPr id="2097164" name="image9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14182" y="102241"/>
            <a:ext cx="2910010" cy="28255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6BB3E4-C41B-8A9D-7B66-69AC9F0CF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531" y="3640433"/>
            <a:ext cx="3548179" cy="311532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77209D26-2E55-B039-9726-3FF318B47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ПОСТРОЕНИЕ 2D МОДЕЛИ.</a:t>
            </a:r>
            <a:endParaRPr lang="ru-RU" sz="6600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2A3BD84E-2B12-6AEC-CF97-6349D4544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797" name="Заголовок 1048796"/>
          <p:cNvSpPr>
            <a:spLocks noGrp="1"/>
          </p:cNvSpPr>
          <p:nvPr>
            <p:ph type="title"/>
          </p:nvPr>
        </p:nvSpPr>
        <p:spPr>
          <a:xfrm>
            <a:off x="163083" y="118420"/>
            <a:ext cx="10515600" cy="1086538"/>
          </a:xfrm>
        </p:spPr>
        <p:txBody>
          <a:bodyPr/>
          <a:lstStyle/>
          <a:p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детали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98" name="Объект 104879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/>
          </a:p>
        </p:txBody>
      </p:sp>
      <p:sp>
        <p:nvSpPr>
          <p:cNvPr id="1048799" name="Объект 1048798"/>
          <p:cNvSpPr>
            <a:spLocks noGrp="1"/>
          </p:cNvSpPr>
          <p:nvPr>
            <p:ph sz="half" idx="2"/>
          </p:nvPr>
        </p:nvSpPr>
        <p:spPr>
          <a:xfrm>
            <a:off x="5420883" y="1579658"/>
            <a:ext cx="4372597" cy="4829687"/>
          </a:xfrm>
        </p:spPr>
        <p:txBody>
          <a:bodyPr>
            <a:normAutofit fontScale="92500" lnSpcReduction="20000"/>
          </a:bodyPr>
          <a:lstStyle/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 инструмент Автолиния.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Указываем начальную точку в графической области.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Задаём длину и угол в параметрах.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Нажимаем Enter.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Аналогично достраиваем деталь до этапа, показанного на рисунке 3.3.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Контур: 500 → 200 → 300 → 100.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7" name="Рисунок 209716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58857" y="1204957"/>
            <a:ext cx="5181599" cy="4972005"/>
          </a:xfrm>
          <a:prstGeom prst="rect">
            <a:avLst/>
          </a:prstGeom>
        </p:spPr>
      </p:pic>
      <p:pic>
        <p:nvPicPr>
          <p:cNvPr id="2097168" name="Рисунок 2097167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366191" y="0"/>
            <a:ext cx="2793071" cy="366614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0B9E9C05-5AA8-11F3-98AB-376A77016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794" name="Заголовок 1048793"/>
          <p:cNvSpPr>
            <a:spLocks noGrp="1"/>
          </p:cNvSpPr>
          <p:nvPr>
            <p:ph type="title"/>
          </p:nvPr>
        </p:nvSpPr>
        <p:spPr>
          <a:xfrm>
            <a:off x="116724" y="-94624"/>
            <a:ext cx="10515600" cy="1239212"/>
          </a:xfrm>
        </p:spPr>
        <p:txBody>
          <a:bodyPr>
            <a:normAutofit/>
          </a:bodyPr>
          <a:lstStyle/>
          <a:p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Настройка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размерного</a:t>
            </a:r>
            <a:r>
              <a:rPr lang="en-US" alt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mul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95" name="Объект 1048794"/>
          <p:cNvSpPr>
            <a:spLocks noGrp="1"/>
          </p:cNvSpPr>
          <p:nvPr>
            <p:ph sz="half" idx="1"/>
          </p:nvPr>
        </p:nvSpPr>
        <p:spPr>
          <a:xfrm>
            <a:off x="221350" y="1129645"/>
            <a:ext cx="4313864" cy="5047318"/>
          </a:xfrm>
        </p:spPr>
        <p:txBody>
          <a:bodyPr>
            <a:normAutofit fontScale="92500" lnSpcReduction="20000"/>
          </a:bodyPr>
          <a:lstStyle/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размеры слишком маленькие или большие: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«Настройки» → «Параметры»;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вкладка «Размеры»;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кнопка развёртывания → «Надпись»;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выбираем нужный размер.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Настраиваем шрифт, высоту, ширину.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Пример: высота 20 мм, шрифт GOST type A.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Нажимаем ОК.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96" name="Объект 104879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2097169" name="Рисунок 2097168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756403" y="-69429"/>
            <a:ext cx="4435597" cy="3454306"/>
          </a:xfrm>
          <a:prstGeom prst="rect">
            <a:avLst/>
          </a:prstGeom>
        </p:spPr>
      </p:pic>
      <p:pic>
        <p:nvPicPr>
          <p:cNvPr id="2097170" name="Рисунок 209716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31068" y="3252643"/>
            <a:ext cx="4541261" cy="360535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A7F5BF33-F347-E28F-10A5-AEA52864E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791" name="Заголовок 1048790"/>
          <p:cNvSpPr>
            <a:spLocks noGrp="1"/>
          </p:cNvSpPr>
          <p:nvPr>
            <p:ph type="title"/>
          </p:nvPr>
        </p:nvSpPr>
        <p:spPr>
          <a:xfrm>
            <a:off x="128899" y="-24656"/>
            <a:ext cx="10515600" cy="1325563"/>
          </a:xfrm>
        </p:spPr>
        <p:txBody>
          <a:bodyPr/>
          <a:lstStyle/>
          <a:p>
            <a:r>
              <a:rPr 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Полукруг и окружность R100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92" name="Объект 1048791"/>
          <p:cNvSpPr>
            <a:spLocks noGrp="1"/>
          </p:cNvSpPr>
          <p:nvPr>
            <p:ph sz="half" idx="1"/>
          </p:nvPr>
        </p:nvSpPr>
        <p:spPr>
          <a:xfrm>
            <a:off x="326340" y="1300907"/>
            <a:ext cx="3708516" cy="5000373"/>
          </a:xfrm>
        </p:spPr>
        <p:txBody>
          <a:bodyPr>
            <a:normAutofit/>
          </a:bodyPr>
          <a:lstStyle/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Чертим окружность.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Удаляем ненужную часть командой «Усечь кривую».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 полукруг.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Чертим окружность радиусом 100.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Проставляем радиус.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 осевые линии для центра.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93" name="Объект 104879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2097171" name="Рисунок 209717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876915" y="-24656"/>
            <a:ext cx="3062176" cy="3409986"/>
          </a:xfrm>
          <a:prstGeom prst="rect">
            <a:avLst/>
          </a:prstGeom>
        </p:spPr>
      </p:pic>
      <p:pic>
        <p:nvPicPr>
          <p:cNvPr id="2097172" name="Рисунок 2097171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034856" y="3143791"/>
            <a:ext cx="6004558" cy="34362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6892DEFB-DDCB-33B3-1773-DDA240162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822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788" name="Заголовок 1048787"/>
          <p:cNvSpPr>
            <a:spLocks noGrp="1"/>
          </p:cNvSpPr>
          <p:nvPr>
            <p:ph type="title"/>
          </p:nvPr>
        </p:nvSpPr>
        <p:spPr>
          <a:xfrm>
            <a:off x="236705" y="18255"/>
            <a:ext cx="10515600" cy="1325563"/>
          </a:xfrm>
        </p:spPr>
        <p:txBody>
          <a:bodyPr/>
          <a:lstStyle/>
          <a:p>
            <a:r>
              <a:rPr 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Осевые линии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89" name="Объект 1048788"/>
          <p:cNvSpPr>
            <a:spLocks noGrp="1"/>
          </p:cNvSpPr>
          <p:nvPr>
            <p:ph sz="half" idx="1"/>
          </p:nvPr>
        </p:nvSpPr>
        <p:spPr>
          <a:xfrm>
            <a:off x="787036" y="1393895"/>
            <a:ext cx="3910623" cy="4755758"/>
          </a:xfrm>
        </p:spPr>
        <p:txBody>
          <a:bodyPr>
            <a:normAutofit fontScale="85000" lnSpcReduction="10000"/>
          </a:bodyPr>
          <a:lstStyle/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Чертим осевую линию через параметры отрезка.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выпадающем списке «Стиль» выбираем Осевая.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 горизонтальную и вертикальную осевые через центр.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— круг с двумя осевыми линиями.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Проставляем радиус R100.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90" name="Объект 1048789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ru-RU"/>
          </a:p>
        </p:txBody>
      </p:sp>
      <p:pic>
        <p:nvPicPr>
          <p:cNvPr id="2097173" name="Рисунок 209717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965431" y="123092"/>
            <a:ext cx="2918838" cy="4550502"/>
          </a:xfrm>
          <a:prstGeom prst="rect">
            <a:avLst/>
          </a:prstGeom>
        </p:spPr>
      </p:pic>
      <p:pic>
        <p:nvPicPr>
          <p:cNvPr id="2097174" name="Рисунок 209717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192975" y="2167288"/>
            <a:ext cx="3277140" cy="366801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C768A0E9-BF61-5FA6-7EE1-2B2B37CCA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785" name="Заголовок 1048784"/>
          <p:cNvSpPr>
            <a:spLocks noGrp="1"/>
          </p:cNvSpPr>
          <p:nvPr>
            <p:ph type="title"/>
          </p:nvPr>
        </p:nvSpPr>
        <p:spPr>
          <a:xfrm>
            <a:off x="468923" y="-6678"/>
            <a:ext cx="10515600" cy="1041125"/>
          </a:xfrm>
        </p:spPr>
        <p:txBody>
          <a:bodyPr/>
          <a:lstStyle/>
          <a:p>
            <a:r>
              <a:rPr 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Малые окружности R30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86" name="Объект 1048785"/>
          <p:cNvSpPr>
            <a:spLocks noGrp="1"/>
          </p:cNvSpPr>
          <p:nvPr>
            <p:ph sz="half" idx="1"/>
          </p:nvPr>
        </p:nvSpPr>
        <p:spPr>
          <a:xfrm>
            <a:off x="7874083" y="1098144"/>
            <a:ext cx="3898817" cy="4661707"/>
          </a:xfrm>
        </p:spPr>
        <p:txBody>
          <a:bodyPr>
            <a:normAutofit/>
          </a:bodyPr>
          <a:lstStyle/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тому же принципу создаём две маленькие окружности.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Радиус — R30.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забываем про осевые линии.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Располагаем их согласно эскизу: 100 и 150 от левого края.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u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Проставляем размеры</a:t>
            </a:r>
            <a:r>
              <a:rPr lang="mul" dirty="0"/>
              <a:t>.</a:t>
            </a:r>
            <a:endParaRPr lang="ru-RU" dirty="0"/>
          </a:p>
        </p:txBody>
      </p:sp>
      <p:sp>
        <p:nvSpPr>
          <p:cNvPr id="1048787" name="Объект 1048786"/>
          <p:cNvSpPr>
            <a:spLocks noGrp="1"/>
          </p:cNvSpPr>
          <p:nvPr>
            <p:ph sz="half" idx="2"/>
          </p:nvPr>
        </p:nvSpPr>
        <p:spPr>
          <a:xfrm>
            <a:off x="914400" y="1408513"/>
            <a:ext cx="5181600" cy="435133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97175" name="Рисунок 209717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31722" y="1351015"/>
            <a:ext cx="7565921" cy="415596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ехнические фоны для презентаций - 44 фото">
            <a:extLst>
              <a:ext uri="{FF2B5EF4-FFF2-40B4-BE49-F238E27FC236}">
                <a16:creationId xmlns:a16="http://schemas.microsoft.com/office/drawing/2014/main" id="{CB5B6A8D-3F03-CBFF-521D-85E181A5C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9"/>
            <a:ext cx="12192000" cy="689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658" name="Заголовок 1"/>
          <p:cNvSpPr>
            <a:spLocks noGrp="1"/>
          </p:cNvSpPr>
          <p:nvPr>
            <p:ph type="title"/>
          </p:nvPr>
        </p:nvSpPr>
        <p:spPr>
          <a:xfrm>
            <a:off x="838199" y="18256"/>
            <a:ext cx="10515600" cy="662782"/>
          </a:xfrm>
        </p:spPr>
        <p:txBody>
          <a:bodyPr>
            <a:noAutofit/>
          </a:bodyPr>
          <a:lstStyle/>
          <a:p>
            <a:pPr algn="ctr"/>
            <a:r>
              <a:rPr lang="mu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чертёж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97166" name="image4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38199" y="825500"/>
            <a:ext cx="10515600" cy="6032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966</Words>
  <Application>Microsoft Office PowerPoint</Application>
  <PresentationFormat>Широкоэкранный</PresentationFormat>
  <Paragraphs>135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МОДУЛЬ 2.   Цифровые и интеллектуальные технологии в инженерии    практическая работа: «Построение двумерного чертежа в CAD системе KOMPAS»   </vt:lpstr>
      <vt:lpstr>Цель:</vt:lpstr>
      <vt:lpstr>Интерфейс системы KOMPAS</vt:lpstr>
      <vt:lpstr>Инструментальная область</vt:lpstr>
      <vt:lpstr>Строка закладок, главное меню, настройки</vt:lpstr>
      <vt:lpstr>Поиск команд, панели управления, графическая область</vt:lpstr>
      <vt:lpstr>Создание нового документа (чертежа)</vt:lpstr>
      <vt:lpstr>Изменение параметров листа чертежа</vt:lpstr>
      <vt:lpstr>Построение треугольника с помощью отрезков</vt:lpstr>
      <vt:lpstr>Прямоугольный треугольник</vt:lpstr>
      <vt:lpstr>Прямоугольник с помощью автолинии</vt:lpstr>
      <vt:lpstr>Завершение построения прямоугольника</vt:lpstr>
      <vt:lpstr>Параметры окружности</vt:lpstr>
      <vt:lpstr>Привязка к центру окружности</vt:lpstr>
      <vt:lpstr>Усечь кривую</vt:lpstr>
      <vt:lpstr>Презентация PowerPoint</vt:lpstr>
      <vt:lpstr> Построение основной части детали</vt:lpstr>
      <vt:lpstr> Настройка размерного стиля</vt:lpstr>
      <vt:lpstr>Полукруг и окружность R100</vt:lpstr>
      <vt:lpstr>Осевые линии</vt:lpstr>
      <vt:lpstr>Малые окружности R30</vt:lpstr>
      <vt:lpstr>Итоговый чертёж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Построение двумерного чертежа в CAD системе KOMPAS</dc:title>
  <dc:creator>катя</dc:creator>
  <cp:lastModifiedBy>User</cp:lastModifiedBy>
  <cp:revision>3</cp:revision>
  <dcterms:created xsi:type="dcterms:W3CDTF">2023-09-24T14:36:46Z</dcterms:created>
  <dcterms:modified xsi:type="dcterms:W3CDTF">2026-09-21T12:35:48Z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c0ea973fa8cb4a5cbed4e0096fe52052</vt:lpwstr>
  </property>
</Properties>
</file>