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62" r:id="rId4"/>
    <p:sldId id="278" r:id="rId5"/>
    <p:sldId id="259" r:id="rId6"/>
    <p:sldId id="286" r:id="rId7"/>
    <p:sldId id="303" r:id="rId8"/>
    <p:sldId id="272" r:id="rId9"/>
    <p:sldId id="257" r:id="rId10"/>
    <p:sldId id="287" r:id="rId11"/>
    <p:sldId id="296" r:id="rId12"/>
    <p:sldId id="297" r:id="rId13"/>
    <p:sldId id="298" r:id="rId14"/>
    <p:sldId id="304" r:id="rId15"/>
    <p:sldId id="293" r:id="rId16"/>
    <p:sldId id="300" r:id="rId17"/>
    <p:sldId id="307" r:id="rId18"/>
    <p:sldId id="276" r:id="rId19"/>
    <p:sldId id="285" r:id="rId20"/>
    <p:sldId id="301" r:id="rId21"/>
    <p:sldId id="306" r:id="rId22"/>
    <p:sldId id="30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B8A63"/>
    <a:srgbClr val="00923F"/>
    <a:srgbClr val="D63A00"/>
    <a:srgbClr val="00CC66"/>
    <a:srgbClr val="C93823"/>
    <a:srgbClr val="FFFFFF"/>
    <a:srgbClr val="0E6832"/>
    <a:srgbClr val="DDDDDD"/>
    <a:srgbClr val="007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3519" autoAdjust="0"/>
  </p:normalViewPr>
  <p:slideViewPr>
    <p:cSldViewPr snapToGrid="0" showGuides="1">
      <p:cViewPr varScale="1">
        <p:scale>
          <a:sx n="107" d="100"/>
          <a:sy n="107" d="100"/>
        </p:scale>
        <p:origin x="1692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.png"/><Relationship Id="rId10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0.jpe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0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1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1.png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4.jpe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1.png"/><Relationship Id="rId10" Type="http://schemas.openxmlformats.org/officeDocument/2006/relationships/image" Target="../media/image1.png"/><Relationship Id="rId1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9.png"/><Relationship Id="rId13" Type="http://schemas.openxmlformats.org/officeDocument/2006/relationships/image" Target="../media/image38.jpeg"/><Relationship Id="rId12" Type="http://schemas.openxmlformats.org/officeDocument/2006/relationships/image" Target="../media/image37.jpeg"/><Relationship Id="rId11" Type="http://schemas.openxmlformats.org/officeDocument/2006/relationships/image" Target="../media/image36.jpeg"/><Relationship Id="rId10" Type="http://schemas.openxmlformats.org/officeDocument/2006/relationships/image" Target="../media/image35.jpeg"/><Relationship Id="rId1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41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4.png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.png"/><Relationship Id="rId10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7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1" Type="http://schemas.openxmlformats.org/officeDocument/2006/relationships/image" Target="../media/image1.png"/><Relationship Id="rId10" Type="http://schemas.openxmlformats.org/officeDocument/2006/relationships/image" Target="../media/image10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0.jpe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авнобедренный треугольник 16"/>
          <p:cNvSpPr/>
          <p:nvPr/>
        </p:nvSpPr>
        <p:spPr>
          <a:xfrm rot="10800000" flipH="1" flipV="1">
            <a:off x="-17890" y="5539543"/>
            <a:ext cx="9162425" cy="1318458"/>
          </a:xfrm>
          <a:prstGeom prst="triangle">
            <a:avLst>
              <a:gd name="adj" fmla="val 100000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rot="10800000" flipV="1">
            <a:off x="-17895" y="4653136"/>
            <a:ext cx="9162421" cy="2204863"/>
          </a:xfrm>
          <a:prstGeom prst="triangle">
            <a:avLst>
              <a:gd name="adj" fmla="val 10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2564904"/>
            <a:ext cx="7344816" cy="172819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10800000">
            <a:off x="-2982" y="4904"/>
            <a:ext cx="3638878" cy="3568111"/>
          </a:xfrm>
          <a:prstGeom prst="triangle">
            <a:avLst>
              <a:gd name="adj" fmla="val 10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8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Равнобедренный треугольник 13"/>
          <p:cNvSpPr/>
          <p:nvPr/>
        </p:nvSpPr>
        <p:spPr>
          <a:xfrm rot="10800000" flipH="1">
            <a:off x="2411760" y="-3"/>
            <a:ext cx="6732775" cy="4005066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/>
              <a:cs typeface="Calibri" panose="020F0502020204030204"/>
            </a:endParaRPr>
          </a:p>
        </p:txBody>
      </p:sp>
      <p:pic>
        <p:nvPicPr>
          <p:cNvPr id="30" name="Picture 7" descr="Untitled-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b="14640"/>
          <a:stretch>
            <a:fillRect/>
          </a:stretch>
        </p:blipFill>
        <p:spPr bwMode="auto">
          <a:xfrm>
            <a:off x="2542169" y="1745011"/>
            <a:ext cx="6602366" cy="3367976"/>
          </a:xfrm>
          <a:prstGeom prst="rect">
            <a:avLst/>
          </a:prstGeom>
          <a:noFill/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2483" y="1952835"/>
            <a:ext cx="6674053" cy="29523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ru-RU" sz="4000" b="1" cap="all">
                <a:ln w="1905"/>
                <a:solidFill>
                  <a:srgbClr val="1B8A6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"/>
                <a:ea typeface="roboto"/>
                <a:cs typeface="Times New Roman" panose="02020603050405020304"/>
              </a:rPr>
              <a:t>Международный институт дистанционного образования</a:t>
            </a:r>
            <a:endParaRPr lang="ru-RU" sz="4000" b="1" cap="all">
              <a:ln w="1905"/>
              <a:solidFill>
                <a:srgbClr val="1B8A6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"/>
              <a:ea typeface="roboto"/>
              <a:cs typeface="Times New Roman" panose="020206030504050203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70375" y="616226"/>
            <a:ext cx="292778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2</a:t>
            </a:r>
            <a:r>
              <a:rPr lang="en-US" b="1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5</a:t>
            </a:r>
            <a:r>
              <a:rPr lang="ru-RU" b="1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лет</a:t>
            </a:r>
            <a:endParaRPr lang="ru-RU" b="1" dirty="0">
              <a:solidFill>
                <a:schemeClr val="bg1"/>
              </a:solidFill>
              <a:latin typeface="Comic Sans MS" panose="030F0702030302020204"/>
              <a:ea typeface="PMingLiU-ExtB" panose="02020500000000000000" charset="-120"/>
              <a:cs typeface="Times New Roman" panose="02020603050405020304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у</a:t>
            </a:r>
            <a:r>
              <a:rPr lang="ru-RU" b="1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спешной </a:t>
            </a:r>
            <a:r>
              <a:rPr lang="ru-RU" b="1" dirty="0">
                <a:solidFill>
                  <a:schemeClr val="bg1"/>
                </a:solidFill>
                <a:latin typeface="Comic Sans MS" panose="030F0702030302020204"/>
                <a:ea typeface="PMingLiU-ExtB" panose="02020500000000000000" charset="-120"/>
                <a:cs typeface="Times New Roman" panose="02020603050405020304"/>
              </a:rPr>
              <a:t>работы</a:t>
            </a:r>
            <a:endParaRPr lang="ru-RU" dirty="0">
              <a:solidFill>
                <a:schemeClr val="bg1"/>
              </a:solidFill>
              <a:latin typeface="Comic Sans MS" panose="030F0702030302020204"/>
              <a:ea typeface="PMingLiU-ExtB" panose="02020500000000000000" charset="-120"/>
              <a:cs typeface="+mn-lt"/>
            </a:endParaRPr>
          </a:p>
          <a:p>
            <a:pPr algn="l"/>
            <a:endParaRPr lang="ru-RU" dirty="0">
              <a:cs typeface="Calibri" panose="020F0502020204030204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1027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46980" y="1897563"/>
            <a:ext cx="7520632" cy="2932044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-27384"/>
            <a:ext cx="7128792" cy="458587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Перечень специальностей, выпускники</a:t>
            </a:r>
            <a:r>
              <a:rPr lang="en-US" sz="1600" b="1" cap="all" dirty="0"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которых могут поступать на</a:t>
            </a:r>
            <a:r>
              <a:rPr lang="en-US" sz="1600" b="1" cap="all" dirty="0"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специальности с</a:t>
            </a:r>
            <a:r>
              <a:rPr lang="en-US" sz="1600" b="1" cap="all" dirty="0"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сокращённым сроком обучения</a:t>
            </a:r>
            <a:endParaRPr lang="ru-RU" sz="1600" cap="all" dirty="0">
              <a:ea typeface="+mn-lt"/>
              <a:cs typeface="+mn-lt"/>
            </a:endParaRPr>
          </a:p>
          <a:p>
            <a:pPr algn="ctr"/>
            <a:r>
              <a:rPr lang="ru-RU" sz="2000" b="1" i="1" dirty="0">
                <a:latin typeface="Times New Roman" panose="02020603050405020304"/>
                <a:cs typeface="Times New Roman" panose="02020603050405020304"/>
              </a:rPr>
              <a:t>на специальность:</a:t>
            </a:r>
            <a:endParaRPr lang="ru-RU" sz="2000" dirty="0">
              <a:ea typeface="+mn-lt"/>
              <a:cs typeface="+mn-lt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6-05-0612-01 </a:t>
            </a:r>
            <a:r>
              <a:rPr lang="ru-RU" sz="2400" b="1" dirty="0">
                <a:latin typeface="Times New Roman" panose="02020603050405020304"/>
                <a:cs typeface="Times New Roman" panose="02020603050405020304"/>
              </a:rPr>
              <a:t>«Программная инженерия»</a:t>
            </a:r>
            <a:endParaRPr lang="ru-RU" sz="2400" b="1" dirty="0">
              <a:latin typeface="Times New Roman" panose="02020603050405020304"/>
              <a:cs typeface="Times New Roman" panose="02020603050405020304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2-40 01 01  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Программное обеспечение информационных технологий </a:t>
            </a:r>
            <a:endParaRPr lang="ru-RU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2-39 03 02  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Программируемые мобильные системы</a:t>
            </a:r>
            <a:endParaRPr lang="ru-RU" sz="20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5-04-0611-01 Программирование </a:t>
            </a:r>
            <a:r>
              <a:rPr lang="ru-RU" sz="200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мобильных устройств</a:t>
            </a:r>
            <a:endParaRPr lang="ru-RU" sz="20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5-04-0612-02 Разработка и сопровождение программного обеспечения информационных систем</a:t>
            </a:r>
            <a:endParaRPr lang="ru-RU" sz="20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1152885" y="2436979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152884" y="2777749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152885" y="3132718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152885" y="3501886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181282" y="3856854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2"/>
          <p:cNvPicPr>
            <a:picLocks noChangeAspect="1"/>
          </p:cNvPicPr>
          <p:nvPr/>
        </p:nvPicPr>
        <p:blipFill rotWithShape="1">
          <a:blip r:embed="rId2"/>
          <a:srcRect l="4843" t="6804" r="4326" b="12539"/>
          <a:stretch>
            <a:fillRect/>
          </a:stretch>
        </p:blipFill>
        <p:spPr>
          <a:xfrm>
            <a:off x="2460" y="3642"/>
            <a:ext cx="9185540" cy="5789677"/>
          </a:xfrm>
          <a:prstGeom prst="rect">
            <a:avLst/>
          </a:prstGeom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3587" y="1556792"/>
            <a:ext cx="7573010" cy="3784983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6-05-0612-01  </a:t>
            </a:r>
            <a:r>
              <a:rPr lang="ru-RU" sz="4000" i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«Программная инженерия»</a:t>
            </a:r>
            <a:endParaRPr lang="ru-RU" sz="4000" i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(</a:t>
            </a:r>
            <a:r>
              <a:rPr lang="ru-RU" sz="3200" b="1" i="1" cap="all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с полным сроком обучения)</a:t>
            </a:r>
            <a:endParaRPr lang="ru-RU" sz="3200" b="1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1675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29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98" y="108967"/>
            <a:ext cx="5894249" cy="37240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atin typeface="Times New Roman" panose="02020603050405020304"/>
                <a:cs typeface="Times New Roman" panose="02020603050405020304"/>
              </a:rPr>
              <a:t>Направление специальности: </a:t>
            </a:r>
            <a:endParaRPr lang="ru-RU" sz="24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6-05-0612-01</a:t>
            </a:r>
            <a:endParaRPr lang="ru-RU" sz="24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 panose="02020603050405020304"/>
                <a:cs typeface="Times New Roman" panose="02020603050405020304"/>
              </a:rPr>
              <a:t>«Программная инженерия»</a:t>
            </a:r>
            <a:endParaRPr lang="ru-RU" sz="2400" i="1" dirty="0">
              <a:latin typeface="Times New Roman" panose="02020603050405020304"/>
              <a:cs typeface="Times New Roman" panose="02020603050405020304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Квалификация: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инженер-программист.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Степень: 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бакалавр.</a:t>
            </a:r>
            <a:endParaRPr lang="ru-RU" sz="2000" dirty="0"/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Срок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5 лет.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ea typeface="+mn-lt"/>
              <a:cs typeface="Times New Roman" panose="02020603050405020304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Форма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заочная.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ea typeface="+mn-lt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План приёма: 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20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 человек (на условиях оплаты).</a:t>
            </a:r>
            <a:endParaRPr lang="ru-RU" sz="2000" dirty="0">
              <a:ea typeface="+mn-lt"/>
              <a:cs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2" descr="Изображение выглядит как текст, чашка, внутренний, коф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0"/>
          <a:srcRect l="7613" r="6942" b="-64"/>
          <a:stretch>
            <a:fillRect/>
          </a:stretch>
        </p:blipFill>
        <p:spPr>
          <a:xfrm>
            <a:off x="5893683" y="-2459"/>
            <a:ext cx="3277555" cy="5786349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313292" y="3208751"/>
            <a:ext cx="4358316" cy="0"/>
          </a:xfrm>
          <a:prstGeom prst="line">
            <a:avLst/>
          </a:prstGeom>
          <a:ln>
            <a:solidFill>
              <a:srgbClr val="1B8A6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217556" y="3210536"/>
            <a:ext cx="5894249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2000" b="1" u="sng" dirty="0">
                <a:latin typeface="Times New Roman" panose="02020603050405020304"/>
                <a:cs typeface="Times New Roman" panose="02020603050405020304"/>
              </a:rPr>
              <a:t>Профильные вступительные испытания – для выпускников школ:</a:t>
            </a:r>
            <a:endParaRPr lang="ru-RU" sz="2000" b="1" u="sng" dirty="0">
              <a:latin typeface="Times New Roman" panose="02020603050405020304"/>
              <a:cs typeface="Times New Roman" panose="02020603050405020304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Математика (ЦТ или ЦЭ)</a:t>
            </a:r>
            <a:endParaRPr lang="ru-RU" sz="2000" dirty="0">
              <a:latin typeface="Times New Roman" panose="02020603050405020304"/>
              <a:cs typeface="Times New Roman" panose="02020603050405020304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Физика (ЦТ)</a:t>
            </a:r>
            <a:endParaRPr lang="ru-RU" sz="2000" dirty="0">
              <a:latin typeface="Times New Roman" panose="02020603050405020304"/>
              <a:cs typeface="Times New Roman" panose="02020603050405020304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Обязательное условие - стаж работы 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10 месяцев!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66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5" y="-92298"/>
            <a:ext cx="6943797" cy="57554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Программная инженерия </a:t>
            </a:r>
            <a:r>
              <a:rPr lang="ru-RU" sz="1600" dirty="0">
                <a:solidFill>
                  <a:srgbClr val="000000"/>
                </a:solidFill>
                <a:latin typeface="Arial" panose="020B0604020202020204"/>
              </a:rPr>
              <a:t>–</a:t>
            </a:r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 одна из наиболее актуальных и востребованных специальностей, а также высокооплачиваемых профессиональных областей. </a:t>
            </a:r>
            <a:endParaRPr lang="ru-RU" sz="1600" spc="-1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Программа направлена на подготовку ведущих технических специалистов, квалифицированных разработчиков и архитекторов программного обеспечения, менеджеров по качеству программного обеспечения и процессов его разработки. </a:t>
            </a:r>
            <a:endParaRPr lang="ru-RU" sz="1600" spc="-1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Сферы профессиональной деятельности специалиста: информатизация и автоматизация производственных процессов, анализ, разработка, тестирование, отладка, разработка средств и систем поддержки управленческих решений, осуществление научных, опытно-экспериментальных и проектно-конструкторских работ в области информационных систем и технологий.</a:t>
            </a:r>
            <a:endParaRPr lang="ru-RU" sz="1600" spc="-1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Занимаемые должности: прикладной программист, системный программист, разработчик сетевого и коммуникационного программного обеспечения, WEB-программист, WEB-дизайнер, инженер по тестированию программного обеспечения, конструктор компьютерных систем, компьютерных игр и другие.</a:t>
            </a:r>
            <a:endParaRPr lang="ru-RU" sz="1600" spc="-1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Специальность ориентирована на подготовку программистов высокой квалификации </a:t>
            </a:r>
            <a:r>
              <a:rPr lang="ru-RU" sz="1600" dirty="0">
                <a:solidFill>
                  <a:srgbClr val="000000"/>
                </a:solidFill>
                <a:latin typeface="Arial" panose="020B0604020202020204"/>
              </a:rPr>
              <a:t>–</a:t>
            </a:r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 разработчиков прикладного программного обеспечения.</a:t>
            </a:r>
            <a:endParaRPr lang="ru-RU" sz="1600" spc="-10" dirty="0">
              <a:solidFill>
                <a:srgbClr val="000000"/>
              </a:solidFill>
              <a:latin typeface="Arial" panose="020B0604020202020204"/>
              <a:cs typeface="Arial" panose="020B0604020202020204"/>
            </a:endParaRPr>
          </a:p>
          <a:p>
            <a:pPr indent="457200" algn="just"/>
            <a:r>
              <a:rPr lang="ru-RU" sz="1600" spc="-10" dirty="0">
                <a:solidFill>
                  <a:srgbClr val="000000"/>
                </a:solidFill>
                <a:latin typeface="Arial" panose="020B0604020202020204"/>
              </a:rPr>
              <a:t>Выпускники данной специальности работают в ведущих IT-компаниях</a:t>
            </a:r>
            <a:r>
              <a:rPr lang="ru-RU" sz="1400" spc="-10" dirty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2" descr="Изображение выглядит как текст, чашка, внутренний, коф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0"/>
          <a:srcRect l="17855" t="-498" r="22097" b="498"/>
          <a:stretch>
            <a:fillRect/>
          </a:stretch>
        </p:blipFill>
        <p:spPr>
          <a:xfrm>
            <a:off x="6866639" y="-12270"/>
            <a:ext cx="2308259" cy="57924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43" y="-122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133" y="90872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/>
            </a:br>
            <a:br>
              <a:rPr lang="ru-RU"/>
            </a:b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4588" y="749788"/>
            <a:ext cx="7848945" cy="4722101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dirty="0">
              <a:latin typeface="Times New Roman" panose="02020603050405020304"/>
              <a:ea typeface="+mn-lt"/>
              <a:cs typeface="Segoe UI" panose="020B0502040204020203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446" y="376633"/>
            <a:ext cx="830501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cap="all" dirty="0">
                <a:latin typeface="Times New Roman" panose="02020603050405020304"/>
                <a:cs typeface="Times New Roman" panose="02020603050405020304"/>
              </a:rPr>
              <a:t>Документы для поступления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6351" y="999574"/>
            <a:ext cx="75779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С перечнем документов, необходимых для поступления в БНТУ можно ознакомится на сайте приёмной комиссии:</a:t>
            </a:r>
            <a:endParaRPr lang="ru-RU" b="1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dirty="0">
                <a:solidFill>
                  <a:schemeClr val="bg1"/>
                </a:solidFill>
                <a:ea typeface="+mn-lt"/>
                <a:cs typeface="+mn-lt"/>
              </a:rPr>
              <a:t>http://priem.bntu.by/</a:t>
            </a:r>
            <a:endParaRPr lang="ru-RU" b="1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Или по QR-коду расположенному ниже</a:t>
            </a:r>
            <a:endParaRPr lang="ru-RU" b="1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6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6023" y="2158041"/>
            <a:ext cx="2743200" cy="2743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9061" y="933260"/>
          <a:ext cx="8469779" cy="2728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66"/>
                <a:gridCol w="1512168"/>
                <a:gridCol w="2739507"/>
                <a:gridCol w="864096"/>
                <a:gridCol w="936104"/>
                <a:gridCol w="792088"/>
                <a:gridCol w="1249950"/>
              </a:tblGrid>
              <a:tr h="32803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Сокращённый срок обучения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>
                    <a:solidFill>
                      <a:srgbClr val="1B8A63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000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специальности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специальности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месяцев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месяцев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0004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курс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курс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курс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курс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0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6-05-0311-02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и управление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1630,68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00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6-05-0612-01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Программная инженерия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1630,68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6096" y="4032822"/>
          <a:ext cx="8469780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866"/>
                <a:gridCol w="1512168"/>
                <a:gridCol w="2739506"/>
                <a:gridCol w="792088"/>
                <a:gridCol w="720080"/>
                <a:gridCol w="720080"/>
                <a:gridCol w="720080"/>
                <a:gridCol w="889912"/>
              </a:tblGrid>
              <a:tr h="6140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6-05-0612-01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Программная инженерия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1 курс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2 курс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3 курс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курс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5 курс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rgbClr val="1B8A63"/>
                    </a:solidFill>
                  </a:tcPr>
                </a:tc>
              </a:tr>
              <a:tr h="40938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1957,02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1630,68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51343" marR="5134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96096" y="3649689"/>
            <a:ext cx="8469778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MAKS\Downloads\skyp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MAKS\Downloads\ph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MAKS\Downloads\google-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11" descr="C:\Users\MAKS\Downloads\instagram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1446" y="376633"/>
            <a:ext cx="830501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cap="all" dirty="0">
                <a:latin typeface="Times New Roman" panose="02020603050405020304"/>
                <a:cs typeface="Times New Roman" panose="02020603050405020304"/>
              </a:rPr>
              <a:t>Стоимость обучения (2024-2025 УЧЕБНЫЙ ГОД)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34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MAKS\Downloads\skyp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MAKS\Downloads\ph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:\Users\MAKS\Downloads\google-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11" descr="C:\Users\MAKS\Downloads\instagram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1446" y="306294"/>
            <a:ext cx="8305010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cap="all" dirty="0">
                <a:latin typeface="Times New Roman" panose="02020603050405020304"/>
                <a:cs typeface="Times New Roman" panose="02020603050405020304"/>
              </a:rPr>
              <a:t>Конкурс и проходные баллы в 2024 году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3797" y="745965"/>
          <a:ext cx="8564350" cy="444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817"/>
                <a:gridCol w="1105132"/>
                <a:gridCol w="1333309"/>
                <a:gridCol w="762316"/>
                <a:gridCol w="729256"/>
                <a:gridCol w="710794"/>
                <a:gridCol w="636567"/>
                <a:gridCol w="692688"/>
                <a:gridCol w="772247"/>
                <a:gridCol w="682914"/>
                <a:gridCol w="766310"/>
              </a:tblGrid>
              <a:tr h="450494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Сокращённый срок обучения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 hMerge="1">
                  <a:tcPr anchor="ctr"/>
                </a:tc>
                <a:tc hMerge="1">
                  <a:tcPr/>
                </a:tc>
                <a:tc hMerge="1"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50494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(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профилизация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счёт средств республиканского бюджета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платной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основе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399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приёма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конкурс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приёма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конкурс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hMerge="1">
                  <a:tcPr/>
                </a:tc>
              </a:tr>
              <a:tr h="42399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</a:tr>
              <a:tr h="7419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6-05-0311-02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Экономика и управление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</a:tr>
              <a:tr h="7419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6-05-0612-01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Программная инженерия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</a:tr>
              <a:tr h="467388"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Полный</a:t>
                      </a:r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обучения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cPr anchor="ctr"/>
                </a:tc>
                <a:tc hMerge="1">
                  <a:tcPr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/>
                </a:tc>
                <a:tc hMerge="1">
                  <a:tcPr anchor="ctr"/>
                </a:tc>
                <a:tc hMerge="1">
                  <a:tcPr anchor="ctr"/>
                </a:tc>
              </a:tr>
              <a:tr h="7419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1B8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6-05-0612-01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Программная инженерия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Равнобедренный треугольник 22"/>
          <p:cNvSpPr/>
          <p:nvPr/>
        </p:nvSpPr>
        <p:spPr>
          <a:xfrm rot="10800000">
            <a:off x="-2982" y="4904"/>
            <a:ext cx="3638878" cy="3568111"/>
          </a:xfrm>
          <a:prstGeom prst="triangle">
            <a:avLst>
              <a:gd name="adj" fmla="val 10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494034" y="332656"/>
            <a:ext cx="6110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институт дистанционного образования (МИДО) </a:t>
            </a:r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175" y="1266877"/>
            <a:ext cx="8271396" cy="136960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 fontAlgn="base">
              <a:spcBef>
                <a:spcPct val="0"/>
              </a:spcBef>
              <a:spcAft>
                <a:spcPts val="1800"/>
              </a:spcAft>
            </a:pPr>
            <a:r>
              <a:rPr lang="ru-RU" sz="2400" b="1" cap="all">
                <a:solidFill>
                  <a:srgbClr val="00923F"/>
                </a:solidFill>
                <a:latin typeface="Times New Roman" panose="02020603050405020304"/>
                <a:cs typeface="Times New Roman" panose="02020603050405020304"/>
              </a:rPr>
              <a:t>      </a:t>
            </a:r>
            <a:r>
              <a:rPr lang="ru-RU" sz="2400" b="1" cap="all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 Где работают наши выпускники?</a:t>
            </a:r>
            <a:endParaRPr lang="ru-RU" sz="200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just" fontAlgn="base"/>
            <a:r>
              <a:rPr lang="en-US" sz="2000">
                <a:latin typeface="Times New Roman" panose="02020603050405020304"/>
                <a:cs typeface="Times New Roman" panose="02020603050405020304"/>
              </a:rPr>
              <a:t>  </a:t>
            </a:r>
            <a:endParaRPr lang="ru-RU" sz="200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Рисунок 24" descr="Изображение выглядит как текст, посуда, тарелка, обеденный сервиз&#10;&#10;Автоматически созданное описание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-720000">
            <a:off x="683760" y="2250122"/>
            <a:ext cx="2743200" cy="1007146"/>
          </a:xfrm>
          <a:prstGeom prst="rect">
            <a:avLst/>
          </a:prstGeom>
        </p:spPr>
      </p:pic>
      <p:pic>
        <p:nvPicPr>
          <p:cNvPr id="25" name="Рисунок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0000">
            <a:off x="1043796" y="4031778"/>
            <a:ext cx="2743200" cy="1261323"/>
          </a:xfrm>
          <a:prstGeom prst="rect">
            <a:avLst/>
          </a:prstGeom>
        </p:spPr>
      </p:pic>
      <p:pic>
        <p:nvPicPr>
          <p:cNvPr id="30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300000">
            <a:off x="2940402" y="2274352"/>
            <a:ext cx="2743200" cy="2743200"/>
          </a:xfrm>
          <a:prstGeom prst="rect">
            <a:avLst/>
          </a:prstGeom>
        </p:spPr>
      </p:pic>
      <p:pic>
        <p:nvPicPr>
          <p:cNvPr id="31" name="Рисунок 31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60000">
            <a:off x="5188758" y="2388332"/>
            <a:ext cx="2571750" cy="952500"/>
          </a:xfrm>
          <a:prstGeom prst="rect">
            <a:avLst/>
          </a:prstGeom>
        </p:spPr>
      </p:pic>
      <p:pic>
        <p:nvPicPr>
          <p:cNvPr id="32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-1440000">
            <a:off x="5673822" y="4188166"/>
            <a:ext cx="2743200" cy="688206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37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" y="-41884"/>
            <a:ext cx="9199845" cy="68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606" y="3408058"/>
            <a:ext cx="2553928" cy="6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64" y="3260842"/>
            <a:ext cx="1387632" cy="13972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707052" y="4268978"/>
            <a:ext cx="4268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Campus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Private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Limite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(Шри-Ланка</a:t>
            </a:r>
            <a:r>
              <a:rPr lang="ru-RU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372" y="4533868"/>
            <a:ext cx="3267433" cy="870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Montpellier Business School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(Франция)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028" y="1629953"/>
            <a:ext cx="3790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ESIGELEC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Graduate School of Engineering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Франция)</a:t>
            </a:r>
            <a:endParaRPr lang="x-none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2314" y="162203"/>
            <a:ext cx="80904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ПАРТНЁРЫ МИДО</a:t>
            </a:r>
            <a:endParaRPr lang="x-none" sz="2400" b="1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MAKS\Downloads\telegra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MAKS\Downloads\gma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MAKS\Downloads\youtub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C:\Users\MAKS\Downloads\skyp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MAKS\Downloads\phon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C:\Users\MAKS\Downloads\google-plu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079" y="986363"/>
            <a:ext cx="3370730" cy="8093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31" y="1008180"/>
            <a:ext cx="2578274" cy="895128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504309" y="1909935"/>
            <a:ext cx="2986715" cy="870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Lincoln university college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(Малайзия)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" y="-41884"/>
            <a:ext cx="9199845" cy="68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26739" y="1699588"/>
            <a:ext cx="4098243" cy="87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Поступи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(Беларусь)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2314" y="162203"/>
            <a:ext cx="80904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ПАРТНЁРЫ МИДО</a:t>
            </a:r>
            <a:endParaRPr lang="x-none" sz="2400" b="1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97409" y="1699588"/>
            <a:ext cx="1600503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Postupi.kz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(Казахстан)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10617"/>
            <a:ext cx="3413647" cy="6827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77" y="1007695"/>
            <a:ext cx="3413647" cy="682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03013"/>
            <a:ext cx="3416070" cy="683214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72102" y="3495556"/>
            <a:ext cx="4098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высшего дистанционного образования "vuz24.ru"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(Российская Федерация)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35078" y="3502614"/>
            <a:ext cx="40982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Центр Образования "Академик"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(Российская Федерация)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92" y="2719842"/>
            <a:ext cx="1493642" cy="8810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0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81523" y="1628800"/>
            <a:ext cx="8624551" cy="37444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3600" b="1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Международный институт дистанционного образования (МИДО) </a:t>
            </a:r>
            <a:endParaRPr lang="ru-RU" sz="3600" b="1">
              <a:solidFill>
                <a:srgbClr val="1B8A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структурным подразделением Белорусского национального </a:t>
            </a:r>
            <a:endParaRPr lang="ru-RU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университета (БНТУ). </a:t>
            </a:r>
            <a:endParaRPr lang="ru-RU" sz="36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44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7" descr="Untitled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" y="-41884"/>
            <a:ext cx="9199845" cy="68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38451" y="989618"/>
            <a:ext cx="4098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yUniver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(Беларусь)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2314" y="162203"/>
            <a:ext cx="8090408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b="1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ПАРТНЁРЫ МИДО</a:t>
            </a:r>
            <a:endParaRPr lang="x-none" sz="2400" b="1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06644" y="1943469"/>
            <a:ext cx="4630050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200"/>
              </a:lnSpc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 FAYZ KOMPLEKS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(Узбекистан)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12817" y="3068153"/>
            <a:ext cx="561770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ZAMONAVIY O'QUV(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Узбекистан)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68243" y="4113048"/>
            <a:ext cx="634447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Ассоциации оценочных организаций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https://static.bntu.by/bntu/new/content/content_a04493350418b5acd12f91d995c3731f.jpeg%7CresizeToWidth=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0" y="993559"/>
            <a:ext cx="1881770" cy="40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static.bntu.by/bntu/new/content/content_2da638fa6e93acd0694ac0274596a125.jpeg%7CresizeToWidth=1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9" y="1844954"/>
            <a:ext cx="1325977" cy="7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Zq logo letter monogram slash with modern Vector Imag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2"/>
          <a:stretch>
            <a:fillRect/>
          </a:stretch>
        </p:blipFill>
        <p:spPr bwMode="auto">
          <a:xfrm>
            <a:off x="1128089" y="2948341"/>
            <a:ext cx="867299" cy="8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АССОЦИАЦИЯ ОЦЕНОЧНЫХ ОРГАНИЗАЦИЙ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1" y="3891824"/>
            <a:ext cx="950454" cy="9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2032483" y="4996427"/>
            <a:ext cx="668525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Научно-производственный центр многофункциональных беспилотных комплексов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42" y="4928068"/>
            <a:ext cx="775546" cy="77554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28" grpId="0"/>
      <p:bldP spid="29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6" descr="Изображение выглядит как брокколи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l="9882" t="23913" r="14103" b="316"/>
          <a:stretch>
            <a:fillRect/>
          </a:stretch>
        </p:blipFill>
        <p:spPr>
          <a:xfrm>
            <a:off x="0" y="-1"/>
            <a:ext cx="9224254" cy="6901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5777879"/>
            <a:ext cx="9224253" cy="11233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Равнобедренный треугольник 32"/>
          <p:cNvSpPr/>
          <p:nvPr/>
        </p:nvSpPr>
        <p:spPr>
          <a:xfrm rot="20040000">
            <a:off x="5086038" y="1976747"/>
            <a:ext cx="2267636" cy="2607326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143489" y="4239890"/>
            <a:ext cx="5079449" cy="1542359"/>
          </a:xfrm>
          <a:prstGeom prst="rect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 rot="14700000">
            <a:off x="3655322" y="2625574"/>
            <a:ext cx="2818479" cy="2625688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500000">
            <a:off x="6488708" y="666970"/>
            <a:ext cx="3754915" cy="4067059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Равнобедренный треугольник 40"/>
          <p:cNvSpPr/>
          <p:nvPr/>
        </p:nvSpPr>
        <p:spPr>
          <a:xfrm>
            <a:off x="2768286" y="3892330"/>
            <a:ext cx="3177803" cy="1887659"/>
          </a:xfrm>
          <a:prstGeom prst="triangle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69657" y="2974848"/>
            <a:ext cx="4936223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Ознокомиться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подробнее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endParaRPr lang="ru-RU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вы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можете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 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на наших ресурсах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:</a:t>
            </a:r>
            <a:endParaRPr lang="ru-RU" dirty="0">
              <a:solidFill>
                <a:schemeClr val="bg1"/>
              </a:solidFill>
              <a:cs typeface="Calibri" panose="020F0502020204030204"/>
            </a:endParaRPr>
          </a:p>
          <a:p>
            <a:pPr algn="just"/>
            <a:endParaRPr lang="en-US" sz="2000" b="1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pPr algn="just"/>
            <a:endParaRPr lang="en-US" sz="2000" b="1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  <a:p>
            <a:endParaRPr lang="en-US" sz="3200" b="1" dirty="0">
              <a:solidFill>
                <a:schemeClr val="bg1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80568" y="985838"/>
            <a:ext cx="142370" cy="4792040"/>
          </a:xfrm>
          <a:prstGeom prst="rect">
            <a:avLst/>
          </a:prstGeom>
          <a:solidFill>
            <a:srgbClr val="1B8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536237" y="3691304"/>
            <a:ext cx="776086" cy="736614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4008286" y="4380818"/>
            <a:ext cx="1786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Лендинг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МИДО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http://lp.mido.bntu.by/)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19" y="4416945"/>
            <a:ext cx="784400" cy="784400"/>
          </a:xfrm>
          <a:prstGeom prst="rect">
            <a:avLst/>
          </a:prstGeom>
          <a:noFill/>
        </p:spPr>
      </p:pic>
      <p:pic>
        <p:nvPicPr>
          <p:cNvPr id="37" name="Рисунок 3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04" y="3770136"/>
            <a:ext cx="783299" cy="783299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5123150" y="5179192"/>
            <a:ext cx="2470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Telegram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-бот для обратной связи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(https://t.me/applicant_mido_bot)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70811" y="4563690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МИДО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https://bntu.by/institutes/mido)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MAKS\Downloads\telegram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MAKS\Downloads\gma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MAKS\Downloads\youtube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C:\Users\MAKS\Downloads\instagra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:\Users\MAKS\Downloads\skyp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MAKS\Downloads\ph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C:\Users\MAKS\Downloads\google-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596252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/>
          <p:nvPr/>
        </p:nvSpPr>
        <p:spPr>
          <a:xfrm>
            <a:off x="0" y="1268760"/>
            <a:ext cx="4976223" cy="450912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Диплом БНТУ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ведущего </a:t>
            </a:r>
            <a:r>
              <a:rPr lang="ru-RU" sz="200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технического вуза</a:t>
            </a:r>
            <a:r>
              <a:rPr lang="en-US" sz="200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страны</a:t>
            </a:r>
            <a:endParaRPr lang="ru-RU" sz="2000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342900" indent="-34290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Межсессионные консультации с применением ИКТ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(MS Teams)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Взаимодействие преподавателя со студентом посредством СДО 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Moodle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»</a:t>
            </a:r>
            <a:endParaRPr lang="ru-RU" sz="2000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l">
              <a:spcBef>
                <a:spcPts val="300"/>
              </a:spcBef>
            </a:pPr>
            <a:endParaRPr lang="ru-RU" sz="1725" dirty="0">
              <a:solidFill>
                <a:schemeClr val="tx1"/>
              </a:solidFill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39994" cy="577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/>
          <p:nvPr/>
        </p:nvSpPr>
        <p:spPr>
          <a:xfrm>
            <a:off x="139534" y="44624"/>
            <a:ext cx="48205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Преимущества</a:t>
            </a:r>
            <a:r>
              <a:rPr lang="ru-RU" b="1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b="1">
                <a:latin typeface="Times New Roman" panose="02020603050405020304"/>
                <a:cs typeface="Times New Roman" panose="02020603050405020304"/>
              </a:rPr>
              <a:t>обучения в МИДО:</a:t>
            </a:r>
            <a:endParaRPr lang="ru-RU" b="1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selective focus photography of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919"/>
            <a:ext cx="9144000" cy="649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8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24"/>
          <p:cNvSpPr/>
          <p:nvPr/>
        </p:nvSpPr>
        <p:spPr>
          <a:xfrm>
            <a:off x="863587" y="1556792"/>
            <a:ext cx="7686600" cy="3245430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40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6-05-0311-02</a:t>
            </a:r>
            <a:endParaRPr lang="ru-RU" sz="40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4000" i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«Экономика и управление»</a:t>
            </a:r>
            <a:endParaRPr lang="en-US" sz="4000" dirty="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(С СОКРАЩЕННЫМ СРОКОМ </a:t>
            </a:r>
            <a:endParaRPr lang="ru-RU" sz="3200" i="1" cap="all" dirty="0">
              <a:solidFill>
                <a:schemeClr val="bg1"/>
              </a:solidFill>
              <a:latin typeface="Times New Roman" panose="02020603050405020304"/>
              <a:ea typeface="+mn-lt"/>
              <a:cs typeface="Times New Roman" panose="02020603050405020304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ОБУЧЕНИЯ)</a:t>
            </a:r>
            <a:endParaRPr lang="ru-RU" sz="3200" dirty="0">
              <a:solidFill>
                <a:schemeClr val="bg1"/>
              </a:solidFill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28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65130"/>
            <a:ext cx="6110416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atin typeface="Times New Roman" panose="02020603050405020304"/>
                <a:cs typeface="Times New Roman" panose="02020603050405020304"/>
              </a:rPr>
              <a:t>Направление специальности: </a:t>
            </a:r>
            <a:endParaRPr lang="ru-RU" sz="2400" b="1" cap="all" dirty="0">
              <a:latin typeface="Times New Roman" panose="02020603050405020304"/>
              <a:cs typeface="Times New Roman" panose="02020603050405020304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6-05-0311-02</a:t>
            </a:r>
            <a:endParaRPr lang="ru-RU" sz="2400" b="1" dirty="0">
              <a:solidFill>
                <a:srgbClr val="0092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 panose="02020603050405020304"/>
                <a:cs typeface="Times New Roman" panose="02020603050405020304"/>
              </a:rPr>
              <a:t>«Экономика и управление»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i="1" dirty="0">
              <a:latin typeface="Times New Roman" panose="02020603050405020304"/>
              <a:cs typeface="Times New Roman" panose="02020603050405020304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Квалификация:  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Экономист. Менеджер.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Степень: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бакалавр.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Срок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3 года.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Форма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заочная.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План приёма:  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+mn-lt"/>
              </a:rPr>
              <a:t>10 человек (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за счёт </a:t>
            </a:r>
            <a:endParaRPr lang="en-US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республиканского бюджета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+mn-lt"/>
              </a:rPr>
              <a:t>),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+mn-lt"/>
              </a:rPr>
              <a:t>  </a:t>
            </a:r>
            <a:endParaRPr lang="en-US" sz="2000" b="1" dirty="0">
              <a:solidFill>
                <a:srgbClr val="1B8A63"/>
              </a:solidFill>
              <a:latin typeface="Times New Roman" panose="02020603050405020304"/>
              <a:ea typeface="+mn-lt"/>
              <a:cs typeface="+mn-lt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10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 человек (на условиях оплаты).</a:t>
            </a:r>
            <a:endParaRPr lang="ru-RU" sz="2000" dirty="0">
              <a:ea typeface="+mn-lt"/>
              <a:cs typeface="+mn-lt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/>
                <a:cs typeface="Times New Roman" panose="02020603050405020304"/>
              </a:rPr>
              <a:t>Перечень вступительных испытаний:</a:t>
            </a:r>
            <a:endParaRPr lang="en-US" sz="2400" b="1" dirty="0">
              <a:latin typeface="Times New Roman" panose="02020603050405020304"/>
              <a:cs typeface="Times New Roman" panose="0202060305040502030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/>
                <a:cs typeface="Times New Roman" panose="02020603050405020304"/>
              </a:rPr>
              <a:t> Экономика организации (письменно).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/>
                <a:cs typeface="Times New Roman" panose="02020603050405020304"/>
              </a:rPr>
              <a:t> Основы менеджмента (письменно).</a:t>
            </a:r>
            <a:endParaRPr lang="ru-RU" sz="2400" dirty="0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390" name="Picture 6" descr="Бизнес менеджмент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r="27536"/>
          <a:stretch>
            <a:fillRect/>
          </a:stretch>
        </p:blipFill>
        <p:spPr bwMode="auto">
          <a:xfrm>
            <a:off x="5868144" y="-17640"/>
            <a:ext cx="3234521" cy="5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>
            <a:off x="241718" y="4264698"/>
            <a:ext cx="4358316" cy="0"/>
          </a:xfrm>
          <a:prstGeom prst="line">
            <a:avLst/>
          </a:prstGeom>
          <a:ln>
            <a:solidFill>
              <a:srgbClr val="1B8A6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2" descr="Изображение выглядит как внутренний&#10;&#10;Автоматически созданное описание"/>
          <p:cNvPicPr>
            <a:picLocks noChangeAspect="1"/>
          </p:cNvPicPr>
          <p:nvPr/>
        </p:nvPicPr>
        <p:blipFill rotWithShape="1">
          <a:blip r:embed="rId10"/>
          <a:srcRect l="30499" t="495" r="27015" b="-498"/>
          <a:stretch>
            <a:fillRect/>
          </a:stretch>
        </p:blipFill>
        <p:spPr>
          <a:xfrm>
            <a:off x="5870152" y="-1704"/>
            <a:ext cx="3303386" cy="57955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57509" y="-22417"/>
            <a:ext cx="7073699" cy="261610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2880" algn="just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ea typeface="+mn-lt"/>
                <a:cs typeface="+mn-lt"/>
              </a:rPr>
              <a:t>Экономика и управление – это наиболее универсальная экономическая специальность, которая дает возможность овладеть приёмами и методами эффективного ведения бизнеса и организации производства, достижения предприятиями наилучших результатов при наименьших затратах, а так же обеспечение их стратегической конкуретноспособностью.</a:t>
            </a:r>
            <a:endParaRPr lang="ru-RU" i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2880" algn="just"/>
            <a:r>
              <a:rPr lang="en-US" i="1" dirty="0">
                <a:ea typeface="+mn-lt"/>
                <a:cs typeface="+mn-lt"/>
              </a:rPr>
              <a:t>Современный экономист-менеджер – это интегратор основных бизнес-процессов крупных производственных предприятий.  </a:t>
            </a:r>
            <a:endParaRPr lang="ru-RU" i="1" dirty="0">
              <a:cs typeface="Calibri" panose="020F05020202040302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Сферы профессиональной деятельности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rPr>
              <a:t>: </a:t>
            </a:r>
            <a:endParaRPr lang="ru-RU" sz="2000" dirty="0">
              <a:solidFill>
                <a:srgbClr val="00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Рисунок 2" descr="Изображение выглядит как внутренний&#10;&#10;Автоматически созданное описание"/>
          <p:cNvPicPr>
            <a:picLocks noChangeAspect="1"/>
          </p:cNvPicPr>
          <p:nvPr/>
        </p:nvPicPr>
        <p:blipFill rotWithShape="1">
          <a:blip r:embed="rId9"/>
          <a:srcRect l="73013" t="995" r="-15527" b="-1244"/>
          <a:stretch>
            <a:fillRect/>
          </a:stretch>
        </p:blipFill>
        <p:spPr>
          <a:xfrm>
            <a:off x="7039963" y="-1705"/>
            <a:ext cx="3348695" cy="58522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03" y="-26245"/>
            <a:ext cx="6984587" cy="578017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804384" y="1556792"/>
            <a:ext cx="7520632" cy="3826565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-27384"/>
            <a:ext cx="7128792" cy="550799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Перечень специальностей, выпускники</a:t>
            </a:r>
            <a:r>
              <a:rPr lang="en-US" sz="1600" b="1" cap="all" dirty="0"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которых могут поступать на</a:t>
            </a:r>
            <a:r>
              <a:rPr lang="en-US" sz="1600" b="1" cap="all" dirty="0"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специальности с</a:t>
            </a:r>
            <a:r>
              <a:rPr lang="en-US" sz="1600" b="1" cap="all" dirty="0">
                <a:latin typeface="Times New Roman" panose="02020603050405020304"/>
                <a:cs typeface="Times New Roman" panose="02020603050405020304"/>
              </a:rPr>
              <a:t> </a:t>
            </a:r>
            <a:r>
              <a:rPr lang="ru-RU" sz="1600" b="1" cap="all" dirty="0">
                <a:latin typeface="Times New Roman" panose="02020603050405020304"/>
                <a:cs typeface="Times New Roman" panose="02020603050405020304"/>
              </a:rPr>
              <a:t>сокращённым сроком обучения</a:t>
            </a:r>
            <a:endParaRPr lang="ru-RU" sz="1600" cap="all" dirty="0">
              <a:ea typeface="+mn-lt"/>
              <a:cs typeface="+mn-lt"/>
            </a:endParaRPr>
          </a:p>
          <a:p>
            <a:pPr algn="ctr"/>
            <a:r>
              <a:rPr lang="ru-RU" sz="2000" b="1" i="1" dirty="0">
                <a:latin typeface="Times New Roman" panose="02020603050405020304"/>
                <a:cs typeface="Times New Roman" panose="02020603050405020304"/>
              </a:rPr>
              <a:t>на специальность:</a:t>
            </a:r>
            <a:endParaRPr lang="ru-RU" sz="2000" dirty="0">
              <a:ea typeface="+mn-lt"/>
              <a:cs typeface="+mn-lt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6-05-0311-02 </a:t>
            </a:r>
            <a:r>
              <a:rPr lang="ru-RU" sz="2400" b="1" dirty="0">
                <a:latin typeface="Times New Roman" panose="02020603050405020304"/>
                <a:cs typeface="Times New Roman" panose="02020603050405020304"/>
              </a:rPr>
              <a:t>«Экономика и управление»</a:t>
            </a:r>
            <a:endParaRPr lang="ru-RU" sz="2400" b="1" dirty="0">
              <a:latin typeface="Times New Roman" panose="02020603050405020304"/>
              <a:cs typeface="Times New Roman" panose="02020603050405020304"/>
            </a:endParaRPr>
          </a:p>
          <a:p>
            <a:pPr indent="180975" algn="ctr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2-27 01 01  Экономика и организация производства </a:t>
            </a: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2-25 01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10 -01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 Коммерческая деятельность (экономическая деятельность и услуги)</a:t>
            </a:r>
            <a:endParaRPr lang="ru-RU" sz="2400" dirty="0">
              <a:solidFill>
                <a:schemeClr val="bg1"/>
              </a:solidFill>
              <a:ea typeface="+mn-lt"/>
              <a:cs typeface="+mn-lt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2-25 01 31  Финансы</a:t>
            </a: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2-25 01 34  Страховое дело</a:t>
            </a: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5-04-0311-01 Планово-экономическая и аналитическая  деятельность </a:t>
            </a: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5-04-041</a:t>
            </a:r>
            <a:r>
              <a:rPr lang="en-US" alt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-0</a:t>
            </a:r>
            <a:r>
              <a:rPr lang="en-US" alt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 Финансовая деятельность</a:t>
            </a: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just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152886" y="2138806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181283" y="2507973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181282" y="2905538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181283" y="3217911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152885" y="3615476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152884" y="4013041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1152883" y="4353810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1152882" y="4694580"/>
            <a:ext cx="6771734" cy="14377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2"/>
          <p:cNvPicPr>
            <a:picLocks noChangeAspect="1"/>
          </p:cNvPicPr>
          <p:nvPr/>
        </p:nvPicPr>
        <p:blipFill rotWithShape="1">
          <a:blip r:embed="rId2"/>
          <a:srcRect l="4843" t="6804" r="4326" b="12539"/>
          <a:stretch>
            <a:fillRect/>
          </a:stretch>
        </p:blipFill>
        <p:spPr>
          <a:xfrm>
            <a:off x="2460" y="3642"/>
            <a:ext cx="9185540" cy="5789677"/>
          </a:xfrm>
          <a:prstGeom prst="rect">
            <a:avLst/>
          </a:prstGeom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MAKS\Downloads\tele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MAKS\Downloads\gm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MAKS\Downloads\youtube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MAKS\Downloads\instagram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KS\Downloads\skype (1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MAKS\Downloads\pho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AKS\Downloads\google-plu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63587" y="1556792"/>
            <a:ext cx="7573010" cy="3784983"/>
          </a:xfrm>
          <a:prstGeom prst="roundRect">
            <a:avLst/>
          </a:prstGeom>
          <a:solidFill>
            <a:srgbClr val="1B8A6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6-05-0612-01  </a:t>
            </a:r>
            <a:r>
              <a:rPr lang="ru-RU" sz="4000" i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«Программная инженерия»</a:t>
            </a:r>
            <a:endParaRPr lang="ru-RU" sz="4000" i="1" dirty="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ru-RU" sz="3200" i="1" cap="all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(</a:t>
            </a:r>
            <a:r>
              <a:rPr lang="ru-RU" sz="3200" b="1" i="1" cap="all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с Сокращённым </a:t>
            </a:r>
            <a:r>
              <a:rPr lang="ru-RU" sz="3200" b="1" i="1" cap="all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</a:rPr>
              <a:t>сроком обучения)</a:t>
            </a:r>
            <a:endParaRPr lang="ru-RU" sz="3200" b="1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27" name="Picture 4" descr="C:\Новая папка\100 лет, лого\PNG\_БНТУЛого с охранным полем@3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23" y="11675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па 27"/>
          <p:cNvGrpSpPr/>
          <p:nvPr/>
        </p:nvGrpSpPr>
        <p:grpSpPr>
          <a:xfrm>
            <a:off x="1448374" y="144616"/>
            <a:ext cx="969570" cy="1382853"/>
            <a:chOff x="1448374" y="144616"/>
            <a:chExt cx="969570" cy="1382853"/>
          </a:xfrm>
        </p:grpSpPr>
        <p:pic>
          <p:nvPicPr>
            <p:cNvPr id="29" name="Picture 3" descr="C:\Users\MAKS\Desktop\mido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8374" y="144616"/>
              <a:ext cx="969570" cy="9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594765" y="1065804"/>
              <a:ext cx="6767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МИДО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D63A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БНТУ</a:t>
              </a:r>
              <a:endParaRPr lang="ru-RU" sz="1200" b="1" dirty="0">
                <a:solidFill>
                  <a:srgbClr val="D63A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9" descr="Untitled-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/>
          <p:nvPr/>
        </p:nvSpPr>
        <p:spPr>
          <a:xfrm>
            <a:off x="139534" y="4365104"/>
            <a:ext cx="4427984" cy="2348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2596" y="108985"/>
            <a:ext cx="5894249" cy="60170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>
                <a:latin typeface="Times New Roman" panose="02020603050405020304"/>
                <a:cs typeface="Times New Roman" panose="02020603050405020304"/>
              </a:rPr>
              <a:t>Направление специальности: </a:t>
            </a:r>
            <a:endParaRPr lang="ru-RU" sz="240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6-05-0612-01</a:t>
            </a:r>
            <a:endParaRPr lang="ru-RU" sz="24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 panose="02020603050405020304"/>
                <a:cs typeface="Times New Roman" panose="02020603050405020304"/>
              </a:rPr>
              <a:t>«Программная инженерия»</a:t>
            </a:r>
            <a:endParaRPr lang="ru-RU" sz="2400" i="1" dirty="0">
              <a:latin typeface="Times New Roman" panose="02020603050405020304"/>
              <a:cs typeface="Times New Roman" panose="02020603050405020304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Квалификация:</a:t>
            </a:r>
            <a:r>
              <a:rPr lang="ru-RU" sz="2000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инженер-программист.</a:t>
            </a:r>
            <a:endParaRPr lang="ru-RU" sz="2000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anose="02020603050405020304"/>
                <a:cs typeface="Times New Roman" panose="02020603050405020304"/>
              </a:rPr>
              <a:t>Степень: </a:t>
            </a:r>
            <a:r>
              <a:rPr lang="ru-RU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бакалавр.</a:t>
            </a:r>
            <a:endParaRPr lang="ru-RU" dirty="0"/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Срок обучения: 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3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 года.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ea typeface="+mn-lt"/>
              <a:cs typeface="Times New Roman" panose="02020603050405020304"/>
            </a:endParaRPr>
          </a:p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Форма обучения: 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ea typeface="+mn-lt"/>
                <a:cs typeface="Times New Roman" panose="02020603050405020304"/>
              </a:rPr>
              <a:t>заочная.</a:t>
            </a:r>
            <a:endParaRPr lang="ru-RU" sz="2000" b="1" dirty="0">
              <a:solidFill>
                <a:srgbClr val="1B8A63"/>
              </a:solidFill>
              <a:latin typeface="Times New Roman" panose="02020603050405020304"/>
              <a:ea typeface="+mn-lt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/>
                <a:cs typeface="Times New Roman" panose="02020603050405020304"/>
              </a:rPr>
              <a:t>План приёма: 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5 человек (на условиях оплаты),</a:t>
            </a:r>
            <a:endParaRPr lang="ru-RU" sz="2000" dirty="0">
              <a:ea typeface="+mn-lt"/>
              <a:cs typeface="+mn-lt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lang="ru-RU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5</a:t>
            </a:r>
            <a:r>
              <a:rPr lang="en-US" sz="2000" b="1" dirty="0">
                <a:solidFill>
                  <a:srgbClr val="1B8A63"/>
                </a:solidFill>
                <a:latin typeface="Times New Roman" panose="02020603050405020304"/>
                <a:cs typeface="Times New Roman" panose="02020603050405020304"/>
              </a:rPr>
              <a:t> человек (за счёт республиканского бюджета)</a:t>
            </a:r>
            <a:endParaRPr lang="en-US" sz="2000" b="1" dirty="0">
              <a:solidFill>
                <a:srgbClr val="1B8A63"/>
              </a:solidFill>
              <a:latin typeface="Times New Roman" panose="02020603050405020304"/>
              <a:cs typeface="Times New Roman" panose="02020603050405020304"/>
            </a:endParaRPr>
          </a:p>
          <a:p>
            <a:pPr indent="180975">
              <a:spcBef>
                <a:spcPct val="0"/>
              </a:spcBef>
              <a:spcAft>
                <a:spcPct val="0"/>
              </a:spcAft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/>
                <a:cs typeface="Times New Roman" panose="02020603050405020304"/>
              </a:rPr>
              <a:t>Перечень вступительных испытаний:</a:t>
            </a:r>
            <a:endParaRPr lang="en-US" sz="2400" b="1" dirty="0">
              <a:latin typeface="Times New Roman" panose="02020603050405020304"/>
              <a:cs typeface="Times New Roman" panose="02020603050405020304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/>
                <a:cs typeface="Times New Roman" panose="02020603050405020304"/>
              </a:rPr>
              <a:t> Основы алгоритмизации и программирования (письменно). </a:t>
            </a:r>
            <a:endParaRPr lang="ru-RU" sz="2400" dirty="0">
              <a:latin typeface="Times New Roman" panose="02020603050405020304"/>
              <a:cs typeface="Times New Roman" panose="02020603050405020304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/>
                <a:cs typeface="Times New Roman" panose="02020603050405020304"/>
              </a:rPr>
              <a:t> Охрана труда. Охрана окружающей среды и энергосбережение (письменно).</a:t>
            </a:r>
            <a:endParaRPr lang="ru-RU" sz="2400" dirty="0">
              <a:latin typeface="Times New Roman" panose="02020603050405020304"/>
              <a:cs typeface="Times New Roman" panose="02020603050405020304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777880"/>
            <a:ext cx="9172034" cy="10801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5949696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www.bntu.by/mido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 descr="C:\Users\MAKS\Downloads\tele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34" y="5910493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Users\MAKS\Downloads\gma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6320189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:\Users\MAKS\Downloads\youtube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630342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MAKS\Downloads\instagra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066" y="5877272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MAKS\Downloads\skype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3645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MAKS\Downloads\pho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9" y="591030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C:\Users\MAKS\Downloads\google-pl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46" y="5910625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Вконтакте логотип PNG картинки скачать бесплатно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13510" r="26456" b="13794"/>
          <a:stretch>
            <a:fillRect/>
          </a:stretch>
        </p:blipFill>
        <p:spPr bwMode="auto">
          <a:xfrm>
            <a:off x="4582847" y="6298756"/>
            <a:ext cx="393375" cy="40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83568" y="6360310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mido@bntu.by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13538" y="5962528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+375 (17) 248-26-58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538" y="62372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itu.mido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isit.mido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5949697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МИДО(</a:t>
            </a:r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IIDE)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32040" y="6360311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www.vk.com/mido.bntu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08304" y="5929495"/>
            <a:ext cx="201622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iide_bntu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08304" y="6361543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МИДО БНТУ</a:t>
            </a:r>
            <a:endParaRPr lang="ru-RU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2" descr="Изображение выглядит как текст, чашка, внутренний, коф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0"/>
          <a:srcRect l="7613" r="6942" b="-64"/>
          <a:stretch>
            <a:fillRect/>
          </a:stretch>
        </p:blipFill>
        <p:spPr>
          <a:xfrm>
            <a:off x="5893683" y="-2459"/>
            <a:ext cx="3277555" cy="5786349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237957" y="3782812"/>
            <a:ext cx="4358316" cy="0"/>
          </a:xfrm>
          <a:prstGeom prst="line">
            <a:avLst/>
          </a:prstGeom>
          <a:ln>
            <a:solidFill>
              <a:srgbClr val="1B8A6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9476</Words>
  <Application>WPS Presentation</Application>
  <PresentationFormat>Экран (4:3)</PresentationFormat>
  <Paragraphs>852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Times New Roman</vt:lpstr>
      <vt:lpstr>Calibri</vt:lpstr>
      <vt:lpstr>Times</vt:lpstr>
      <vt:lpstr>roboto</vt:lpstr>
      <vt:lpstr>Comic Sans MS</vt:lpstr>
      <vt:lpstr>PMingLiU-ExtB</vt:lpstr>
      <vt:lpstr>Microsoft YaHei</vt:lpstr>
      <vt:lpstr>Arial Unicode MS</vt:lpstr>
      <vt:lpstr>Arial</vt:lpstr>
      <vt:lpstr>Segoe UI</vt:lpstr>
      <vt:lpstr>Calibri</vt:lpstr>
      <vt:lpstr>Segoe Print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Международный Институт Дистанционного Образования</dc:title>
  <dc:creator>Администратор</dc:creator>
  <cp:lastModifiedBy>User</cp:lastModifiedBy>
  <cp:revision>599</cp:revision>
  <dcterms:created xsi:type="dcterms:W3CDTF">2018-11-23T13:54:00Z</dcterms:created>
  <dcterms:modified xsi:type="dcterms:W3CDTF">2025-04-14T06:53:19Z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E5D9BB1735F14CDDB31AB270EE8E8D7F_12</vt:lpwstr>
  </property>
  <property fmtid="{D5CDD505-2E9C-101B-9397-08002B2CF9AE}" pid="3" name="KSOProductBuildVer">
    <vt:lpwstr>1049-12.2.0.20782</vt:lpwstr>
  </property>
</Properties>
</file>