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63" r:id="rId3"/>
    <p:sldId id="264" r:id="rId4"/>
    <p:sldId id="269" r:id="rId5"/>
    <p:sldId id="270" r:id="rId6"/>
    <p:sldId id="271" r:id="rId7"/>
    <p:sldId id="272" r:id="rId8"/>
    <p:sldId id="267" r:id="rId9"/>
    <p:sldId id="268" r:id="rId10"/>
    <p:sldId id="266" r:id="rId11"/>
    <p:sldId id="265" r:id="rId12"/>
    <p:sldId id="273" r:id="rId13"/>
    <p:sldId id="274" r:id="rId14"/>
    <p:sldId id="277" r:id="rId15"/>
    <p:sldId id="275" r:id="rId16"/>
    <p:sldId id="276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27"/>
  </p:normalViewPr>
  <p:slideViewPr>
    <p:cSldViewPr snapToGrid="0" snapToObjects="1">
      <p:cViewPr varScale="1">
        <p:scale>
          <a:sx n="109" d="100"/>
          <a:sy n="109" d="100"/>
        </p:scale>
        <p:origin x="100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8FB6C3-BC77-4C2A-9805-EEC98FAFDF61}" type="datetimeFigureOut">
              <a:rPr lang="ru-RU" smtClean="0"/>
              <a:t>21.08.2024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5ADE5-B204-4513-A04A-2897F6864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769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42AF78E-FFAD-974F-90F9-90119C17D7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8C8B07-75A3-9C4F-9A69-BB07F220AF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2592" y="386093"/>
            <a:ext cx="695102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698A3C-02AC-914E-A09C-C8F676EF5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2592" y="2865768"/>
            <a:ext cx="695102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48E05-6956-964B-B33D-04221FC7A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05292-9823-45DD-A588-74A31949F6C9}" type="datetime1">
              <a:rPr lang="LID4096" smtClean="0"/>
              <a:t>08/21/2024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17198-8907-CC4F-8457-C8DEA7332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3B9CC-6EEE-D342-A7DC-0BDE23FBA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632308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9BD58-8D43-074F-8DF2-81CBD57B9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C0DA5-062C-FC4B-9F9E-28A9FDD29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2B3BD-B302-6147-BA67-5EF395652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C79CF-4CAD-4813-B692-031F4D75B44A}" type="datetime1">
              <a:rPr lang="LID4096" smtClean="0"/>
              <a:t>08/21/2024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C19E1-B44C-8847-92DB-EBE555816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45334-FB0C-2049-BAEB-A9626AB97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243690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CDA05-80D8-B64B-A82D-AF42D2783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A6F644-B84D-F949-8EE9-3B0C79070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650DC-E998-A14A-A1FA-7F7795C94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459E3-8EC6-4791-BC7A-5F6E422ACBCE}" type="datetime1">
              <a:rPr lang="LID4096" smtClean="0"/>
              <a:t>08/21/2024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19A3D-296C-154C-B563-1CD340492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53863-70CC-BC4C-9402-7E25458BB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500900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441F0-411F-C54D-A62B-1DE275549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6DD56-7651-4D41-8F5F-62BDE1CE25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71F6FB-2E7D-C74E-8C47-474C6230B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58016E-FDBD-3541-A493-066F04A62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6839-1A94-4157-BD8A-3B27FD802064}" type="datetime1">
              <a:rPr lang="LID4096" smtClean="0"/>
              <a:t>08/21/2024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8820F6-3AB0-1541-AC39-95B86E1B5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32DF6-DF21-4046-99FE-363EDE10C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027320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84ED0-4543-2B4F-AFCB-65BBB2497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3C5FFB-92F8-E54D-AD06-648E729B4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3F6AC2-2466-3549-BBB9-3F1D77D44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223CC8-D38B-2044-8ABC-EF21CEEC7E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33D2D5-2037-3C46-93D6-68EAC5027B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441699-DA27-854F-AC5D-F79E4836B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3450-49BA-4AD5-A830-FCE0CF0B9897}" type="datetime1">
              <a:rPr lang="LID4096" smtClean="0"/>
              <a:t>08/21/2024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C92B1E-848C-A840-B0B5-85A9862AE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F103FE-6351-8D45-A975-5BB171BFB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580071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DA1EF-62E2-AC42-9015-618B853B4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E4884F-BF98-BD44-B257-130C719C0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E0188-7EE3-49F8-9775-5AF52BFBD4CE}" type="datetime1">
              <a:rPr lang="LID4096" smtClean="0"/>
              <a:t>08/21/2024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77D90-56D4-8A4F-9DFD-B6A0BC877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BE8076-C607-9040-B443-8A861EBA7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685363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EE20E3-1C3C-9442-9684-6CCA770AA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D653C-1EB5-42EC-9EA2-515B90DAEDA2}" type="datetime1">
              <a:rPr lang="LID4096" smtClean="0"/>
              <a:t>08/21/2024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4C7B46-7491-9A45-92F8-C4017F96A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A928C7-1355-E648-B677-496C5A66B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260459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AED14-6227-9644-93EC-8313A0BD8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7118A-D15D-8247-B3AD-7B2A4C240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A907F-BF8E-7F42-A4AD-F32741569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724769-5E2E-C94A-B42F-8CE6EB60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2F317-9629-44D7-AAB2-AAEB9FAE3203}" type="datetime1">
              <a:rPr lang="LID4096" smtClean="0"/>
              <a:t>08/21/2024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29B174-5679-5743-8986-253CFCBF8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A4750-E891-DF48-9523-D3D98FB03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26494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EF48A-A2AF-6E4B-9C7B-FDB75859B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F61E7B-2C28-6D4B-9FD5-99F9D77074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3F178-38E3-2A4B-A91C-70AA268F28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A42584-6FB9-E844-909C-B74C6F294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A428B-2B7C-43C9-80F3-00A4C75822CB}" type="datetime1">
              <a:rPr lang="LID4096" smtClean="0"/>
              <a:t>08/21/2024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171D32-4203-B846-A0B9-834EC497B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D1E65-1590-9B47-8909-306BA91DA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01822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89905-0108-8B45-A428-A0F1F06F6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F70BE0-6C8E-854C-9840-DA8A44895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00063-A534-6A4D-BACD-68D2F9535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4A2DD-6053-4C58-82E0-68F01AACB7A6}" type="datetime1">
              <a:rPr lang="LID4096" smtClean="0"/>
              <a:t>08/21/2024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9B807-D7D4-9645-A69C-A0646C5A1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BBDD1-51AC-F944-8963-5F65D126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016677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251DA0-B9BA-9242-8EFE-C7553949B7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EFA50B-018D-064B-9201-D7AE34ED25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A4066-701A-3F4C-B222-07DD33769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93C0-458B-4982-8911-FFB09B3E24C6}" type="datetime1">
              <a:rPr lang="LID4096" smtClean="0"/>
              <a:t>08/21/2024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F88E7-4AE2-8F43-8235-9CAAFC4F6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0A215-8897-094D-A802-2B2F5A435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DA36-B87B-7948-A26F-7371C2392CC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87231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308632-BD79-504E-84F5-B9D1CDB58AF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2EA1D7-B0C6-8541-B84D-84C6CE766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6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D699E-5BD7-CB4F-AA57-8FAF46396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C304F-C3C0-9242-B331-4BDCB53C26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064AC-2BF5-49C7-B1ED-EA688D105E65}" type="datetime1">
              <a:rPr lang="LID4096" smtClean="0"/>
              <a:t>08/21/2024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C86FD-8B03-FD4A-96E7-80895F48D7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3E9A3-57F4-694F-8A6C-0A8A8E37C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6DA36-B87B-7948-A26F-7371C2392CC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865710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CA707-AE72-0C4E-9823-AA98CA62C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4694" y="0"/>
            <a:ext cx="9585062" cy="2387600"/>
          </a:xfrm>
        </p:spPr>
        <p:txBody>
          <a:bodyPr>
            <a:normAutofit/>
          </a:bodyPr>
          <a:lstStyle/>
          <a:p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ИНЖЕНЕРНЫЕ ТЕХНОЛОГИИ В ПРОМЫШЛЕННОСТИ</a:t>
            </a:r>
            <a:endParaRPr lang="en-UA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995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ОСНОВНЫЕ ОТРАСЛИ ПРОМЫШЛЕННОСТИ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2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6" name="组合 1">
            <a:extLst>
              <a:ext uri="{FF2B5EF4-FFF2-40B4-BE49-F238E27FC236}">
                <a16:creationId xmlns:a16="http://schemas.microsoft.com/office/drawing/2014/main" id="{D036BC7D-C9A7-01DC-E887-8799DB21E05F}"/>
              </a:ext>
            </a:extLst>
          </p:cNvPr>
          <p:cNvGrpSpPr/>
          <p:nvPr/>
        </p:nvGrpSpPr>
        <p:grpSpPr>
          <a:xfrm>
            <a:off x="5239304" y="1785785"/>
            <a:ext cx="1819380" cy="3776112"/>
            <a:chOff x="4923304" y="1684213"/>
            <a:chExt cx="2229277" cy="4626854"/>
          </a:xfrm>
        </p:grpSpPr>
        <p:sp>
          <p:nvSpPr>
            <p:cNvPr id="7" name="Freeform 4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68C28F45-6037-9BB7-7B0A-252B80702B42}"/>
                </a:ext>
              </a:extLst>
            </p:cNvPr>
            <p:cNvSpPr/>
            <p:nvPr/>
          </p:nvSpPr>
          <p:spPr>
            <a:xfrm>
              <a:off x="5793154" y="2315778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8" name="Freeform 5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281B8328-62EC-215C-FA0B-2502CB56F92D}"/>
                </a:ext>
              </a:extLst>
            </p:cNvPr>
            <p:cNvSpPr/>
            <p:nvPr/>
          </p:nvSpPr>
          <p:spPr>
            <a:xfrm>
              <a:off x="5306522" y="3320269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9" name="Freeform 6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F3FCCA47-FED9-B8C9-BD63-2653C5374942}"/>
                </a:ext>
              </a:extLst>
            </p:cNvPr>
            <p:cNvSpPr/>
            <p:nvPr/>
          </p:nvSpPr>
          <p:spPr>
            <a:xfrm>
              <a:off x="5793154" y="4299283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>
                <a:solidFill>
                  <a:srgbClr val="595959">
                    <a:hueOff val="0"/>
                    <a:satOff val="0"/>
                    <a:lumOff val="0"/>
                    <a:alphaOff val="0"/>
                  </a:srgb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Freeform 7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2799713E-613E-37B9-8906-BB92B20E7023}"/>
                </a:ext>
              </a:extLst>
            </p:cNvPr>
            <p:cNvSpPr/>
            <p:nvPr/>
          </p:nvSpPr>
          <p:spPr>
            <a:xfrm>
              <a:off x="5306522" y="5329250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grpSp>
          <p:nvGrpSpPr>
            <p:cNvPr id="11" name="Group 8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28378B97-DCE7-6031-65E1-92575611D4A0}"/>
                </a:ext>
              </a:extLst>
            </p:cNvPr>
            <p:cNvGrpSpPr/>
            <p:nvPr/>
          </p:nvGrpSpPr>
          <p:grpSpPr>
            <a:xfrm>
              <a:off x="5407972" y="3693193"/>
              <a:ext cx="1744609" cy="1744787"/>
              <a:chOff x="5466028" y="3573608"/>
              <a:chExt cx="1744609" cy="1744787"/>
            </a:xfrm>
          </p:grpSpPr>
          <p:sp>
            <p:nvSpPr>
              <p:cNvPr id="21" name="Circular Arrow 18">
                <a:extLst>
                  <a:ext uri="{FF2B5EF4-FFF2-40B4-BE49-F238E27FC236}">
                    <a16:creationId xmlns:a16="http://schemas.microsoft.com/office/drawing/2014/main" id="{028ADA8C-5437-AD3D-785E-CE097943C096}"/>
                  </a:ext>
                </a:extLst>
              </p:cNvPr>
              <p:cNvSpPr/>
              <p:nvPr/>
            </p:nvSpPr>
            <p:spPr>
              <a:xfrm>
                <a:off x="5466028" y="357360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3500000"/>
                  <a:gd name="adj5" fmla="val 12500"/>
                </a:avLst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2" name="Oval 19">
                <a:extLst>
                  <a:ext uri="{FF2B5EF4-FFF2-40B4-BE49-F238E27FC236}">
                    <a16:creationId xmlns:a16="http://schemas.microsoft.com/office/drawing/2014/main" id="{623BABF8-4F12-FACD-7B4E-EBAE8D220113}"/>
                  </a:ext>
                </a:extLst>
              </p:cNvPr>
              <p:cNvSpPr/>
              <p:nvPr/>
            </p:nvSpPr>
            <p:spPr>
              <a:xfrm>
                <a:off x="6018081" y="4121528"/>
                <a:ext cx="584388" cy="584388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C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2" name="Group 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3BCE2CD2-49A8-CAB7-0D2E-53154533902F}"/>
                </a:ext>
              </a:extLst>
            </p:cNvPr>
            <p:cNvGrpSpPr/>
            <p:nvPr/>
          </p:nvGrpSpPr>
          <p:grpSpPr>
            <a:xfrm>
              <a:off x="5047662" y="4811504"/>
              <a:ext cx="1498839" cy="1499563"/>
              <a:chOff x="5105718" y="4691919"/>
              <a:chExt cx="1498839" cy="1499563"/>
            </a:xfrm>
          </p:grpSpPr>
          <p:sp>
            <p:nvSpPr>
              <p:cNvPr id="19" name="Block Arc 16">
                <a:extLst>
                  <a:ext uri="{FF2B5EF4-FFF2-40B4-BE49-F238E27FC236}">
                    <a16:creationId xmlns:a16="http://schemas.microsoft.com/office/drawing/2014/main" id="{2AD10433-FC36-87D8-DD97-A435FC377BED}"/>
                  </a:ext>
                </a:extLst>
              </p:cNvPr>
              <p:cNvSpPr/>
              <p:nvPr/>
            </p:nvSpPr>
            <p:spPr>
              <a:xfrm>
                <a:off x="5105718" y="4691919"/>
                <a:ext cx="1498839" cy="1499563"/>
              </a:xfrm>
              <a:prstGeom prst="blockArc">
                <a:avLst>
                  <a:gd name="adj1" fmla="val 0"/>
                  <a:gd name="adj2" fmla="val 18900000"/>
                  <a:gd name="adj3" fmla="val 12740"/>
                </a:avLst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0" name="Oval 17">
                <a:extLst>
                  <a:ext uri="{FF2B5EF4-FFF2-40B4-BE49-F238E27FC236}">
                    <a16:creationId xmlns:a16="http://schemas.microsoft.com/office/drawing/2014/main" id="{613942E2-240B-E45A-6052-4A92E4B0EDF1}"/>
                  </a:ext>
                </a:extLst>
              </p:cNvPr>
              <p:cNvSpPr/>
              <p:nvPr/>
            </p:nvSpPr>
            <p:spPr>
              <a:xfrm>
                <a:off x="5576543" y="5163711"/>
                <a:ext cx="584388" cy="584388"/>
              </a:xfrm>
              <a:prstGeom prst="ellipse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D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3" name="Group 10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CD1513A2-F40F-2460-E49E-8F4B51F2CAA8}"/>
                </a:ext>
              </a:extLst>
            </p:cNvPr>
            <p:cNvGrpSpPr/>
            <p:nvPr/>
          </p:nvGrpSpPr>
          <p:grpSpPr>
            <a:xfrm>
              <a:off x="4923304" y="2686852"/>
              <a:ext cx="1744609" cy="1744787"/>
              <a:chOff x="4981360" y="2567267"/>
              <a:chExt cx="1744609" cy="1744787"/>
            </a:xfrm>
          </p:grpSpPr>
          <p:sp>
            <p:nvSpPr>
              <p:cNvPr id="17" name="Shape 16">
                <a:extLst>
                  <a:ext uri="{FF2B5EF4-FFF2-40B4-BE49-F238E27FC236}">
                    <a16:creationId xmlns:a16="http://schemas.microsoft.com/office/drawing/2014/main" id="{82AEAF57-9A23-9E41-6893-B3DAA27F7A2E}"/>
                  </a:ext>
                </a:extLst>
              </p:cNvPr>
              <p:cNvSpPr/>
              <p:nvPr/>
            </p:nvSpPr>
            <p:spPr>
              <a:xfrm>
                <a:off x="4981360" y="2567267"/>
                <a:ext cx="1744609" cy="1744787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Oval 15">
                <a:extLst>
                  <a:ext uri="{FF2B5EF4-FFF2-40B4-BE49-F238E27FC236}">
                    <a16:creationId xmlns:a16="http://schemas.microsoft.com/office/drawing/2014/main" id="{506C7908-290C-15C2-7FAC-0712402F46CE}"/>
                  </a:ext>
                </a:extLst>
              </p:cNvPr>
              <p:cNvSpPr/>
              <p:nvPr/>
            </p:nvSpPr>
            <p:spPr>
              <a:xfrm>
                <a:off x="5576543" y="3163803"/>
                <a:ext cx="584388" cy="584388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B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4" name="Group 11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id="{F8F94C2A-CF42-ADA6-A36D-3E8BB7DC8048}"/>
                </a:ext>
              </a:extLst>
            </p:cNvPr>
            <p:cNvGrpSpPr/>
            <p:nvPr/>
          </p:nvGrpSpPr>
          <p:grpSpPr>
            <a:xfrm>
              <a:off x="5407972" y="1684213"/>
              <a:ext cx="1744609" cy="1744787"/>
              <a:chOff x="5466028" y="1564628"/>
              <a:chExt cx="1744609" cy="1744787"/>
            </a:xfrm>
          </p:grpSpPr>
          <p:sp>
            <p:nvSpPr>
              <p:cNvPr id="15" name="Circular Arrow 12">
                <a:extLst>
                  <a:ext uri="{FF2B5EF4-FFF2-40B4-BE49-F238E27FC236}">
                    <a16:creationId xmlns:a16="http://schemas.microsoft.com/office/drawing/2014/main" id="{075B2F71-6F99-1879-3EB7-3D24784994B0}"/>
                  </a:ext>
                </a:extLst>
              </p:cNvPr>
              <p:cNvSpPr/>
              <p:nvPr/>
            </p:nvSpPr>
            <p:spPr>
              <a:xfrm>
                <a:off x="5466028" y="156462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6" name="Oval 13">
                <a:extLst>
                  <a:ext uri="{FF2B5EF4-FFF2-40B4-BE49-F238E27FC236}">
                    <a16:creationId xmlns:a16="http://schemas.microsoft.com/office/drawing/2014/main" id="{020C7BAF-C192-AE6E-392E-53ACEDB4A552}"/>
                  </a:ext>
                </a:extLst>
              </p:cNvPr>
              <p:cNvSpPr/>
              <p:nvPr/>
            </p:nvSpPr>
            <p:spPr>
              <a:xfrm>
                <a:off x="6050547" y="2147096"/>
                <a:ext cx="584388" cy="5843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A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23" name="组合 42">
            <a:extLst>
              <a:ext uri="{FF2B5EF4-FFF2-40B4-BE49-F238E27FC236}">
                <a16:creationId xmlns:a16="http://schemas.microsoft.com/office/drawing/2014/main" id="{4B88CEF7-A798-1EFE-CCF5-5E3EB15CF080}"/>
              </a:ext>
            </a:extLst>
          </p:cNvPr>
          <p:cNvGrpSpPr/>
          <p:nvPr/>
        </p:nvGrpSpPr>
        <p:grpSpPr>
          <a:xfrm>
            <a:off x="2123854" y="1375885"/>
            <a:ext cx="3627585" cy="1538619"/>
            <a:chOff x="1493637" y="3451823"/>
            <a:chExt cx="2915489" cy="396583"/>
          </a:xfrm>
        </p:grpSpPr>
        <p:sp>
          <p:nvSpPr>
            <p:cNvPr id="24" name="矩形 43">
              <a:extLst>
                <a:ext uri="{FF2B5EF4-FFF2-40B4-BE49-F238E27FC236}">
                  <a16:creationId xmlns:a16="http://schemas.microsoft.com/office/drawing/2014/main" id="{A383A0AF-AC14-EA64-C016-31C47F077B14}"/>
                </a:ext>
              </a:extLst>
            </p:cNvPr>
            <p:cNvSpPr/>
            <p:nvPr/>
          </p:nvSpPr>
          <p:spPr>
            <a:xfrm>
              <a:off x="1493637" y="3542730"/>
              <a:ext cx="2915489" cy="1903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Производство путём переработки.</a:t>
              </a:r>
            </a:p>
            <a:p>
              <a:pPr algn="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(Машиностроение, металлообработка, приборостроение и т.д.)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5" name="矩形 44">
              <a:extLst>
                <a:ext uri="{FF2B5EF4-FFF2-40B4-BE49-F238E27FC236}">
                  <a16:creationId xmlns:a16="http://schemas.microsoft.com/office/drawing/2014/main" id="{619BB5C8-6C56-6582-19A9-893D8C2929D5}"/>
                </a:ext>
              </a:extLst>
            </p:cNvPr>
            <p:cNvSpPr/>
            <p:nvPr/>
          </p:nvSpPr>
          <p:spPr>
            <a:xfrm>
              <a:off x="1977295" y="3451823"/>
              <a:ext cx="2431831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Обрабатывающая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26" name="组合 42">
            <a:extLst>
              <a:ext uri="{FF2B5EF4-FFF2-40B4-BE49-F238E27FC236}">
                <a16:creationId xmlns:a16="http://schemas.microsoft.com/office/drawing/2014/main" id="{068FF612-7303-63AC-2AD8-A9DDCC148ED3}"/>
              </a:ext>
            </a:extLst>
          </p:cNvPr>
          <p:cNvGrpSpPr/>
          <p:nvPr/>
        </p:nvGrpSpPr>
        <p:grpSpPr>
          <a:xfrm>
            <a:off x="1408082" y="2959862"/>
            <a:ext cx="3627585" cy="1091035"/>
            <a:chOff x="1493637" y="3451823"/>
            <a:chExt cx="2915489" cy="281217"/>
          </a:xfrm>
        </p:grpSpPr>
        <p:sp>
          <p:nvSpPr>
            <p:cNvPr id="27" name="矩形 43">
              <a:extLst>
                <a:ext uri="{FF2B5EF4-FFF2-40B4-BE49-F238E27FC236}">
                  <a16:creationId xmlns:a16="http://schemas.microsoft.com/office/drawing/2014/main" id="{AD76A9B2-F82F-1539-1891-9F0DF6B3B5BE}"/>
                </a:ext>
              </a:extLst>
            </p:cNvPr>
            <p:cNvSpPr/>
            <p:nvPr/>
          </p:nvSpPr>
          <p:spPr>
            <a:xfrm>
              <a:off x="1493637" y="3542730"/>
              <a:ext cx="2915489" cy="1903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Добыча и переработка материалов.</a:t>
              </a:r>
            </a:p>
            <a:p>
              <a:pPr algn="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(Рудные материалы и прочие полезные ископаемые)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矩形 44">
              <a:extLst>
                <a:ext uri="{FF2B5EF4-FFF2-40B4-BE49-F238E27FC236}">
                  <a16:creationId xmlns:a16="http://schemas.microsoft.com/office/drawing/2014/main" id="{BDEC498D-AFF4-0FEB-5745-87524714D6B8}"/>
                </a:ext>
              </a:extLst>
            </p:cNvPr>
            <p:cNvSpPr/>
            <p:nvPr/>
          </p:nvSpPr>
          <p:spPr>
            <a:xfrm>
              <a:off x="1977295" y="3451823"/>
              <a:ext cx="2431831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Добывающая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29" name="组合 42">
            <a:extLst>
              <a:ext uri="{FF2B5EF4-FFF2-40B4-BE49-F238E27FC236}">
                <a16:creationId xmlns:a16="http://schemas.microsoft.com/office/drawing/2014/main" id="{2980D96E-61AF-9E05-47CC-CFA577EBCB45}"/>
              </a:ext>
            </a:extLst>
          </p:cNvPr>
          <p:cNvGrpSpPr/>
          <p:nvPr/>
        </p:nvGrpSpPr>
        <p:grpSpPr>
          <a:xfrm>
            <a:off x="1443972" y="4414627"/>
            <a:ext cx="3627585" cy="869435"/>
            <a:chOff x="1493637" y="3451823"/>
            <a:chExt cx="2915489" cy="224099"/>
          </a:xfrm>
        </p:grpSpPr>
        <p:sp>
          <p:nvSpPr>
            <p:cNvPr id="30" name="矩形 43">
              <a:extLst>
                <a:ext uri="{FF2B5EF4-FFF2-40B4-BE49-F238E27FC236}">
                  <a16:creationId xmlns:a16="http://schemas.microsoft.com/office/drawing/2014/main" id="{B9135D5D-6309-F391-E026-DB08BF2175F8}"/>
                </a:ext>
              </a:extLst>
            </p:cNvPr>
            <p:cNvSpPr/>
            <p:nvPr/>
          </p:nvSpPr>
          <p:spPr>
            <a:xfrm>
              <a:off x="1493637" y="3542730"/>
              <a:ext cx="2915489" cy="1331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Производство потребительских товаров.</a:t>
              </a:r>
            </a:p>
            <a:p>
              <a:pPr algn="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(Одежда, текстиль, обувь)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31" name="矩形 44">
              <a:extLst>
                <a:ext uri="{FF2B5EF4-FFF2-40B4-BE49-F238E27FC236}">
                  <a16:creationId xmlns:a16="http://schemas.microsoft.com/office/drawing/2014/main" id="{1689F664-2DBE-6137-D55C-70FE4DF2A84C}"/>
                </a:ext>
              </a:extLst>
            </p:cNvPr>
            <p:cNvSpPr/>
            <p:nvPr/>
          </p:nvSpPr>
          <p:spPr>
            <a:xfrm>
              <a:off x="1977295" y="3451823"/>
              <a:ext cx="2431831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Лёгкая 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2" name="组合 42">
            <a:extLst>
              <a:ext uri="{FF2B5EF4-FFF2-40B4-BE49-F238E27FC236}">
                <a16:creationId xmlns:a16="http://schemas.microsoft.com/office/drawing/2014/main" id="{9AF9007F-3EC6-C92A-509C-573AB5E43184}"/>
              </a:ext>
            </a:extLst>
          </p:cNvPr>
          <p:cNvGrpSpPr/>
          <p:nvPr/>
        </p:nvGrpSpPr>
        <p:grpSpPr>
          <a:xfrm>
            <a:off x="6928520" y="1160922"/>
            <a:ext cx="3627585" cy="1131946"/>
            <a:chOff x="1493637" y="3441278"/>
            <a:chExt cx="2915489" cy="291762"/>
          </a:xfrm>
        </p:grpSpPr>
        <p:sp>
          <p:nvSpPr>
            <p:cNvPr id="33" name="矩形 43">
              <a:extLst>
                <a:ext uri="{FF2B5EF4-FFF2-40B4-BE49-F238E27FC236}">
                  <a16:creationId xmlns:a16="http://schemas.microsoft.com/office/drawing/2014/main" id="{77771872-7B63-EFB6-AC8B-A574A38C3A87}"/>
                </a:ext>
              </a:extLst>
            </p:cNvPr>
            <p:cNvSpPr/>
            <p:nvPr/>
          </p:nvSpPr>
          <p:spPr>
            <a:xfrm>
              <a:off x="1493637" y="3542730"/>
              <a:ext cx="2915489" cy="1903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Обеспечение продовольственной безопасности.</a:t>
              </a:r>
            </a:p>
            <a:p>
              <a:pPr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(Мясная, молочная, хлебопекарная и др.)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34" name="矩形 44">
              <a:extLst>
                <a:ext uri="{FF2B5EF4-FFF2-40B4-BE49-F238E27FC236}">
                  <a16:creationId xmlns:a16="http://schemas.microsoft.com/office/drawing/2014/main" id="{FA70EF40-AB12-18B4-4055-854EA5ACA1D1}"/>
                </a:ext>
              </a:extLst>
            </p:cNvPr>
            <p:cNvSpPr/>
            <p:nvPr/>
          </p:nvSpPr>
          <p:spPr>
            <a:xfrm>
              <a:off x="1516877" y="3441278"/>
              <a:ext cx="2431831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Пищевая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5" name="组合 42">
            <a:extLst>
              <a:ext uri="{FF2B5EF4-FFF2-40B4-BE49-F238E27FC236}">
                <a16:creationId xmlns:a16="http://schemas.microsoft.com/office/drawing/2014/main" id="{B01EB8EE-3954-29CD-29D7-3F17EFF8A127}"/>
              </a:ext>
            </a:extLst>
          </p:cNvPr>
          <p:cNvGrpSpPr/>
          <p:nvPr/>
        </p:nvGrpSpPr>
        <p:grpSpPr>
          <a:xfrm>
            <a:off x="6928521" y="2908839"/>
            <a:ext cx="3627585" cy="910346"/>
            <a:chOff x="1493637" y="3441278"/>
            <a:chExt cx="2915489" cy="234644"/>
          </a:xfrm>
        </p:grpSpPr>
        <p:sp>
          <p:nvSpPr>
            <p:cNvPr id="36" name="矩形 43">
              <a:extLst>
                <a:ext uri="{FF2B5EF4-FFF2-40B4-BE49-F238E27FC236}">
                  <a16:creationId xmlns:a16="http://schemas.microsoft.com/office/drawing/2014/main" id="{F8B49D50-A9EF-43FB-52DD-3F5663AE0CDE}"/>
                </a:ext>
              </a:extLst>
            </p:cNvPr>
            <p:cNvSpPr/>
            <p:nvPr/>
          </p:nvSpPr>
          <p:spPr>
            <a:xfrm>
              <a:off x="1493637" y="3542730"/>
              <a:ext cx="2915489" cy="1331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Энергоснабжение.</a:t>
              </a:r>
            </a:p>
            <a:p>
              <a:pPr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(Выработка и передача энергии)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37" name="矩形 44">
              <a:extLst>
                <a:ext uri="{FF2B5EF4-FFF2-40B4-BE49-F238E27FC236}">
                  <a16:creationId xmlns:a16="http://schemas.microsoft.com/office/drawing/2014/main" id="{232DCDCA-7591-F9EB-B10F-0B12E290C5C4}"/>
                </a:ext>
              </a:extLst>
            </p:cNvPr>
            <p:cNvSpPr/>
            <p:nvPr/>
          </p:nvSpPr>
          <p:spPr>
            <a:xfrm>
              <a:off x="1516877" y="3441278"/>
              <a:ext cx="2431831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Энергетическая 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8" name="组合 42">
            <a:extLst>
              <a:ext uri="{FF2B5EF4-FFF2-40B4-BE49-F238E27FC236}">
                <a16:creationId xmlns:a16="http://schemas.microsoft.com/office/drawing/2014/main" id="{1A64C5E4-9B00-5368-3AD8-7B1C5766B7B8}"/>
              </a:ext>
            </a:extLst>
          </p:cNvPr>
          <p:cNvGrpSpPr/>
          <p:nvPr/>
        </p:nvGrpSpPr>
        <p:grpSpPr>
          <a:xfrm>
            <a:off x="6627627" y="5018674"/>
            <a:ext cx="3627585" cy="1353546"/>
            <a:chOff x="1493637" y="3441278"/>
            <a:chExt cx="2915489" cy="348880"/>
          </a:xfrm>
        </p:grpSpPr>
        <p:sp>
          <p:nvSpPr>
            <p:cNvPr id="39" name="矩形 43">
              <a:extLst>
                <a:ext uri="{FF2B5EF4-FFF2-40B4-BE49-F238E27FC236}">
                  <a16:creationId xmlns:a16="http://schemas.microsoft.com/office/drawing/2014/main" id="{CC89113B-61D3-DE09-FDB1-4CA56F08AEC1}"/>
                </a:ext>
              </a:extLst>
            </p:cNvPr>
            <p:cNvSpPr/>
            <p:nvPr/>
          </p:nvSpPr>
          <p:spPr>
            <a:xfrm>
              <a:off x="1493637" y="3542730"/>
              <a:ext cx="2915489" cy="24742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Производство химического сырья разной направленности.</a:t>
              </a:r>
            </a:p>
            <a:p>
              <a:pPr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(Фармацевтика, бытовая и строительная химия и т.д.)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40" name="矩形 44">
              <a:extLst>
                <a:ext uri="{FF2B5EF4-FFF2-40B4-BE49-F238E27FC236}">
                  <a16:creationId xmlns:a16="http://schemas.microsoft.com/office/drawing/2014/main" id="{F3F7DEC1-9B29-8D94-E12B-ADF96C67FF35}"/>
                </a:ext>
              </a:extLst>
            </p:cNvPr>
            <p:cNvSpPr/>
            <p:nvPr/>
          </p:nvSpPr>
          <p:spPr>
            <a:xfrm>
              <a:off x="1516877" y="3441278"/>
              <a:ext cx="2431831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Химическая 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74340549-9FAD-67D1-A161-B17D64339B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023"/>
          <a:stretch/>
        </p:blipFill>
        <p:spPr>
          <a:xfrm>
            <a:off x="432234" y="1268803"/>
            <a:ext cx="1863362" cy="1252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9B72D57-A348-E017-16F9-80BD1DA6B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33" y="3174401"/>
            <a:ext cx="1848240" cy="1240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FD33EB8B-9F47-5930-0EC6-77A0CFB01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212" y="5310460"/>
            <a:ext cx="1948108" cy="1343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DEB3E8C1-1182-B161-E6C6-F46B595551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2575" y="3944849"/>
            <a:ext cx="2244072" cy="1478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8C18C6AE-6481-3349-6145-B7DA1D04B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0311" y="2575463"/>
            <a:ext cx="1902170" cy="1091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4BDDC618-F76F-2E35-3730-8AE2FB144B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0268" y="960813"/>
            <a:ext cx="1937533" cy="1332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281510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ОТКРЫТЫЕ И ЗАКРЫТЫЕ ГОРНЫЕ РАБОТЫ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3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26" name="组合 42">
            <a:extLst>
              <a:ext uri="{FF2B5EF4-FFF2-40B4-BE49-F238E27FC236}">
                <a16:creationId xmlns:a16="http://schemas.microsoft.com/office/drawing/2014/main" id="{068FF612-7303-63AC-2AD8-A9DDCC148ED3}"/>
              </a:ext>
            </a:extLst>
          </p:cNvPr>
          <p:cNvGrpSpPr/>
          <p:nvPr/>
        </p:nvGrpSpPr>
        <p:grpSpPr>
          <a:xfrm>
            <a:off x="1553308" y="1823091"/>
            <a:ext cx="3627585" cy="647835"/>
            <a:chOff x="1493637" y="3451823"/>
            <a:chExt cx="2915489" cy="166981"/>
          </a:xfrm>
        </p:grpSpPr>
        <p:sp>
          <p:nvSpPr>
            <p:cNvPr id="27" name="矩形 43">
              <a:extLst>
                <a:ext uri="{FF2B5EF4-FFF2-40B4-BE49-F238E27FC236}">
                  <a16:creationId xmlns:a16="http://schemas.microsoft.com/office/drawing/2014/main" id="{AD76A9B2-F82F-1539-1891-9F0DF6B3B5BE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Снятие верхних слоёв грунта.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矩形 44">
              <a:extLst>
                <a:ext uri="{FF2B5EF4-FFF2-40B4-BE49-F238E27FC236}">
                  <a16:creationId xmlns:a16="http://schemas.microsoft.com/office/drawing/2014/main" id="{BDEC498D-AFF4-0FEB-5745-87524714D6B8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Открытые 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41" name="矩形 44">
            <a:extLst>
              <a:ext uri="{FF2B5EF4-FFF2-40B4-BE49-F238E27FC236}">
                <a16:creationId xmlns:a16="http://schemas.microsoft.com/office/drawing/2014/main" id="{9BED9405-0D34-E9A5-B94F-F97939B784B4}"/>
              </a:ext>
            </a:extLst>
          </p:cNvPr>
          <p:cNvSpPr/>
          <p:nvPr/>
        </p:nvSpPr>
        <p:spPr>
          <a:xfrm>
            <a:off x="140678" y="1065300"/>
            <a:ext cx="12192000" cy="1097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ea typeface="inpin heiti" panose="00000500000000000000"/>
              </a:rPr>
              <a:t>Открытые и закрытые горные работы – это два основных метода добычи полезных ископаемых, которые отличаются по способу извлечения ресурсов из недр земли. </a:t>
            </a:r>
          </a:p>
          <a:p>
            <a:pPr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3" name="矩形 44">
            <a:extLst>
              <a:ext uri="{FF2B5EF4-FFF2-40B4-BE49-F238E27FC236}">
                <a16:creationId xmlns:a16="http://schemas.microsoft.com/office/drawing/2014/main" id="{D68D0432-25B7-FDCE-4301-736A3F034CE4}"/>
              </a:ext>
            </a:extLst>
          </p:cNvPr>
          <p:cNvSpPr/>
          <p:nvPr/>
        </p:nvSpPr>
        <p:spPr>
          <a:xfrm>
            <a:off x="2246299" y="5205779"/>
            <a:ext cx="2196747" cy="110453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-Разработка карьера;</a:t>
            </a:r>
          </a:p>
          <a:p>
            <a:pPr algn="ctr">
              <a:lnSpc>
                <a:spcPct val="120000"/>
              </a:lnSpc>
            </a:pPr>
            <a:r>
              <a:rPr lang="ru-RU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-Извлечение руды;</a:t>
            </a:r>
          </a:p>
          <a:p>
            <a:pPr algn="ctr">
              <a:lnSpc>
                <a:spcPct val="120000"/>
              </a:lnSpc>
            </a:pPr>
            <a:r>
              <a:rPr lang="ru-RU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-Обработка руды.</a:t>
            </a: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94860A0D-DC25-80DF-E973-5AD11FF1D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315" y="2538019"/>
            <a:ext cx="3779567" cy="2600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9" name="组合 42">
            <a:extLst>
              <a:ext uri="{FF2B5EF4-FFF2-40B4-BE49-F238E27FC236}">
                <a16:creationId xmlns:a16="http://schemas.microsoft.com/office/drawing/2014/main" id="{72580512-9851-D9A7-2E5B-33CAFE338FBD}"/>
              </a:ext>
            </a:extLst>
          </p:cNvPr>
          <p:cNvGrpSpPr/>
          <p:nvPr/>
        </p:nvGrpSpPr>
        <p:grpSpPr>
          <a:xfrm>
            <a:off x="7653587" y="1519247"/>
            <a:ext cx="3627585" cy="647835"/>
            <a:chOff x="1493637" y="3451823"/>
            <a:chExt cx="2915489" cy="166981"/>
          </a:xfrm>
        </p:grpSpPr>
        <p:sp>
          <p:nvSpPr>
            <p:cNvPr id="51" name="矩形 43">
              <a:extLst>
                <a:ext uri="{FF2B5EF4-FFF2-40B4-BE49-F238E27FC236}">
                  <a16:creationId xmlns:a16="http://schemas.microsoft.com/office/drawing/2014/main" id="{F3A25050-97B6-DED2-8735-28C4D36BA0A5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Выработка подземных штолен.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53" name="矩形 44">
              <a:extLst>
                <a:ext uri="{FF2B5EF4-FFF2-40B4-BE49-F238E27FC236}">
                  <a16:creationId xmlns:a16="http://schemas.microsoft.com/office/drawing/2014/main" id="{54656C2B-A8D1-5660-FEB3-0DF08F018E98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Закрытые 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56DF05AA-D94E-7614-9E9B-B96575CB8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0758" y="2058311"/>
            <a:ext cx="4002641" cy="2741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6" name="矩形 44">
            <a:extLst>
              <a:ext uri="{FF2B5EF4-FFF2-40B4-BE49-F238E27FC236}">
                <a16:creationId xmlns:a16="http://schemas.microsoft.com/office/drawing/2014/main" id="{9A79DE04-F08A-EF0D-FEBB-2391BE1B9AC2}"/>
              </a:ext>
            </a:extLst>
          </p:cNvPr>
          <p:cNvSpPr/>
          <p:nvPr/>
        </p:nvSpPr>
        <p:spPr>
          <a:xfrm>
            <a:off x="8026105" y="4859874"/>
            <a:ext cx="2882547" cy="13630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-Подготовка шахты;</a:t>
            </a:r>
          </a:p>
          <a:p>
            <a:pPr algn="ctr">
              <a:lnSpc>
                <a:spcPct val="120000"/>
              </a:lnSpc>
            </a:pPr>
            <a:r>
              <a:rPr lang="ru-RU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-Добыча;</a:t>
            </a:r>
          </a:p>
          <a:p>
            <a:pPr algn="ctr">
              <a:lnSpc>
                <a:spcPct val="120000"/>
              </a:lnSpc>
            </a:pPr>
            <a:r>
              <a:rPr lang="ru-RU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-Конвейерный подъём;</a:t>
            </a:r>
          </a:p>
          <a:p>
            <a:pPr algn="ctr">
              <a:lnSpc>
                <a:spcPct val="120000"/>
              </a:lnSpc>
            </a:pPr>
            <a:r>
              <a:rPr lang="ru-RU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-Обработка.</a:t>
            </a:r>
          </a:p>
          <a:p>
            <a:pPr>
              <a:lnSpc>
                <a:spcPct val="120000"/>
              </a:lnSpc>
            </a:pP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567969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Оборудование для открытых и закрытых выработок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4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26" name="组合 42">
            <a:extLst>
              <a:ext uri="{FF2B5EF4-FFF2-40B4-BE49-F238E27FC236}">
                <a16:creationId xmlns:a16="http://schemas.microsoft.com/office/drawing/2014/main" id="{068FF612-7303-63AC-2AD8-A9DDCC148ED3}"/>
              </a:ext>
            </a:extLst>
          </p:cNvPr>
          <p:cNvGrpSpPr/>
          <p:nvPr/>
        </p:nvGrpSpPr>
        <p:grpSpPr>
          <a:xfrm>
            <a:off x="4034434" y="1768617"/>
            <a:ext cx="3627585" cy="869435"/>
            <a:chOff x="1493637" y="3451823"/>
            <a:chExt cx="2915489" cy="224099"/>
          </a:xfrm>
        </p:grpSpPr>
        <p:sp>
          <p:nvSpPr>
            <p:cNvPr id="27" name="矩形 43">
              <a:extLst>
                <a:ext uri="{FF2B5EF4-FFF2-40B4-BE49-F238E27FC236}">
                  <a16:creationId xmlns:a16="http://schemas.microsoft.com/office/drawing/2014/main" id="{AD76A9B2-F82F-1539-1891-9F0DF6B3B5BE}"/>
                </a:ext>
              </a:extLst>
            </p:cNvPr>
            <p:cNvSpPr/>
            <p:nvPr/>
          </p:nvSpPr>
          <p:spPr>
            <a:xfrm>
              <a:off x="1493637" y="3542730"/>
              <a:ext cx="2915489" cy="1331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Осуществляют транспорт руды, оборудования и персонала 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矩形 44">
              <a:extLst>
                <a:ext uri="{FF2B5EF4-FFF2-40B4-BE49-F238E27FC236}">
                  <a16:creationId xmlns:a16="http://schemas.microsoft.com/office/drawing/2014/main" id="{BDEC498D-AFF4-0FEB-5745-87524714D6B8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Шахтные подъёмники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41" name="矩形 44">
            <a:extLst>
              <a:ext uri="{FF2B5EF4-FFF2-40B4-BE49-F238E27FC236}">
                <a16:creationId xmlns:a16="http://schemas.microsoft.com/office/drawing/2014/main" id="{9BED9405-0D34-E9A5-B94F-F97939B784B4}"/>
              </a:ext>
            </a:extLst>
          </p:cNvPr>
          <p:cNvSpPr/>
          <p:nvPr/>
        </p:nvSpPr>
        <p:spPr>
          <a:xfrm>
            <a:off x="140678" y="1065300"/>
            <a:ext cx="11882195" cy="13942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ea typeface="inpin heiti" panose="00000500000000000000"/>
              </a:rPr>
              <a:t>Закрытые горные работы характеризуются замкнутыми пространствами расположенными глубоко под землёй. Такие объекты требуют узкоспециализированного оборудования, развитой транспортной сетью, а так же систем жизнеобеспечения персонала.</a:t>
            </a:r>
          </a:p>
          <a:p>
            <a:pPr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5B51B3-A431-F3DF-E3F6-E18308A00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27" y="2033503"/>
            <a:ext cx="2692060" cy="4697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7B43D9-3E72-CF88-5F45-3C208B373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1692" y="1736202"/>
            <a:ext cx="2724196" cy="4923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A54E0FD-F9AE-9C0D-322C-46DC9003F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3136" y="3113546"/>
            <a:ext cx="5167864" cy="3153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927311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Оборудование для открытых и закрытых выработок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5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26" name="组合 42">
            <a:extLst>
              <a:ext uri="{FF2B5EF4-FFF2-40B4-BE49-F238E27FC236}">
                <a16:creationId xmlns:a16="http://schemas.microsoft.com/office/drawing/2014/main" id="{068FF612-7303-63AC-2AD8-A9DDCC148ED3}"/>
              </a:ext>
            </a:extLst>
          </p:cNvPr>
          <p:cNvGrpSpPr/>
          <p:nvPr/>
        </p:nvGrpSpPr>
        <p:grpSpPr>
          <a:xfrm>
            <a:off x="4034434" y="1112464"/>
            <a:ext cx="3627585" cy="869435"/>
            <a:chOff x="1493637" y="3451823"/>
            <a:chExt cx="2915489" cy="224099"/>
          </a:xfrm>
        </p:grpSpPr>
        <p:sp>
          <p:nvSpPr>
            <p:cNvPr id="27" name="矩形 43">
              <a:extLst>
                <a:ext uri="{FF2B5EF4-FFF2-40B4-BE49-F238E27FC236}">
                  <a16:creationId xmlns:a16="http://schemas.microsoft.com/office/drawing/2014/main" id="{AD76A9B2-F82F-1539-1891-9F0DF6B3B5BE}"/>
                </a:ext>
              </a:extLst>
            </p:cNvPr>
            <p:cNvSpPr/>
            <p:nvPr/>
          </p:nvSpPr>
          <p:spPr>
            <a:xfrm>
              <a:off x="1493637" y="3542730"/>
              <a:ext cx="2915489" cy="1331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Осуществляют транспорт руды, оборудования и персонала.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矩形 44">
              <a:extLst>
                <a:ext uri="{FF2B5EF4-FFF2-40B4-BE49-F238E27FC236}">
                  <a16:creationId xmlns:a16="http://schemas.microsoft.com/office/drawing/2014/main" id="{BDEC498D-AFF4-0FEB-5745-87524714D6B8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Шахтные транспортёры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07FF5F-9B34-6518-0342-48667EF4A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692" y="1781202"/>
            <a:ext cx="4752798" cy="3276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449130-7120-A754-7E29-0A7128F07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818" y="1981899"/>
            <a:ext cx="4780968" cy="3639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C5D1A6-5621-CC33-1146-CF6A1DBF5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837" y="3610514"/>
            <a:ext cx="6620228" cy="2908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421823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Оборудование для открытых и закрытых выработок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6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26" name="组合 42">
            <a:extLst>
              <a:ext uri="{FF2B5EF4-FFF2-40B4-BE49-F238E27FC236}">
                <a16:creationId xmlns:a16="http://schemas.microsoft.com/office/drawing/2014/main" id="{068FF612-7303-63AC-2AD8-A9DDCC148ED3}"/>
              </a:ext>
            </a:extLst>
          </p:cNvPr>
          <p:cNvGrpSpPr/>
          <p:nvPr/>
        </p:nvGrpSpPr>
        <p:grpSpPr>
          <a:xfrm>
            <a:off x="4034434" y="1112464"/>
            <a:ext cx="4752798" cy="869435"/>
            <a:chOff x="1493637" y="3451823"/>
            <a:chExt cx="2915489" cy="224099"/>
          </a:xfrm>
        </p:grpSpPr>
        <p:sp>
          <p:nvSpPr>
            <p:cNvPr id="27" name="矩形 43">
              <a:extLst>
                <a:ext uri="{FF2B5EF4-FFF2-40B4-BE49-F238E27FC236}">
                  <a16:creationId xmlns:a16="http://schemas.microsoft.com/office/drawing/2014/main" id="{AD76A9B2-F82F-1539-1891-9F0DF6B3B5BE}"/>
                </a:ext>
              </a:extLst>
            </p:cNvPr>
            <p:cNvSpPr/>
            <p:nvPr/>
          </p:nvSpPr>
          <p:spPr>
            <a:xfrm>
              <a:off x="1493637" y="3542730"/>
              <a:ext cx="2915489" cy="1331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Осуществляют приток свежего воздуха и отвод вредных газов.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矩形 44">
              <a:extLst>
                <a:ext uri="{FF2B5EF4-FFF2-40B4-BE49-F238E27FC236}">
                  <a16:creationId xmlns:a16="http://schemas.microsoft.com/office/drawing/2014/main" id="{BDEC498D-AFF4-0FEB-5745-87524714D6B8}"/>
                </a:ext>
              </a:extLst>
            </p:cNvPr>
            <p:cNvSpPr/>
            <p:nvPr/>
          </p:nvSpPr>
          <p:spPr>
            <a:xfrm>
              <a:off x="1493637" y="3451823"/>
              <a:ext cx="2915489" cy="1878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Шахтные системы вентиляции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AB968C5-6365-DC88-3CB7-AA6F67DCD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2544" y="1841446"/>
            <a:ext cx="4132495" cy="3288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1F8393-5DAA-E89D-71DE-8FDE7C6A3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90" y="1932632"/>
            <a:ext cx="4752798" cy="2619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C655D2A-2ECA-3CAB-FF5B-88357127B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5791" y="3318594"/>
            <a:ext cx="5768549" cy="2866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803463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Оборудование для открытых и закрытых выработок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7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26" name="组合 42">
            <a:extLst>
              <a:ext uri="{FF2B5EF4-FFF2-40B4-BE49-F238E27FC236}">
                <a16:creationId xmlns:a16="http://schemas.microsoft.com/office/drawing/2014/main" id="{068FF612-7303-63AC-2AD8-A9DDCC148ED3}"/>
              </a:ext>
            </a:extLst>
          </p:cNvPr>
          <p:cNvGrpSpPr/>
          <p:nvPr/>
        </p:nvGrpSpPr>
        <p:grpSpPr>
          <a:xfrm>
            <a:off x="4034434" y="1112469"/>
            <a:ext cx="4752798" cy="647835"/>
            <a:chOff x="1493637" y="3451823"/>
            <a:chExt cx="2915489" cy="166981"/>
          </a:xfrm>
        </p:grpSpPr>
        <p:sp>
          <p:nvSpPr>
            <p:cNvPr id="27" name="矩形 43">
              <a:extLst>
                <a:ext uri="{FF2B5EF4-FFF2-40B4-BE49-F238E27FC236}">
                  <a16:creationId xmlns:a16="http://schemas.microsoft.com/office/drawing/2014/main" id="{AD76A9B2-F82F-1539-1891-9F0DF6B3B5BE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Предотвращают затопление.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矩形 44">
              <a:extLst>
                <a:ext uri="{FF2B5EF4-FFF2-40B4-BE49-F238E27FC236}">
                  <a16:creationId xmlns:a16="http://schemas.microsoft.com/office/drawing/2014/main" id="{BDEC498D-AFF4-0FEB-5745-87524714D6B8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Шахтные насосные системы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936BDA-25F1-D777-97ED-A1C5A40D8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513" y="1758384"/>
            <a:ext cx="4422555" cy="4095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C702CD1-018F-22ED-D303-CC21CEF16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934" y="1758384"/>
            <a:ext cx="4969579" cy="3682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4349569-DF86-A8E8-4CB4-30608CB915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183" y="3155439"/>
            <a:ext cx="4315934" cy="3288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586501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Оборудование для открытых и закрытых выработок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8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26" name="组合 42">
            <a:extLst>
              <a:ext uri="{FF2B5EF4-FFF2-40B4-BE49-F238E27FC236}">
                <a16:creationId xmlns:a16="http://schemas.microsoft.com/office/drawing/2014/main" id="{068FF612-7303-63AC-2AD8-A9DDCC148ED3}"/>
              </a:ext>
            </a:extLst>
          </p:cNvPr>
          <p:cNvGrpSpPr/>
          <p:nvPr/>
        </p:nvGrpSpPr>
        <p:grpSpPr>
          <a:xfrm>
            <a:off x="3940044" y="2068832"/>
            <a:ext cx="3627585" cy="869435"/>
            <a:chOff x="1493637" y="3451823"/>
            <a:chExt cx="2915489" cy="224099"/>
          </a:xfrm>
        </p:grpSpPr>
        <p:sp>
          <p:nvSpPr>
            <p:cNvPr id="27" name="矩形 43">
              <a:extLst>
                <a:ext uri="{FF2B5EF4-FFF2-40B4-BE49-F238E27FC236}">
                  <a16:creationId xmlns:a16="http://schemas.microsoft.com/office/drawing/2014/main" id="{AD76A9B2-F82F-1539-1891-9F0DF6B3B5BE}"/>
                </a:ext>
              </a:extLst>
            </p:cNvPr>
            <p:cNvSpPr/>
            <p:nvPr/>
          </p:nvSpPr>
          <p:spPr>
            <a:xfrm>
              <a:off x="1493637" y="3542730"/>
              <a:ext cx="2915489" cy="1331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Транспортируют горные породы на большие расстояния.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矩形 44">
              <a:extLst>
                <a:ext uri="{FF2B5EF4-FFF2-40B4-BE49-F238E27FC236}">
                  <a16:creationId xmlns:a16="http://schemas.microsoft.com/office/drawing/2014/main" id="{BDEC498D-AFF4-0FEB-5745-87524714D6B8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Карьерные самосвалы 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41" name="矩形 44">
            <a:extLst>
              <a:ext uri="{FF2B5EF4-FFF2-40B4-BE49-F238E27FC236}">
                <a16:creationId xmlns:a16="http://schemas.microsoft.com/office/drawing/2014/main" id="{9BED9405-0D34-E9A5-B94F-F97939B784B4}"/>
              </a:ext>
            </a:extLst>
          </p:cNvPr>
          <p:cNvSpPr/>
          <p:nvPr/>
        </p:nvSpPr>
        <p:spPr>
          <a:xfrm>
            <a:off x="140678" y="1065300"/>
            <a:ext cx="11882195" cy="13942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ea typeface="inpin heiti" panose="00000500000000000000"/>
              </a:rPr>
              <a:t>При открытых горных работах образуется так называемый карьер, который позволяет достаточно легко размещать внутри большое количество техники и оборудования что снимает определённые ограничения с горных машин, связанные с их габаритами.</a:t>
            </a:r>
          </a:p>
          <a:p>
            <a:pPr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A6C2C6-C0CC-577A-1918-A45C6388A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86" y="2955561"/>
            <a:ext cx="4603075" cy="3537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6A5A9A8-BA1A-F7F3-DB5D-4208EE38D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083" y="2910504"/>
            <a:ext cx="5602282" cy="3724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648642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Оборудование для открытых и закрытых выработок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9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26" name="组合 42">
            <a:extLst>
              <a:ext uri="{FF2B5EF4-FFF2-40B4-BE49-F238E27FC236}">
                <a16:creationId xmlns:a16="http://schemas.microsoft.com/office/drawing/2014/main" id="{068FF612-7303-63AC-2AD8-A9DDCC148ED3}"/>
              </a:ext>
            </a:extLst>
          </p:cNvPr>
          <p:cNvGrpSpPr/>
          <p:nvPr/>
        </p:nvGrpSpPr>
        <p:grpSpPr>
          <a:xfrm>
            <a:off x="4223213" y="1248826"/>
            <a:ext cx="3627585" cy="647835"/>
            <a:chOff x="1493637" y="3451823"/>
            <a:chExt cx="2915489" cy="166981"/>
          </a:xfrm>
        </p:grpSpPr>
        <p:sp>
          <p:nvSpPr>
            <p:cNvPr id="27" name="矩形 43">
              <a:extLst>
                <a:ext uri="{FF2B5EF4-FFF2-40B4-BE49-F238E27FC236}">
                  <a16:creationId xmlns:a16="http://schemas.microsoft.com/office/drawing/2014/main" id="{AD76A9B2-F82F-1539-1891-9F0DF6B3B5BE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Осуществляют загрузку самосвалов.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矩形 44">
              <a:extLst>
                <a:ext uri="{FF2B5EF4-FFF2-40B4-BE49-F238E27FC236}">
                  <a16:creationId xmlns:a16="http://schemas.microsoft.com/office/drawing/2014/main" id="{BDEC498D-AFF4-0FEB-5745-87524714D6B8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Карьерные погрузчики 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6F6370-F6E3-B953-1A03-D62A27660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27" y="2250690"/>
            <a:ext cx="6026598" cy="3442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947941-C2C3-B08B-50ED-011772DBD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742" y="2249352"/>
            <a:ext cx="5471808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914686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Оборудование для открытых и закрытых выработок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10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26" name="组合 42">
            <a:extLst>
              <a:ext uri="{FF2B5EF4-FFF2-40B4-BE49-F238E27FC236}">
                <a16:creationId xmlns:a16="http://schemas.microsoft.com/office/drawing/2014/main" id="{068FF612-7303-63AC-2AD8-A9DDCC148ED3}"/>
              </a:ext>
            </a:extLst>
          </p:cNvPr>
          <p:cNvGrpSpPr/>
          <p:nvPr/>
        </p:nvGrpSpPr>
        <p:grpSpPr>
          <a:xfrm>
            <a:off x="4282207" y="1322778"/>
            <a:ext cx="3627585" cy="647835"/>
            <a:chOff x="1493637" y="3451823"/>
            <a:chExt cx="2915489" cy="166981"/>
          </a:xfrm>
        </p:grpSpPr>
        <p:sp>
          <p:nvSpPr>
            <p:cNvPr id="27" name="矩形 43">
              <a:extLst>
                <a:ext uri="{FF2B5EF4-FFF2-40B4-BE49-F238E27FC236}">
                  <a16:creationId xmlns:a16="http://schemas.microsoft.com/office/drawing/2014/main" id="{AD76A9B2-F82F-1539-1891-9F0DF6B3B5BE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Расчищают площадки и перемещают грунт.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矩形 44">
              <a:extLst>
                <a:ext uri="{FF2B5EF4-FFF2-40B4-BE49-F238E27FC236}">
                  <a16:creationId xmlns:a16="http://schemas.microsoft.com/office/drawing/2014/main" id="{BDEC498D-AFF4-0FEB-5745-87524714D6B8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Карьерные бульдозеры 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79DEFA7-5B72-0D0E-3BCB-301F4FF71F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19"/>
          <a:stretch/>
        </p:blipFill>
        <p:spPr>
          <a:xfrm>
            <a:off x="172214" y="2383339"/>
            <a:ext cx="6337732" cy="3405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ADB0A1-D25B-0B2C-F612-CB73EC4F5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495" y="2426569"/>
            <a:ext cx="5373378" cy="3405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45914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Оборудование для открытых и закрытых выработок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11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26" name="组合 42">
            <a:extLst>
              <a:ext uri="{FF2B5EF4-FFF2-40B4-BE49-F238E27FC236}">
                <a16:creationId xmlns:a16="http://schemas.microsoft.com/office/drawing/2014/main" id="{068FF612-7303-63AC-2AD8-A9DDCC148ED3}"/>
              </a:ext>
            </a:extLst>
          </p:cNvPr>
          <p:cNvGrpSpPr/>
          <p:nvPr/>
        </p:nvGrpSpPr>
        <p:grpSpPr>
          <a:xfrm>
            <a:off x="5510744" y="2089694"/>
            <a:ext cx="3627585" cy="647835"/>
            <a:chOff x="1493637" y="3451823"/>
            <a:chExt cx="2915489" cy="166981"/>
          </a:xfrm>
        </p:grpSpPr>
        <p:sp>
          <p:nvSpPr>
            <p:cNvPr id="27" name="矩形 43">
              <a:extLst>
                <a:ext uri="{FF2B5EF4-FFF2-40B4-BE49-F238E27FC236}">
                  <a16:creationId xmlns:a16="http://schemas.microsoft.com/office/drawing/2014/main" id="{AD76A9B2-F82F-1539-1891-9F0DF6B3B5BE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Осуществляют, снятие слоёв породы.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矩形 44">
              <a:extLst>
                <a:ext uri="{FF2B5EF4-FFF2-40B4-BE49-F238E27FC236}">
                  <a16:creationId xmlns:a16="http://schemas.microsoft.com/office/drawing/2014/main" id="{BDEC498D-AFF4-0FEB-5745-87524714D6B8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Карьерные экскаваторы 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5B567E-FC61-EDDB-1050-707F65775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659" y="3019421"/>
            <a:ext cx="4064110" cy="3035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30B7E1-D521-33B3-9B0D-F947D9070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44" y="2241755"/>
            <a:ext cx="4622311" cy="3907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FA2E775-2C7B-56B1-F3B1-0B11CD2C5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2890" y="1840599"/>
            <a:ext cx="2743200" cy="4100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788396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Добывающая промышленность в РБ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12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26" name="组合 42">
            <a:extLst>
              <a:ext uri="{FF2B5EF4-FFF2-40B4-BE49-F238E27FC236}">
                <a16:creationId xmlns:a16="http://schemas.microsoft.com/office/drawing/2014/main" id="{068FF612-7303-63AC-2AD8-A9DDCC148ED3}"/>
              </a:ext>
            </a:extLst>
          </p:cNvPr>
          <p:cNvGrpSpPr/>
          <p:nvPr/>
        </p:nvGrpSpPr>
        <p:grpSpPr>
          <a:xfrm>
            <a:off x="121075" y="4347855"/>
            <a:ext cx="3627585" cy="647835"/>
            <a:chOff x="1493637" y="3451823"/>
            <a:chExt cx="2915489" cy="166981"/>
          </a:xfrm>
        </p:grpSpPr>
        <p:sp>
          <p:nvSpPr>
            <p:cNvPr id="27" name="矩形 43">
              <a:extLst>
                <a:ext uri="{FF2B5EF4-FFF2-40B4-BE49-F238E27FC236}">
                  <a16:creationId xmlns:a16="http://schemas.microsoft.com/office/drawing/2014/main" id="{AD76A9B2-F82F-1539-1891-9F0DF6B3B5BE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г. Микашевичи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矩形 44">
              <a:extLst>
                <a:ext uri="{FF2B5EF4-FFF2-40B4-BE49-F238E27FC236}">
                  <a16:creationId xmlns:a16="http://schemas.microsoft.com/office/drawing/2014/main" id="{BDEC498D-AFF4-0FEB-5745-87524714D6B8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Гранитный карьер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A44568-CC9A-8F60-4333-9CDD8509E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10" y="1189401"/>
            <a:ext cx="4331874" cy="2593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组合 42">
            <a:extLst>
              <a:ext uri="{FF2B5EF4-FFF2-40B4-BE49-F238E27FC236}">
                <a16:creationId xmlns:a16="http://schemas.microsoft.com/office/drawing/2014/main" id="{9E522F7A-8558-75E3-47C4-25580FA6D95A}"/>
              </a:ext>
            </a:extLst>
          </p:cNvPr>
          <p:cNvGrpSpPr/>
          <p:nvPr/>
        </p:nvGrpSpPr>
        <p:grpSpPr>
          <a:xfrm>
            <a:off x="4099459" y="1814003"/>
            <a:ext cx="3627585" cy="647835"/>
            <a:chOff x="1493637" y="3451823"/>
            <a:chExt cx="2915489" cy="166981"/>
          </a:xfrm>
        </p:grpSpPr>
        <p:sp>
          <p:nvSpPr>
            <p:cNvPr id="12" name="矩形 43">
              <a:extLst>
                <a:ext uri="{FF2B5EF4-FFF2-40B4-BE49-F238E27FC236}">
                  <a16:creationId xmlns:a16="http://schemas.microsoft.com/office/drawing/2014/main" id="{82C5FEDF-4933-0620-EF63-BC4C129AF60A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Витебская обл.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矩形 44">
              <a:extLst>
                <a:ext uri="{FF2B5EF4-FFF2-40B4-BE49-F238E27FC236}">
                  <a16:creationId xmlns:a16="http://schemas.microsoft.com/office/drawing/2014/main" id="{E81F0591-6545-2095-30C6-558D83A1DDC4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Доломитовый карьер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FC3258E-402B-34F5-8454-637096DA8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892" y="984472"/>
            <a:ext cx="4611165" cy="3770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2D2238D-498C-94FF-ABC1-C3EF906B7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3825" y="3086440"/>
            <a:ext cx="3990393" cy="3622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组合 42">
            <a:extLst>
              <a:ext uri="{FF2B5EF4-FFF2-40B4-BE49-F238E27FC236}">
                <a16:creationId xmlns:a16="http://schemas.microsoft.com/office/drawing/2014/main" id="{63FD0382-FC17-59BD-0EBC-8156968F59C9}"/>
              </a:ext>
            </a:extLst>
          </p:cNvPr>
          <p:cNvGrpSpPr/>
          <p:nvPr/>
        </p:nvGrpSpPr>
        <p:grpSpPr>
          <a:xfrm>
            <a:off x="7972345" y="5050679"/>
            <a:ext cx="3627585" cy="647835"/>
            <a:chOff x="1493637" y="3451823"/>
            <a:chExt cx="2915489" cy="166981"/>
          </a:xfrm>
        </p:grpSpPr>
        <p:sp>
          <p:nvSpPr>
            <p:cNvPr id="19" name="矩形 43">
              <a:extLst>
                <a:ext uri="{FF2B5EF4-FFF2-40B4-BE49-F238E27FC236}">
                  <a16:creationId xmlns:a16="http://schemas.microsoft.com/office/drawing/2014/main" id="{A8DBE33F-69EF-9A93-8419-1F56F57296F0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г. Солигорск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矩形 44">
              <a:extLst>
                <a:ext uri="{FF2B5EF4-FFF2-40B4-BE49-F238E27FC236}">
                  <a16:creationId xmlns:a16="http://schemas.microsoft.com/office/drawing/2014/main" id="{B0210BF2-27E8-3382-B3A0-3201A8094B7E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Калийные выработки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233258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Добывающая промышленность в РБ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13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26" name="组合 42">
            <a:extLst>
              <a:ext uri="{FF2B5EF4-FFF2-40B4-BE49-F238E27FC236}">
                <a16:creationId xmlns:a16="http://schemas.microsoft.com/office/drawing/2014/main" id="{068FF612-7303-63AC-2AD8-A9DDCC148ED3}"/>
              </a:ext>
            </a:extLst>
          </p:cNvPr>
          <p:cNvGrpSpPr/>
          <p:nvPr/>
        </p:nvGrpSpPr>
        <p:grpSpPr>
          <a:xfrm>
            <a:off x="592070" y="5374596"/>
            <a:ext cx="3627585" cy="647835"/>
            <a:chOff x="1493637" y="3451823"/>
            <a:chExt cx="2915489" cy="166981"/>
          </a:xfrm>
        </p:grpSpPr>
        <p:sp>
          <p:nvSpPr>
            <p:cNvPr id="27" name="矩形 43">
              <a:extLst>
                <a:ext uri="{FF2B5EF4-FFF2-40B4-BE49-F238E27FC236}">
                  <a16:creationId xmlns:a16="http://schemas.microsoft.com/office/drawing/2014/main" id="{AD76A9B2-F82F-1539-1891-9F0DF6B3B5BE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Гомельская обл.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矩形 44">
              <a:extLst>
                <a:ext uri="{FF2B5EF4-FFF2-40B4-BE49-F238E27FC236}">
                  <a16:creationId xmlns:a16="http://schemas.microsoft.com/office/drawing/2014/main" id="{BDEC498D-AFF4-0FEB-5745-87524714D6B8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Нефтяные месторождения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18" name="组合 42">
            <a:extLst>
              <a:ext uri="{FF2B5EF4-FFF2-40B4-BE49-F238E27FC236}">
                <a16:creationId xmlns:a16="http://schemas.microsoft.com/office/drawing/2014/main" id="{63FD0382-FC17-59BD-0EBC-8156968F59C9}"/>
              </a:ext>
            </a:extLst>
          </p:cNvPr>
          <p:cNvGrpSpPr/>
          <p:nvPr/>
        </p:nvGrpSpPr>
        <p:grpSpPr>
          <a:xfrm>
            <a:off x="7819945" y="4789360"/>
            <a:ext cx="3627585" cy="647835"/>
            <a:chOff x="1493637" y="3451823"/>
            <a:chExt cx="2915489" cy="166981"/>
          </a:xfrm>
        </p:grpSpPr>
        <p:sp>
          <p:nvSpPr>
            <p:cNvPr id="19" name="矩形 43">
              <a:extLst>
                <a:ext uri="{FF2B5EF4-FFF2-40B4-BE49-F238E27FC236}">
                  <a16:creationId xmlns:a16="http://schemas.microsoft.com/office/drawing/2014/main" id="{A8DBE33F-69EF-9A93-8419-1F56F57296F0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г. Мозырь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矩形 44">
              <a:extLst>
                <a:ext uri="{FF2B5EF4-FFF2-40B4-BE49-F238E27FC236}">
                  <a16:creationId xmlns:a16="http://schemas.microsoft.com/office/drawing/2014/main" id="{B0210BF2-27E8-3382-B3A0-3201A8094B7E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НПЗ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359822-33A0-4B3E-0A9D-0D45A58D3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94" y="1254524"/>
            <a:ext cx="6006607" cy="3910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8A4C4B1-73CE-7A87-B659-F96107A20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124" y="1373969"/>
            <a:ext cx="5805789" cy="3295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078593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Роль инженеров в разработке полезных ископаемых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14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26" name="组合 42">
            <a:extLst>
              <a:ext uri="{FF2B5EF4-FFF2-40B4-BE49-F238E27FC236}">
                <a16:creationId xmlns:a16="http://schemas.microsoft.com/office/drawing/2014/main" id="{068FF612-7303-63AC-2AD8-A9DDCC148ED3}"/>
              </a:ext>
            </a:extLst>
          </p:cNvPr>
          <p:cNvGrpSpPr/>
          <p:nvPr/>
        </p:nvGrpSpPr>
        <p:grpSpPr>
          <a:xfrm>
            <a:off x="95149" y="4634014"/>
            <a:ext cx="3627585" cy="647835"/>
            <a:chOff x="1493637" y="3451823"/>
            <a:chExt cx="2915489" cy="166981"/>
          </a:xfrm>
        </p:grpSpPr>
        <p:sp>
          <p:nvSpPr>
            <p:cNvPr id="27" name="矩形 43">
              <a:extLst>
                <a:ext uri="{FF2B5EF4-FFF2-40B4-BE49-F238E27FC236}">
                  <a16:creationId xmlns:a16="http://schemas.microsoft.com/office/drawing/2014/main" id="{AD76A9B2-F82F-1539-1891-9F0DF6B3B5BE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Разведка месторождений.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矩形 44">
              <a:extLst>
                <a:ext uri="{FF2B5EF4-FFF2-40B4-BE49-F238E27FC236}">
                  <a16:creationId xmlns:a16="http://schemas.microsoft.com/office/drawing/2014/main" id="{BDEC498D-AFF4-0FEB-5745-87524714D6B8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Геологи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9EFAEE-67CA-CCBA-5774-5D9EA62BC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221" y="2230277"/>
            <a:ext cx="2589442" cy="2277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8030B7A-1312-C807-77DB-E3E80B74A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663" y="2146230"/>
            <a:ext cx="2650061" cy="2884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组合 42">
            <a:extLst>
              <a:ext uri="{FF2B5EF4-FFF2-40B4-BE49-F238E27FC236}">
                <a16:creationId xmlns:a16="http://schemas.microsoft.com/office/drawing/2014/main" id="{4B17F49B-5FA1-6F99-8D15-F377EF0D4D43}"/>
              </a:ext>
            </a:extLst>
          </p:cNvPr>
          <p:cNvGrpSpPr/>
          <p:nvPr/>
        </p:nvGrpSpPr>
        <p:grpSpPr>
          <a:xfrm>
            <a:off x="8628185" y="4957935"/>
            <a:ext cx="3627585" cy="647827"/>
            <a:chOff x="1493637" y="3451825"/>
            <a:chExt cx="2915489" cy="166979"/>
          </a:xfrm>
        </p:grpSpPr>
        <p:sp>
          <p:nvSpPr>
            <p:cNvPr id="10" name="矩形 43">
              <a:extLst>
                <a:ext uri="{FF2B5EF4-FFF2-40B4-BE49-F238E27FC236}">
                  <a16:creationId xmlns:a16="http://schemas.microsoft.com/office/drawing/2014/main" id="{953EC0D6-6751-77DB-EE6C-BDD9F6C87C34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Следят за соблюдением ТБ.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1" name="矩形 44">
              <a:extLst>
                <a:ext uri="{FF2B5EF4-FFF2-40B4-BE49-F238E27FC236}">
                  <a16:creationId xmlns:a16="http://schemas.microsoft.com/office/drawing/2014/main" id="{7D6FF898-7CC1-ACD1-63C5-5EC9D1BDC181}"/>
                </a:ext>
              </a:extLst>
            </p:cNvPr>
            <p:cNvSpPr/>
            <p:nvPr/>
          </p:nvSpPr>
          <p:spPr>
            <a:xfrm>
              <a:off x="1493637" y="3451825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Инженер по ТБ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1C371A0-C0CE-DAF5-404A-9282388D7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1906" y="2105891"/>
            <a:ext cx="2780734" cy="2807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组合 42">
            <a:extLst>
              <a:ext uri="{FF2B5EF4-FFF2-40B4-BE49-F238E27FC236}">
                <a16:creationId xmlns:a16="http://schemas.microsoft.com/office/drawing/2014/main" id="{E573C816-7A34-2116-E684-D824EB90B4A6}"/>
              </a:ext>
            </a:extLst>
          </p:cNvPr>
          <p:cNvGrpSpPr/>
          <p:nvPr/>
        </p:nvGrpSpPr>
        <p:grpSpPr>
          <a:xfrm>
            <a:off x="2797936" y="5113571"/>
            <a:ext cx="3627585" cy="647827"/>
            <a:chOff x="1493637" y="3451825"/>
            <a:chExt cx="2915489" cy="166979"/>
          </a:xfrm>
        </p:grpSpPr>
        <p:sp>
          <p:nvSpPr>
            <p:cNvPr id="16" name="矩形 43">
              <a:extLst>
                <a:ext uri="{FF2B5EF4-FFF2-40B4-BE49-F238E27FC236}">
                  <a16:creationId xmlns:a16="http://schemas.microsoft.com/office/drawing/2014/main" id="{474EA3E0-1C59-4A74-4B7A-0071A4182C45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Разработка технологий добычи.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7" name="矩形 44">
              <a:extLst>
                <a:ext uri="{FF2B5EF4-FFF2-40B4-BE49-F238E27FC236}">
                  <a16:creationId xmlns:a16="http://schemas.microsoft.com/office/drawing/2014/main" id="{314BE2D0-8FFE-BDAE-DBBA-D79F61421DF2}"/>
                </a:ext>
              </a:extLst>
            </p:cNvPr>
            <p:cNvSpPr/>
            <p:nvPr/>
          </p:nvSpPr>
          <p:spPr>
            <a:xfrm>
              <a:off x="1493637" y="3451825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Технологи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22CDB0F-510D-9C6A-7517-1AFA1A8E44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4862" y="2105890"/>
            <a:ext cx="2845906" cy="2805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3" name="组合 42">
            <a:extLst>
              <a:ext uri="{FF2B5EF4-FFF2-40B4-BE49-F238E27FC236}">
                <a16:creationId xmlns:a16="http://schemas.microsoft.com/office/drawing/2014/main" id="{1896805B-1ECA-67F7-8FA3-E2D5415D4827}"/>
              </a:ext>
            </a:extLst>
          </p:cNvPr>
          <p:cNvGrpSpPr/>
          <p:nvPr/>
        </p:nvGrpSpPr>
        <p:grpSpPr>
          <a:xfrm>
            <a:off x="5713061" y="5013501"/>
            <a:ext cx="3627585" cy="647827"/>
            <a:chOff x="1493637" y="3451825"/>
            <a:chExt cx="2915489" cy="166979"/>
          </a:xfrm>
        </p:grpSpPr>
        <p:sp>
          <p:nvSpPr>
            <p:cNvPr id="24" name="矩形 43">
              <a:extLst>
                <a:ext uri="{FF2B5EF4-FFF2-40B4-BE49-F238E27FC236}">
                  <a16:creationId xmlns:a16="http://schemas.microsoft.com/office/drawing/2014/main" id="{D51E71CE-495A-1727-A4B9-D85E676F3F10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Анализируют влияние на экосистему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5" name="矩形 44">
              <a:extLst>
                <a:ext uri="{FF2B5EF4-FFF2-40B4-BE49-F238E27FC236}">
                  <a16:creationId xmlns:a16="http://schemas.microsoft.com/office/drawing/2014/main" id="{4FDA11C2-8AE1-5A09-E791-167BD84480F0}"/>
                </a:ext>
              </a:extLst>
            </p:cNvPr>
            <p:cNvSpPr/>
            <p:nvPr/>
          </p:nvSpPr>
          <p:spPr>
            <a:xfrm>
              <a:off x="1493637" y="3451825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Эколог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29" name="矩形 44">
            <a:extLst>
              <a:ext uri="{FF2B5EF4-FFF2-40B4-BE49-F238E27FC236}">
                <a16:creationId xmlns:a16="http://schemas.microsoft.com/office/drawing/2014/main" id="{B31105B7-4BA9-D60F-ADBC-40F19ACDD188}"/>
              </a:ext>
            </a:extLst>
          </p:cNvPr>
          <p:cNvSpPr/>
          <p:nvPr/>
        </p:nvSpPr>
        <p:spPr>
          <a:xfrm>
            <a:off x="154902" y="1270771"/>
            <a:ext cx="11882195" cy="67044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ea typeface="inpin heiti" panose="00000500000000000000"/>
              </a:rPr>
              <a:t>При открытых Инженеры играют ключевую роль в разработке полезных ископаемых, начиная с геологических исследований и оценки месторождений, и заканчивая добычей и переработкой.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ea typeface="inpin heiti" panose="00000500000000000000"/>
                <a:sym typeface="inpin heiti" panose="00000500000000000000" pitchFamily="2" charset="-122"/>
              </a:rPr>
              <a:t> 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ea typeface="inpin heiti" panose="00000500000000000000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7848372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Роль металлов в развитии техники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15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26" name="组合 42">
            <a:extLst>
              <a:ext uri="{FF2B5EF4-FFF2-40B4-BE49-F238E27FC236}">
                <a16:creationId xmlns:a16="http://schemas.microsoft.com/office/drawing/2014/main" id="{068FF612-7303-63AC-2AD8-A9DDCC148ED3}"/>
              </a:ext>
            </a:extLst>
          </p:cNvPr>
          <p:cNvGrpSpPr/>
          <p:nvPr/>
        </p:nvGrpSpPr>
        <p:grpSpPr>
          <a:xfrm>
            <a:off x="4056240" y="1096887"/>
            <a:ext cx="3627585" cy="647835"/>
            <a:chOff x="1493637" y="3451823"/>
            <a:chExt cx="2915489" cy="166981"/>
          </a:xfrm>
        </p:grpSpPr>
        <p:sp>
          <p:nvSpPr>
            <p:cNvPr id="27" name="矩形 43">
              <a:extLst>
                <a:ext uri="{FF2B5EF4-FFF2-40B4-BE49-F238E27FC236}">
                  <a16:creationId xmlns:a16="http://schemas.microsoft.com/office/drawing/2014/main" id="{AD76A9B2-F82F-1539-1891-9F0DF6B3B5BE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8" name="矩形 44">
              <a:extLst>
                <a:ext uri="{FF2B5EF4-FFF2-40B4-BE49-F238E27FC236}">
                  <a16:creationId xmlns:a16="http://schemas.microsoft.com/office/drawing/2014/main" id="{BDEC498D-AFF4-0FEB-5745-87524714D6B8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Металлы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18" name="组合 42">
            <a:extLst>
              <a:ext uri="{FF2B5EF4-FFF2-40B4-BE49-F238E27FC236}">
                <a16:creationId xmlns:a16="http://schemas.microsoft.com/office/drawing/2014/main" id="{63FD0382-FC17-59BD-0EBC-8156968F59C9}"/>
              </a:ext>
            </a:extLst>
          </p:cNvPr>
          <p:cNvGrpSpPr/>
          <p:nvPr/>
        </p:nvGrpSpPr>
        <p:grpSpPr>
          <a:xfrm>
            <a:off x="542314" y="1362401"/>
            <a:ext cx="3627585" cy="647835"/>
            <a:chOff x="1493637" y="3451823"/>
            <a:chExt cx="2915489" cy="166981"/>
          </a:xfrm>
        </p:grpSpPr>
        <p:sp>
          <p:nvSpPr>
            <p:cNvPr id="19" name="矩形 43">
              <a:extLst>
                <a:ext uri="{FF2B5EF4-FFF2-40B4-BE49-F238E27FC236}">
                  <a16:creationId xmlns:a16="http://schemas.microsoft.com/office/drawing/2014/main" id="{A8DBE33F-69EF-9A93-8419-1F56F57296F0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Железо и сплавы на его основе.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矩形 44">
              <a:extLst>
                <a:ext uri="{FF2B5EF4-FFF2-40B4-BE49-F238E27FC236}">
                  <a16:creationId xmlns:a16="http://schemas.microsoft.com/office/drawing/2014/main" id="{B0210BF2-27E8-3382-B3A0-3201A8094B7E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Чёрные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" name="组合 42">
            <a:extLst>
              <a:ext uri="{FF2B5EF4-FFF2-40B4-BE49-F238E27FC236}">
                <a16:creationId xmlns:a16="http://schemas.microsoft.com/office/drawing/2014/main" id="{2ACE287A-54FC-4880-8675-B8DA33A6522A}"/>
              </a:ext>
            </a:extLst>
          </p:cNvPr>
          <p:cNvGrpSpPr/>
          <p:nvPr/>
        </p:nvGrpSpPr>
        <p:grpSpPr>
          <a:xfrm>
            <a:off x="7199534" y="1459021"/>
            <a:ext cx="3627585" cy="647835"/>
            <a:chOff x="1493637" y="3451823"/>
            <a:chExt cx="2915489" cy="166981"/>
          </a:xfrm>
        </p:grpSpPr>
        <p:sp>
          <p:nvSpPr>
            <p:cNvPr id="6" name="矩形 43">
              <a:extLst>
                <a:ext uri="{FF2B5EF4-FFF2-40B4-BE49-F238E27FC236}">
                  <a16:creationId xmlns:a16="http://schemas.microsoft.com/office/drawing/2014/main" id="{19745646-720C-C177-4A2F-45558931BE89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Всё остальное.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7" name="矩形 44">
              <a:extLst>
                <a:ext uri="{FF2B5EF4-FFF2-40B4-BE49-F238E27FC236}">
                  <a16:creationId xmlns:a16="http://schemas.microsoft.com/office/drawing/2014/main" id="{93E82542-2597-4C73-1D53-61A33E3BD16A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Цветные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8" name="组合 42">
            <a:extLst>
              <a:ext uri="{FF2B5EF4-FFF2-40B4-BE49-F238E27FC236}">
                <a16:creationId xmlns:a16="http://schemas.microsoft.com/office/drawing/2014/main" id="{D76D3ABF-66AE-1E31-88EE-119C9BA5E48A}"/>
              </a:ext>
            </a:extLst>
          </p:cNvPr>
          <p:cNvGrpSpPr/>
          <p:nvPr/>
        </p:nvGrpSpPr>
        <p:grpSpPr>
          <a:xfrm>
            <a:off x="-56072" y="4161958"/>
            <a:ext cx="2286028" cy="647835"/>
            <a:chOff x="1493637" y="3451823"/>
            <a:chExt cx="2915489" cy="166981"/>
          </a:xfrm>
        </p:grpSpPr>
        <p:sp>
          <p:nvSpPr>
            <p:cNvPr id="9" name="矩形 43">
              <a:extLst>
                <a:ext uri="{FF2B5EF4-FFF2-40B4-BE49-F238E27FC236}">
                  <a16:creationId xmlns:a16="http://schemas.microsoft.com/office/drawing/2014/main" id="{F690DCF4-DEE3-6C51-C41E-B08C6009286B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Углерода до 2,14%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0" name="矩形 44">
              <a:extLst>
                <a:ext uri="{FF2B5EF4-FFF2-40B4-BE49-F238E27FC236}">
                  <a16:creationId xmlns:a16="http://schemas.microsoft.com/office/drawing/2014/main" id="{5C46236E-43C6-20D3-9483-3DA178E6A9C2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Сталь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11" name="组合 42">
            <a:extLst>
              <a:ext uri="{FF2B5EF4-FFF2-40B4-BE49-F238E27FC236}">
                <a16:creationId xmlns:a16="http://schemas.microsoft.com/office/drawing/2014/main" id="{CACFBB96-DFF4-CBEF-EB86-5EF447409DEC}"/>
              </a:ext>
            </a:extLst>
          </p:cNvPr>
          <p:cNvGrpSpPr/>
          <p:nvPr/>
        </p:nvGrpSpPr>
        <p:grpSpPr>
          <a:xfrm>
            <a:off x="2546451" y="4190731"/>
            <a:ext cx="2286028" cy="647835"/>
            <a:chOff x="1493637" y="3451823"/>
            <a:chExt cx="2915489" cy="166981"/>
          </a:xfrm>
        </p:grpSpPr>
        <p:sp>
          <p:nvSpPr>
            <p:cNvPr id="12" name="矩形 43">
              <a:extLst>
                <a:ext uri="{FF2B5EF4-FFF2-40B4-BE49-F238E27FC236}">
                  <a16:creationId xmlns:a16="http://schemas.microsoft.com/office/drawing/2014/main" id="{45EAC2AF-7637-EB80-7CD5-877A4F8C2CA2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Углерода 2,14-6,67%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矩形 44">
              <a:extLst>
                <a:ext uri="{FF2B5EF4-FFF2-40B4-BE49-F238E27FC236}">
                  <a16:creationId xmlns:a16="http://schemas.microsoft.com/office/drawing/2014/main" id="{8A48C49F-EBBC-B29C-3230-B67C20AD3487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Чугун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16" name="Стрелка: вправо с вырезом 15">
            <a:extLst>
              <a:ext uri="{FF2B5EF4-FFF2-40B4-BE49-F238E27FC236}">
                <a16:creationId xmlns:a16="http://schemas.microsoft.com/office/drawing/2014/main" id="{9681CC86-64DA-B3ED-6C57-C617E538F7B4}"/>
              </a:ext>
            </a:extLst>
          </p:cNvPr>
          <p:cNvSpPr/>
          <p:nvPr/>
        </p:nvSpPr>
        <p:spPr>
          <a:xfrm rot="640194">
            <a:off x="6712605" y="1279945"/>
            <a:ext cx="1352242" cy="382706"/>
          </a:xfrm>
          <a:prstGeom prst="notchedRightArrow">
            <a:avLst>
              <a:gd name="adj1" fmla="val 23433"/>
              <a:gd name="adj2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право с вырезом 16">
            <a:extLst>
              <a:ext uri="{FF2B5EF4-FFF2-40B4-BE49-F238E27FC236}">
                <a16:creationId xmlns:a16="http://schemas.microsoft.com/office/drawing/2014/main" id="{503A7DD6-73E2-AB24-1D62-7DA3F2D7A059}"/>
              </a:ext>
            </a:extLst>
          </p:cNvPr>
          <p:cNvSpPr/>
          <p:nvPr/>
        </p:nvSpPr>
        <p:spPr>
          <a:xfrm rot="10260585">
            <a:off x="3770196" y="1280760"/>
            <a:ext cx="1332146" cy="382706"/>
          </a:xfrm>
          <a:prstGeom prst="notchedRightArrow">
            <a:avLst>
              <a:gd name="adj1" fmla="val 23433"/>
              <a:gd name="adj2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50E1C7F-703F-BBDC-1B5C-8A2B6CA5E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126" y="2010236"/>
            <a:ext cx="2836350" cy="1854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Стрелка: вправо с вырезом 22">
            <a:extLst>
              <a:ext uri="{FF2B5EF4-FFF2-40B4-BE49-F238E27FC236}">
                <a16:creationId xmlns:a16="http://schemas.microsoft.com/office/drawing/2014/main" id="{30C61993-C873-D93A-4041-F0E52E24199D}"/>
              </a:ext>
            </a:extLst>
          </p:cNvPr>
          <p:cNvSpPr/>
          <p:nvPr/>
        </p:nvSpPr>
        <p:spPr>
          <a:xfrm rot="9063564">
            <a:off x="902768" y="4039900"/>
            <a:ext cx="769240" cy="119762"/>
          </a:xfrm>
          <a:prstGeom prst="notchedRightArrow">
            <a:avLst>
              <a:gd name="adj1" fmla="val 23433"/>
              <a:gd name="adj2" fmla="val 103972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право с вырезом 23">
            <a:extLst>
              <a:ext uri="{FF2B5EF4-FFF2-40B4-BE49-F238E27FC236}">
                <a16:creationId xmlns:a16="http://schemas.microsoft.com/office/drawing/2014/main" id="{F90B9B86-0860-07A5-43E2-48F05A68FB34}"/>
              </a:ext>
            </a:extLst>
          </p:cNvPr>
          <p:cNvSpPr/>
          <p:nvPr/>
        </p:nvSpPr>
        <p:spPr>
          <a:xfrm rot="2330967">
            <a:off x="2474384" y="4039631"/>
            <a:ext cx="769240" cy="119762"/>
          </a:xfrm>
          <a:prstGeom prst="notchedRightArrow">
            <a:avLst>
              <a:gd name="adj1" fmla="val 23433"/>
              <a:gd name="adj2" fmla="val 103972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41F43B3-3E84-B7A9-A7F3-C550FB6DA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75" y="4880371"/>
            <a:ext cx="2356025" cy="1795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62918BB-2427-6189-1259-2425B254A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6451" y="4838566"/>
            <a:ext cx="2669138" cy="1921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B47B257F-B7BB-3319-8B3A-9AE6A19158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5579" y="2266021"/>
            <a:ext cx="2832334" cy="1639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42FE7C2-3DD9-9F4A-C86F-4512E516EA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4899" y="2106856"/>
            <a:ext cx="3022404" cy="1921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C1BC6AF8-ECC6-546B-489A-B8F457926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7724" y="3938341"/>
            <a:ext cx="2549771" cy="2338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9480A8E9-4756-165D-5A40-683258E7C2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7913" y="4108705"/>
            <a:ext cx="3134003" cy="2158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35593443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Свойства металлов и их сплавов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16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grpSp>
        <p:nvGrpSpPr>
          <p:cNvPr id="18" name="组合 42">
            <a:extLst>
              <a:ext uri="{FF2B5EF4-FFF2-40B4-BE49-F238E27FC236}">
                <a16:creationId xmlns:a16="http://schemas.microsoft.com/office/drawing/2014/main" id="{63FD0382-FC17-59BD-0EBC-8156968F59C9}"/>
              </a:ext>
            </a:extLst>
          </p:cNvPr>
          <p:cNvGrpSpPr/>
          <p:nvPr/>
        </p:nvGrpSpPr>
        <p:grpSpPr>
          <a:xfrm>
            <a:off x="496153" y="1135103"/>
            <a:ext cx="3627585" cy="647835"/>
            <a:chOff x="1493637" y="3451823"/>
            <a:chExt cx="2915489" cy="166981"/>
          </a:xfrm>
        </p:grpSpPr>
        <p:sp>
          <p:nvSpPr>
            <p:cNvPr id="19" name="矩形 43">
              <a:extLst>
                <a:ext uri="{FF2B5EF4-FFF2-40B4-BE49-F238E27FC236}">
                  <a16:creationId xmlns:a16="http://schemas.microsoft.com/office/drawing/2014/main" id="{A8DBE33F-69EF-9A93-8419-1F56F57296F0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Количество материала в единице объёма.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矩形 44">
              <a:extLst>
                <a:ext uri="{FF2B5EF4-FFF2-40B4-BE49-F238E27FC236}">
                  <a16:creationId xmlns:a16="http://schemas.microsoft.com/office/drawing/2014/main" id="{B0210BF2-27E8-3382-B3A0-3201A8094B7E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Плотность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4" name="组合 42">
            <a:extLst>
              <a:ext uri="{FF2B5EF4-FFF2-40B4-BE49-F238E27FC236}">
                <a16:creationId xmlns:a16="http://schemas.microsoft.com/office/drawing/2014/main" id="{06B2E7A6-E262-8C94-8C37-2B3F57AD78F2}"/>
              </a:ext>
            </a:extLst>
          </p:cNvPr>
          <p:cNvGrpSpPr/>
          <p:nvPr/>
        </p:nvGrpSpPr>
        <p:grpSpPr>
          <a:xfrm>
            <a:off x="496153" y="3537336"/>
            <a:ext cx="3627585" cy="869435"/>
            <a:chOff x="1493637" y="3451823"/>
            <a:chExt cx="2915489" cy="224099"/>
          </a:xfrm>
        </p:grpSpPr>
        <p:sp>
          <p:nvSpPr>
            <p:cNvPr id="14" name="矩形 43">
              <a:extLst>
                <a:ext uri="{FF2B5EF4-FFF2-40B4-BE49-F238E27FC236}">
                  <a16:creationId xmlns:a16="http://schemas.microsoft.com/office/drawing/2014/main" id="{7A741428-6782-9EE1-EF85-26213ADEF6D2}"/>
                </a:ext>
              </a:extLst>
            </p:cNvPr>
            <p:cNvSpPr/>
            <p:nvPr/>
          </p:nvSpPr>
          <p:spPr>
            <a:xfrm>
              <a:off x="1493637" y="3542730"/>
              <a:ext cx="2915489" cy="1331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Способность материала противостоять </a:t>
              </a:r>
            </a:p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Нагрузкам.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5" name="矩形 44">
              <a:extLst>
                <a:ext uri="{FF2B5EF4-FFF2-40B4-BE49-F238E27FC236}">
                  <a16:creationId xmlns:a16="http://schemas.microsoft.com/office/drawing/2014/main" id="{0EE82158-56DA-78CC-A98B-257CDBECBA84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Прочность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21" name="组合 42">
            <a:extLst>
              <a:ext uri="{FF2B5EF4-FFF2-40B4-BE49-F238E27FC236}">
                <a16:creationId xmlns:a16="http://schemas.microsoft.com/office/drawing/2014/main" id="{22A9C14E-4069-F99F-4F6E-C47ADD9B854E}"/>
              </a:ext>
            </a:extLst>
          </p:cNvPr>
          <p:cNvGrpSpPr/>
          <p:nvPr/>
        </p:nvGrpSpPr>
        <p:grpSpPr>
          <a:xfrm>
            <a:off x="4018286" y="1135098"/>
            <a:ext cx="3627585" cy="869435"/>
            <a:chOff x="1493637" y="3451823"/>
            <a:chExt cx="2915489" cy="224099"/>
          </a:xfrm>
        </p:grpSpPr>
        <p:sp>
          <p:nvSpPr>
            <p:cNvPr id="25" name="矩形 43">
              <a:extLst>
                <a:ext uri="{FF2B5EF4-FFF2-40B4-BE49-F238E27FC236}">
                  <a16:creationId xmlns:a16="http://schemas.microsoft.com/office/drawing/2014/main" id="{DF025965-C445-E576-FE44-A61F21ED43D2}"/>
                </a:ext>
              </a:extLst>
            </p:cNvPr>
            <p:cNvSpPr/>
            <p:nvPr/>
          </p:nvSpPr>
          <p:spPr>
            <a:xfrm>
              <a:off x="1493637" y="3542730"/>
              <a:ext cx="2915489" cy="1331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Способность материала восстанавливать</a:t>
              </a:r>
            </a:p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Свою форму после снятия нагрузок.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9" name="矩形 44">
              <a:extLst>
                <a:ext uri="{FF2B5EF4-FFF2-40B4-BE49-F238E27FC236}">
                  <a16:creationId xmlns:a16="http://schemas.microsoft.com/office/drawing/2014/main" id="{9233ED90-62C1-B9A5-0ED0-B6B0746A183D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Упругость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0" name="组合 42">
            <a:extLst>
              <a:ext uri="{FF2B5EF4-FFF2-40B4-BE49-F238E27FC236}">
                <a16:creationId xmlns:a16="http://schemas.microsoft.com/office/drawing/2014/main" id="{C55769CE-C00D-6705-EF42-8DFBF0C62BB8}"/>
              </a:ext>
            </a:extLst>
          </p:cNvPr>
          <p:cNvGrpSpPr/>
          <p:nvPr/>
        </p:nvGrpSpPr>
        <p:grpSpPr>
          <a:xfrm>
            <a:off x="4018285" y="3499200"/>
            <a:ext cx="3627585" cy="869435"/>
            <a:chOff x="1493637" y="3451823"/>
            <a:chExt cx="2915489" cy="224099"/>
          </a:xfrm>
        </p:grpSpPr>
        <p:sp>
          <p:nvSpPr>
            <p:cNvPr id="32" name="矩形 43">
              <a:extLst>
                <a:ext uri="{FF2B5EF4-FFF2-40B4-BE49-F238E27FC236}">
                  <a16:creationId xmlns:a16="http://schemas.microsoft.com/office/drawing/2014/main" id="{94A8EC25-F792-815F-AF8C-5354651CEC63}"/>
                </a:ext>
              </a:extLst>
            </p:cNvPr>
            <p:cNvSpPr/>
            <p:nvPr/>
          </p:nvSpPr>
          <p:spPr>
            <a:xfrm>
              <a:off x="1493637" y="3542730"/>
              <a:ext cx="2915489" cy="1331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Способность материала деформироваться</a:t>
              </a:r>
            </a:p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под действием нагрузок.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34" name="矩形 44">
              <a:extLst>
                <a:ext uri="{FF2B5EF4-FFF2-40B4-BE49-F238E27FC236}">
                  <a16:creationId xmlns:a16="http://schemas.microsoft.com/office/drawing/2014/main" id="{D9B49532-6351-CD03-1EE1-F9A6C3B7DA7F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Пластичность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6" name="组合 42">
            <a:extLst>
              <a:ext uri="{FF2B5EF4-FFF2-40B4-BE49-F238E27FC236}">
                <a16:creationId xmlns:a16="http://schemas.microsoft.com/office/drawing/2014/main" id="{08EC5F6B-5174-B4EB-464A-2DD1A38FFE3C}"/>
              </a:ext>
            </a:extLst>
          </p:cNvPr>
          <p:cNvGrpSpPr/>
          <p:nvPr/>
        </p:nvGrpSpPr>
        <p:grpSpPr>
          <a:xfrm>
            <a:off x="8192116" y="1096962"/>
            <a:ext cx="3627585" cy="869435"/>
            <a:chOff x="1493637" y="3451823"/>
            <a:chExt cx="2915489" cy="224099"/>
          </a:xfrm>
        </p:grpSpPr>
        <p:sp>
          <p:nvSpPr>
            <p:cNvPr id="38" name="矩形 43">
              <a:extLst>
                <a:ext uri="{FF2B5EF4-FFF2-40B4-BE49-F238E27FC236}">
                  <a16:creationId xmlns:a16="http://schemas.microsoft.com/office/drawing/2014/main" id="{BFA29DC0-5866-8D08-B835-BBA3040EB54C}"/>
                </a:ext>
              </a:extLst>
            </p:cNvPr>
            <p:cNvSpPr/>
            <p:nvPr/>
          </p:nvSpPr>
          <p:spPr>
            <a:xfrm>
              <a:off x="1493637" y="3542730"/>
              <a:ext cx="2915489" cy="1331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Сопротивление материала деформирующим нагрузкам.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40" name="矩形 44">
              <a:extLst>
                <a:ext uri="{FF2B5EF4-FFF2-40B4-BE49-F238E27FC236}">
                  <a16:creationId xmlns:a16="http://schemas.microsoft.com/office/drawing/2014/main" id="{C207A459-135D-C859-473D-80EDBDEC71CB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Твёрдость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42" name="组合 42">
            <a:extLst>
              <a:ext uri="{FF2B5EF4-FFF2-40B4-BE49-F238E27FC236}">
                <a16:creationId xmlns:a16="http://schemas.microsoft.com/office/drawing/2014/main" id="{1754F03B-4A8A-22C0-69AB-41432A980017}"/>
              </a:ext>
            </a:extLst>
          </p:cNvPr>
          <p:cNvGrpSpPr/>
          <p:nvPr/>
        </p:nvGrpSpPr>
        <p:grpSpPr>
          <a:xfrm>
            <a:off x="7887551" y="3455136"/>
            <a:ext cx="4236716" cy="869435"/>
            <a:chOff x="1493637" y="3451823"/>
            <a:chExt cx="2915489" cy="224099"/>
          </a:xfrm>
        </p:grpSpPr>
        <p:sp>
          <p:nvSpPr>
            <p:cNvPr id="43" name="矩形 43">
              <a:extLst>
                <a:ext uri="{FF2B5EF4-FFF2-40B4-BE49-F238E27FC236}">
                  <a16:creationId xmlns:a16="http://schemas.microsoft.com/office/drawing/2014/main" id="{2E85A7C7-1E2D-0DC9-95EC-6108D069991D}"/>
                </a:ext>
              </a:extLst>
            </p:cNvPr>
            <p:cNvSpPr/>
            <p:nvPr/>
          </p:nvSpPr>
          <p:spPr>
            <a:xfrm>
              <a:off x="1493637" y="3542730"/>
              <a:ext cx="2915489" cy="1331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Способность материала проводить тепло и электрический ток.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44" name="矩形 44">
              <a:extLst>
                <a:ext uri="{FF2B5EF4-FFF2-40B4-BE49-F238E27FC236}">
                  <a16:creationId xmlns:a16="http://schemas.microsoft.com/office/drawing/2014/main" id="{C2CE0EDB-F0C6-BC47-06E6-CA15FF90D703}"/>
                </a:ext>
              </a:extLst>
            </p:cNvPr>
            <p:cNvSpPr/>
            <p:nvPr/>
          </p:nvSpPr>
          <p:spPr>
            <a:xfrm>
              <a:off x="1493637" y="3451823"/>
              <a:ext cx="2915489" cy="1878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Тепло- и электропроводность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46E85B42-903E-5857-1802-3037F5FCA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00" y="2002010"/>
            <a:ext cx="3884238" cy="114735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FB8A5652-5DAB-2459-5718-3F42F5D39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215" y="2070037"/>
            <a:ext cx="3572374" cy="1152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C3C135AA-30FA-3C4B-01FE-E76438542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7551" y="2022199"/>
            <a:ext cx="3932151" cy="136851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9044B77C-B080-4E2D-2495-ACEAA77B8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9291" y="4508855"/>
            <a:ext cx="3057952" cy="1409897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A39D1FB3-92D8-FC7E-A80B-EE201CC30D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890" y="4508855"/>
            <a:ext cx="2934109" cy="2011161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24C2F352-CC62-D386-C4DE-9B22AA600C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5581" y="4426854"/>
            <a:ext cx="3676089" cy="167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28414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Методы упрочнения</a:t>
            </a:r>
            <a:endParaRPr lang="ru-RU" dirty="0"/>
          </a:p>
        </p:txBody>
      </p:sp>
      <p:grpSp>
        <p:nvGrpSpPr>
          <p:cNvPr id="18" name="组合 42">
            <a:extLst>
              <a:ext uri="{FF2B5EF4-FFF2-40B4-BE49-F238E27FC236}">
                <a16:creationId xmlns:a16="http://schemas.microsoft.com/office/drawing/2014/main" id="{63FD0382-FC17-59BD-0EBC-8156968F59C9}"/>
              </a:ext>
            </a:extLst>
          </p:cNvPr>
          <p:cNvGrpSpPr/>
          <p:nvPr/>
        </p:nvGrpSpPr>
        <p:grpSpPr>
          <a:xfrm>
            <a:off x="369262" y="956651"/>
            <a:ext cx="3627585" cy="647835"/>
            <a:chOff x="1493637" y="3451823"/>
            <a:chExt cx="2915489" cy="166981"/>
          </a:xfrm>
        </p:grpSpPr>
        <p:sp>
          <p:nvSpPr>
            <p:cNvPr id="19" name="矩形 43">
              <a:extLst>
                <a:ext uri="{FF2B5EF4-FFF2-40B4-BE49-F238E27FC236}">
                  <a16:creationId xmlns:a16="http://schemas.microsoft.com/office/drawing/2014/main" id="{A8DBE33F-69EF-9A93-8419-1F56F57296F0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Воздействие температурного режима.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0" name="矩形 44">
              <a:extLst>
                <a:ext uri="{FF2B5EF4-FFF2-40B4-BE49-F238E27FC236}">
                  <a16:creationId xmlns:a16="http://schemas.microsoft.com/office/drawing/2014/main" id="{B0210BF2-27E8-3382-B3A0-3201A8094B7E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Термические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3" name="组合 42">
            <a:extLst>
              <a:ext uri="{FF2B5EF4-FFF2-40B4-BE49-F238E27FC236}">
                <a16:creationId xmlns:a16="http://schemas.microsoft.com/office/drawing/2014/main" id="{2ACE287A-54FC-4880-8675-B8DA33A6522A}"/>
              </a:ext>
            </a:extLst>
          </p:cNvPr>
          <p:cNvGrpSpPr/>
          <p:nvPr/>
        </p:nvGrpSpPr>
        <p:grpSpPr>
          <a:xfrm>
            <a:off x="7776833" y="941037"/>
            <a:ext cx="3627585" cy="647835"/>
            <a:chOff x="1493637" y="3451823"/>
            <a:chExt cx="2915489" cy="166981"/>
          </a:xfrm>
        </p:grpSpPr>
        <p:sp>
          <p:nvSpPr>
            <p:cNvPr id="6" name="矩形 43">
              <a:extLst>
                <a:ext uri="{FF2B5EF4-FFF2-40B4-BE49-F238E27FC236}">
                  <a16:creationId xmlns:a16="http://schemas.microsoft.com/office/drawing/2014/main" id="{19745646-720C-C177-4A2F-45558931BE89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Легирование.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7" name="矩形 44">
              <a:extLst>
                <a:ext uri="{FF2B5EF4-FFF2-40B4-BE49-F238E27FC236}">
                  <a16:creationId xmlns:a16="http://schemas.microsoft.com/office/drawing/2014/main" id="{93E82542-2597-4C73-1D53-61A33E3BD16A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Химические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11" name="组合 42">
            <a:extLst>
              <a:ext uri="{FF2B5EF4-FFF2-40B4-BE49-F238E27FC236}">
                <a16:creationId xmlns:a16="http://schemas.microsoft.com/office/drawing/2014/main" id="{CACFBB96-DFF4-CBEF-EB86-5EF447409DEC}"/>
              </a:ext>
            </a:extLst>
          </p:cNvPr>
          <p:cNvGrpSpPr/>
          <p:nvPr/>
        </p:nvGrpSpPr>
        <p:grpSpPr>
          <a:xfrm>
            <a:off x="4888549" y="4950322"/>
            <a:ext cx="2926443" cy="869436"/>
            <a:chOff x="1493637" y="3451823"/>
            <a:chExt cx="2915489" cy="224099"/>
          </a:xfrm>
        </p:grpSpPr>
        <p:sp>
          <p:nvSpPr>
            <p:cNvPr id="12" name="矩形 43">
              <a:extLst>
                <a:ext uri="{FF2B5EF4-FFF2-40B4-BE49-F238E27FC236}">
                  <a16:creationId xmlns:a16="http://schemas.microsoft.com/office/drawing/2014/main" id="{45EAC2AF-7637-EB80-7CD5-877A4F8C2CA2}"/>
                </a:ext>
              </a:extLst>
            </p:cNvPr>
            <p:cNvSpPr/>
            <p:nvPr/>
          </p:nvSpPr>
          <p:spPr>
            <a:xfrm>
              <a:off x="1493637" y="3542730"/>
              <a:ext cx="2915489" cy="1331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Комбинация вышеописанных методов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3" name="矩形 44">
              <a:extLst>
                <a:ext uri="{FF2B5EF4-FFF2-40B4-BE49-F238E27FC236}">
                  <a16:creationId xmlns:a16="http://schemas.microsoft.com/office/drawing/2014/main" id="{8A48C49F-EBBC-B29C-3230-B67C20AD3487}"/>
                </a:ext>
              </a:extLst>
            </p:cNvPr>
            <p:cNvSpPr/>
            <p:nvPr/>
          </p:nvSpPr>
          <p:spPr>
            <a:xfrm>
              <a:off x="1493637" y="3451823"/>
              <a:ext cx="2915489" cy="1878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Комбинированные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grpSp>
        <p:nvGrpSpPr>
          <p:cNvPr id="4" name="组合 42">
            <a:extLst>
              <a:ext uri="{FF2B5EF4-FFF2-40B4-BE49-F238E27FC236}">
                <a16:creationId xmlns:a16="http://schemas.microsoft.com/office/drawing/2014/main" id="{34299709-1864-6C13-EB3B-1C3CDA3ADB25}"/>
              </a:ext>
            </a:extLst>
          </p:cNvPr>
          <p:cNvGrpSpPr/>
          <p:nvPr/>
        </p:nvGrpSpPr>
        <p:grpSpPr>
          <a:xfrm>
            <a:off x="4306131" y="941037"/>
            <a:ext cx="3627585" cy="647835"/>
            <a:chOff x="1493637" y="3451823"/>
            <a:chExt cx="2915489" cy="166981"/>
          </a:xfrm>
        </p:grpSpPr>
        <p:sp>
          <p:nvSpPr>
            <p:cNvPr id="14" name="矩形 43">
              <a:extLst>
                <a:ext uri="{FF2B5EF4-FFF2-40B4-BE49-F238E27FC236}">
                  <a16:creationId xmlns:a16="http://schemas.microsoft.com/office/drawing/2014/main" id="{F571950D-7B01-29BB-C395-E4E1D511D422}"/>
                </a:ext>
              </a:extLst>
            </p:cNvPr>
            <p:cNvSpPr/>
            <p:nvPr/>
          </p:nvSpPr>
          <p:spPr>
            <a:xfrm>
              <a:off x="1493637" y="3542730"/>
              <a:ext cx="2915489" cy="76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Воздействие пластических деформаций.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15" name="矩形 44">
              <a:extLst>
                <a:ext uri="{FF2B5EF4-FFF2-40B4-BE49-F238E27FC236}">
                  <a16:creationId xmlns:a16="http://schemas.microsoft.com/office/drawing/2014/main" id="{754941F1-5392-E985-1269-116121185DC3}"/>
                </a:ext>
              </a:extLst>
            </p:cNvPr>
            <p:cNvSpPr/>
            <p:nvPr/>
          </p:nvSpPr>
          <p:spPr>
            <a:xfrm>
              <a:off x="1493637" y="3451823"/>
              <a:ext cx="2915489" cy="102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ru-RU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Механические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5E3728F-8E63-7ECB-267B-551927B83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80" y="1705924"/>
            <a:ext cx="2819794" cy="2519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3D89C07-4C30-7000-6868-18AC4212C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112" y="1588872"/>
            <a:ext cx="2580341" cy="2376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D4353AF-0D45-7E20-F786-A9BFE4207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2462" y="1588872"/>
            <a:ext cx="3564172" cy="2266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5FD3808C-FBEB-404F-F62A-81209408A3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7735" y="4120555"/>
            <a:ext cx="3173625" cy="2348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3DA212F4-DDA4-A340-4708-E65C3B9C07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65" y="4283613"/>
            <a:ext cx="4155437" cy="2509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17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74914939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Машиностроение как основа промышленности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18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2D179B2-B9E8-FCB6-E42B-8F171379F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45" y="1667083"/>
            <a:ext cx="6037060" cy="4564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88A2127-96E8-7F89-D835-B7D57E8B4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721" y="1744133"/>
            <a:ext cx="5729152" cy="4487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8014134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Деформационная обработка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19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2B9909-F440-B5F9-839E-3B0D82EA8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58" y="1126066"/>
            <a:ext cx="3596275" cy="2448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矩形 44">
            <a:extLst>
              <a:ext uri="{FF2B5EF4-FFF2-40B4-BE49-F238E27FC236}">
                <a16:creationId xmlns:a16="http://schemas.microsoft.com/office/drawing/2014/main" id="{37BC5F4D-D79C-4AB4-CAF0-1EFE5B226A49}"/>
              </a:ext>
            </a:extLst>
          </p:cNvPr>
          <p:cNvSpPr/>
          <p:nvPr/>
        </p:nvSpPr>
        <p:spPr>
          <a:xfrm>
            <a:off x="807616" y="3490225"/>
            <a:ext cx="2926443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Ковка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F2AE57-A6E0-DD9C-F26D-0A21D5760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989" y="1109403"/>
            <a:ext cx="2392629" cy="2422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矩形 44">
            <a:extLst>
              <a:ext uri="{FF2B5EF4-FFF2-40B4-BE49-F238E27FC236}">
                <a16:creationId xmlns:a16="http://schemas.microsoft.com/office/drawing/2014/main" id="{BABC410D-B047-6805-C060-E24ADAD3F3EA}"/>
              </a:ext>
            </a:extLst>
          </p:cNvPr>
          <p:cNvSpPr/>
          <p:nvPr/>
        </p:nvSpPr>
        <p:spPr>
          <a:xfrm>
            <a:off x="4403891" y="3531866"/>
            <a:ext cx="2926443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Прессование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210D502-532A-710B-BDE8-86C793B1D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4364" y="1141741"/>
            <a:ext cx="2926442" cy="2294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矩形 44">
            <a:extLst>
              <a:ext uri="{FF2B5EF4-FFF2-40B4-BE49-F238E27FC236}">
                <a16:creationId xmlns:a16="http://schemas.microsoft.com/office/drawing/2014/main" id="{462B31A3-6E51-6C61-58E8-716A09981DF3}"/>
              </a:ext>
            </a:extLst>
          </p:cNvPr>
          <p:cNvSpPr/>
          <p:nvPr/>
        </p:nvSpPr>
        <p:spPr>
          <a:xfrm>
            <a:off x="8114249" y="3452877"/>
            <a:ext cx="2926443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Волочение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5AF5C8B-350F-4F69-6E2B-2ADB5A9697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125" y="3886808"/>
            <a:ext cx="2923208" cy="2532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矩形 44">
            <a:extLst>
              <a:ext uri="{FF2B5EF4-FFF2-40B4-BE49-F238E27FC236}">
                <a16:creationId xmlns:a16="http://schemas.microsoft.com/office/drawing/2014/main" id="{44CF102C-CD2C-5B7E-3F72-D838107D28F1}"/>
              </a:ext>
            </a:extLst>
          </p:cNvPr>
          <p:cNvSpPr/>
          <p:nvPr/>
        </p:nvSpPr>
        <p:spPr>
          <a:xfrm>
            <a:off x="1208125" y="6335523"/>
            <a:ext cx="2926443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Прокатка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DABFB4E-42F7-D161-D017-236B575DF5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4233" y="3839127"/>
            <a:ext cx="4906402" cy="2511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矩形 44">
            <a:extLst>
              <a:ext uri="{FF2B5EF4-FFF2-40B4-BE49-F238E27FC236}">
                <a16:creationId xmlns:a16="http://schemas.microsoft.com/office/drawing/2014/main" id="{FEAE0DFD-D2C9-3C4B-ED9C-E57C4B3B570C}"/>
              </a:ext>
            </a:extLst>
          </p:cNvPr>
          <p:cNvSpPr/>
          <p:nvPr/>
        </p:nvSpPr>
        <p:spPr>
          <a:xfrm>
            <a:off x="6491325" y="6351296"/>
            <a:ext cx="2926443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Штамповка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6346719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Литейное производство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20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sp>
        <p:nvSpPr>
          <p:cNvPr id="8" name="矩形 44">
            <a:extLst>
              <a:ext uri="{FF2B5EF4-FFF2-40B4-BE49-F238E27FC236}">
                <a16:creationId xmlns:a16="http://schemas.microsoft.com/office/drawing/2014/main" id="{37BC5F4D-D79C-4AB4-CAF0-1EFE5B226A49}"/>
              </a:ext>
            </a:extLst>
          </p:cNvPr>
          <p:cNvSpPr/>
          <p:nvPr/>
        </p:nvSpPr>
        <p:spPr>
          <a:xfrm>
            <a:off x="807616" y="3515541"/>
            <a:ext cx="3596275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Литьё в песчаные формы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12" name="矩形 44">
            <a:extLst>
              <a:ext uri="{FF2B5EF4-FFF2-40B4-BE49-F238E27FC236}">
                <a16:creationId xmlns:a16="http://schemas.microsoft.com/office/drawing/2014/main" id="{BABC410D-B047-6805-C060-E24ADAD3F3EA}"/>
              </a:ext>
            </a:extLst>
          </p:cNvPr>
          <p:cNvSpPr/>
          <p:nvPr/>
        </p:nvSpPr>
        <p:spPr>
          <a:xfrm>
            <a:off x="4657749" y="3515541"/>
            <a:ext cx="2926443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Литьё под давлением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15" name="矩形 44">
            <a:extLst>
              <a:ext uri="{FF2B5EF4-FFF2-40B4-BE49-F238E27FC236}">
                <a16:creationId xmlns:a16="http://schemas.microsoft.com/office/drawing/2014/main" id="{462B31A3-6E51-6C61-58E8-716A09981DF3}"/>
              </a:ext>
            </a:extLst>
          </p:cNvPr>
          <p:cNvSpPr/>
          <p:nvPr/>
        </p:nvSpPr>
        <p:spPr>
          <a:xfrm>
            <a:off x="8114249" y="3452877"/>
            <a:ext cx="2926443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Литьё в кокиль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19" name="矩形 44">
            <a:extLst>
              <a:ext uri="{FF2B5EF4-FFF2-40B4-BE49-F238E27FC236}">
                <a16:creationId xmlns:a16="http://schemas.microsoft.com/office/drawing/2014/main" id="{44CF102C-CD2C-5B7E-3F72-D838107D28F1}"/>
              </a:ext>
            </a:extLst>
          </p:cNvPr>
          <p:cNvSpPr/>
          <p:nvPr/>
        </p:nvSpPr>
        <p:spPr>
          <a:xfrm>
            <a:off x="1208125" y="6335523"/>
            <a:ext cx="2926443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Центробежное литьё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22" name="矩形 44">
            <a:extLst>
              <a:ext uri="{FF2B5EF4-FFF2-40B4-BE49-F238E27FC236}">
                <a16:creationId xmlns:a16="http://schemas.microsoft.com/office/drawing/2014/main" id="{FEAE0DFD-D2C9-3C4B-ED9C-E57C4B3B570C}"/>
              </a:ext>
            </a:extLst>
          </p:cNvPr>
          <p:cNvSpPr/>
          <p:nvPr/>
        </p:nvSpPr>
        <p:spPr>
          <a:xfrm>
            <a:off x="5053341" y="6335522"/>
            <a:ext cx="2926443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Оболочковое литьё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75802A-4B84-A158-5FF2-F7055492A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021" y="942473"/>
            <a:ext cx="2511222" cy="2689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BA47FC6-3398-72B7-B447-55660300E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662" y="1021288"/>
            <a:ext cx="3088900" cy="2431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4B035A-3A2E-8B44-5A06-7F03684E3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9395" y="967978"/>
            <a:ext cx="3516149" cy="2567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710A46F-DDC8-E441-FF49-E022D6FA33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208" y="3974788"/>
            <a:ext cx="3596275" cy="2323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C9E56A5-D5DC-CC54-4742-A17C8A3AEF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4822" y="3953108"/>
            <a:ext cx="2483483" cy="2440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9006E56-8757-8186-807E-B235F406B4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4249" y="3953108"/>
            <a:ext cx="3272416" cy="2212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矩形 44">
            <a:extLst>
              <a:ext uri="{FF2B5EF4-FFF2-40B4-BE49-F238E27FC236}">
                <a16:creationId xmlns:a16="http://schemas.microsoft.com/office/drawing/2014/main" id="{2B545A02-9737-9864-7B41-AF7C4E735024}"/>
              </a:ext>
            </a:extLst>
          </p:cNvPr>
          <p:cNvSpPr/>
          <p:nvPr/>
        </p:nvSpPr>
        <p:spPr>
          <a:xfrm>
            <a:off x="7979784" y="6231874"/>
            <a:ext cx="3213149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Художественное литьё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7210163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Сварочное производство (сварка плавлением)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21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sp>
        <p:nvSpPr>
          <p:cNvPr id="8" name="矩形 44">
            <a:extLst>
              <a:ext uri="{FF2B5EF4-FFF2-40B4-BE49-F238E27FC236}">
                <a16:creationId xmlns:a16="http://schemas.microsoft.com/office/drawing/2014/main" id="{37BC5F4D-D79C-4AB4-CAF0-1EFE5B226A49}"/>
              </a:ext>
            </a:extLst>
          </p:cNvPr>
          <p:cNvSpPr/>
          <p:nvPr/>
        </p:nvSpPr>
        <p:spPr>
          <a:xfrm>
            <a:off x="807616" y="3515541"/>
            <a:ext cx="3596275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Дуговая сварка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12" name="矩形 44">
            <a:extLst>
              <a:ext uri="{FF2B5EF4-FFF2-40B4-BE49-F238E27FC236}">
                <a16:creationId xmlns:a16="http://schemas.microsoft.com/office/drawing/2014/main" id="{BABC410D-B047-6805-C060-E24ADAD3F3EA}"/>
              </a:ext>
            </a:extLst>
          </p:cNvPr>
          <p:cNvSpPr/>
          <p:nvPr/>
        </p:nvSpPr>
        <p:spPr>
          <a:xfrm>
            <a:off x="4657749" y="3515541"/>
            <a:ext cx="2926443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Плазменная сварка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15" name="矩形 44">
            <a:extLst>
              <a:ext uri="{FF2B5EF4-FFF2-40B4-BE49-F238E27FC236}">
                <a16:creationId xmlns:a16="http://schemas.microsoft.com/office/drawing/2014/main" id="{462B31A3-6E51-6C61-58E8-716A09981DF3}"/>
              </a:ext>
            </a:extLst>
          </p:cNvPr>
          <p:cNvSpPr/>
          <p:nvPr/>
        </p:nvSpPr>
        <p:spPr>
          <a:xfrm>
            <a:off x="8114249" y="3452877"/>
            <a:ext cx="3511011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Электрошлаковая сварка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22" name="矩形 44">
            <a:extLst>
              <a:ext uri="{FF2B5EF4-FFF2-40B4-BE49-F238E27FC236}">
                <a16:creationId xmlns:a16="http://schemas.microsoft.com/office/drawing/2014/main" id="{FEAE0DFD-D2C9-3C4B-ED9C-E57C4B3B570C}"/>
              </a:ext>
            </a:extLst>
          </p:cNvPr>
          <p:cNvSpPr/>
          <p:nvPr/>
        </p:nvSpPr>
        <p:spPr>
          <a:xfrm>
            <a:off x="4818879" y="6335522"/>
            <a:ext cx="2926443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Газовая сварка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C5ACB3D-FCA5-D46A-9077-C05DAAD67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554" y="963792"/>
            <a:ext cx="3511011" cy="2609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B778032-C471-6194-88A9-C35BF9AFE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564" y="1021278"/>
            <a:ext cx="2492873" cy="2372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EF5579F-3ADF-5CC4-4903-2C648EB92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6216" y="945233"/>
            <a:ext cx="2665698" cy="2612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4645696-2FD6-2F82-D19F-0747B0599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858" y="3849460"/>
            <a:ext cx="3071840" cy="2552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矩形 44">
            <a:extLst>
              <a:ext uri="{FF2B5EF4-FFF2-40B4-BE49-F238E27FC236}">
                <a16:creationId xmlns:a16="http://schemas.microsoft.com/office/drawing/2014/main" id="{9BE81FC8-548A-522A-0883-2CED1F420F10}"/>
              </a:ext>
            </a:extLst>
          </p:cNvPr>
          <p:cNvSpPr/>
          <p:nvPr/>
        </p:nvSpPr>
        <p:spPr>
          <a:xfrm>
            <a:off x="743139" y="6335521"/>
            <a:ext cx="3596275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Лазерная сварка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1805E0D-E345-BD04-DD5F-0FF76FC4D4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8135" y="3953108"/>
            <a:ext cx="3462927" cy="2526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78A2C31-88B1-58C2-942C-576F581BCB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6216" y="4135090"/>
            <a:ext cx="2947075" cy="2175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794398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Сварочное производство (сварка давлением)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22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sp>
        <p:nvSpPr>
          <p:cNvPr id="8" name="矩形 44">
            <a:extLst>
              <a:ext uri="{FF2B5EF4-FFF2-40B4-BE49-F238E27FC236}">
                <a16:creationId xmlns:a16="http://schemas.microsoft.com/office/drawing/2014/main" id="{37BC5F4D-D79C-4AB4-CAF0-1EFE5B226A49}"/>
              </a:ext>
            </a:extLst>
          </p:cNvPr>
          <p:cNvSpPr/>
          <p:nvPr/>
        </p:nvSpPr>
        <p:spPr>
          <a:xfrm>
            <a:off x="807616" y="3515541"/>
            <a:ext cx="3596275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Контактная сварка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12" name="矩形 44">
            <a:extLst>
              <a:ext uri="{FF2B5EF4-FFF2-40B4-BE49-F238E27FC236}">
                <a16:creationId xmlns:a16="http://schemas.microsoft.com/office/drawing/2014/main" id="{BABC410D-B047-6805-C060-E24ADAD3F3EA}"/>
              </a:ext>
            </a:extLst>
          </p:cNvPr>
          <p:cNvSpPr/>
          <p:nvPr/>
        </p:nvSpPr>
        <p:spPr>
          <a:xfrm>
            <a:off x="4657749" y="3515541"/>
            <a:ext cx="2926443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Сварка трением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15" name="矩形 44">
            <a:extLst>
              <a:ext uri="{FF2B5EF4-FFF2-40B4-BE49-F238E27FC236}">
                <a16:creationId xmlns:a16="http://schemas.microsoft.com/office/drawing/2014/main" id="{462B31A3-6E51-6C61-58E8-716A09981DF3}"/>
              </a:ext>
            </a:extLst>
          </p:cNvPr>
          <p:cNvSpPr/>
          <p:nvPr/>
        </p:nvSpPr>
        <p:spPr>
          <a:xfrm>
            <a:off x="8114249" y="3452877"/>
            <a:ext cx="3711814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Холодная сварка давлением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22" name="矩形 44">
            <a:extLst>
              <a:ext uri="{FF2B5EF4-FFF2-40B4-BE49-F238E27FC236}">
                <a16:creationId xmlns:a16="http://schemas.microsoft.com/office/drawing/2014/main" id="{FEAE0DFD-D2C9-3C4B-ED9C-E57C4B3B570C}"/>
              </a:ext>
            </a:extLst>
          </p:cNvPr>
          <p:cNvSpPr/>
          <p:nvPr/>
        </p:nvSpPr>
        <p:spPr>
          <a:xfrm>
            <a:off x="4346715" y="6335522"/>
            <a:ext cx="3398607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Диффузионная сварка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0" name="矩形 44">
            <a:extLst>
              <a:ext uri="{FF2B5EF4-FFF2-40B4-BE49-F238E27FC236}">
                <a16:creationId xmlns:a16="http://schemas.microsoft.com/office/drawing/2014/main" id="{9BE81FC8-548A-522A-0883-2CED1F420F10}"/>
              </a:ext>
            </a:extLst>
          </p:cNvPr>
          <p:cNvSpPr/>
          <p:nvPr/>
        </p:nvSpPr>
        <p:spPr>
          <a:xfrm>
            <a:off x="743139" y="6335521"/>
            <a:ext cx="3596275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Сварка взрывом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B2E8A6-616F-74A3-4FCB-93C81F05B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820" y="882739"/>
            <a:ext cx="3396246" cy="2649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FA9F5F-43C1-22F7-DA2C-07602F49F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238" y="1086936"/>
            <a:ext cx="3511011" cy="2362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6CE8EB3-27CC-992F-5868-050B7C0EF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4249" y="1189867"/>
            <a:ext cx="3711814" cy="2260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99DE4F2-0F2E-33A8-BB9A-E62083503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440" y="4084772"/>
            <a:ext cx="3301264" cy="2263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90FE013-2F57-9EF5-A99E-5AF62324A1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7773" y="4084772"/>
            <a:ext cx="3032373" cy="2175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C2047A3-A851-5B01-CA58-0D7C78A60C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8724" y="3946572"/>
            <a:ext cx="3442864" cy="2064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矩形 44">
            <a:extLst>
              <a:ext uri="{FF2B5EF4-FFF2-40B4-BE49-F238E27FC236}">
                <a16:creationId xmlns:a16="http://schemas.microsoft.com/office/drawing/2014/main" id="{F7FE2B52-C475-3A4A-E70E-4F9A96B240A1}"/>
              </a:ext>
            </a:extLst>
          </p:cNvPr>
          <p:cNvSpPr/>
          <p:nvPr/>
        </p:nvSpPr>
        <p:spPr>
          <a:xfrm>
            <a:off x="8042953" y="6176885"/>
            <a:ext cx="3398607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Ультразвуковая сварка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7118927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Развитие автоматизированного производства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23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sp>
        <p:nvSpPr>
          <p:cNvPr id="8" name="矩形 44">
            <a:extLst>
              <a:ext uri="{FF2B5EF4-FFF2-40B4-BE49-F238E27FC236}">
                <a16:creationId xmlns:a16="http://schemas.microsoft.com/office/drawing/2014/main" id="{37BC5F4D-D79C-4AB4-CAF0-1EFE5B226A49}"/>
              </a:ext>
            </a:extLst>
          </p:cNvPr>
          <p:cNvSpPr/>
          <p:nvPr/>
        </p:nvSpPr>
        <p:spPr>
          <a:xfrm>
            <a:off x="807616" y="3515541"/>
            <a:ext cx="3596275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Полуавтомат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12" name="矩形 44">
            <a:extLst>
              <a:ext uri="{FF2B5EF4-FFF2-40B4-BE49-F238E27FC236}">
                <a16:creationId xmlns:a16="http://schemas.microsoft.com/office/drawing/2014/main" id="{BABC410D-B047-6805-C060-E24ADAD3F3EA}"/>
              </a:ext>
            </a:extLst>
          </p:cNvPr>
          <p:cNvSpPr/>
          <p:nvPr/>
        </p:nvSpPr>
        <p:spPr>
          <a:xfrm>
            <a:off x="4657749" y="3515541"/>
            <a:ext cx="2926443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Станок-автомат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15" name="矩形 44">
            <a:extLst>
              <a:ext uri="{FF2B5EF4-FFF2-40B4-BE49-F238E27FC236}">
                <a16:creationId xmlns:a16="http://schemas.microsoft.com/office/drawing/2014/main" id="{462B31A3-6E51-6C61-58E8-716A09981DF3}"/>
              </a:ext>
            </a:extLst>
          </p:cNvPr>
          <p:cNvSpPr/>
          <p:nvPr/>
        </p:nvSpPr>
        <p:spPr>
          <a:xfrm>
            <a:off x="8114249" y="3452877"/>
            <a:ext cx="3711814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Станок с ЧПУ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22" name="矩形 44">
            <a:extLst>
              <a:ext uri="{FF2B5EF4-FFF2-40B4-BE49-F238E27FC236}">
                <a16:creationId xmlns:a16="http://schemas.microsoft.com/office/drawing/2014/main" id="{FEAE0DFD-D2C9-3C4B-ED9C-E57C4B3B570C}"/>
              </a:ext>
            </a:extLst>
          </p:cNvPr>
          <p:cNvSpPr/>
          <p:nvPr/>
        </p:nvSpPr>
        <p:spPr>
          <a:xfrm>
            <a:off x="4403891" y="6125804"/>
            <a:ext cx="3398607" cy="7289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Автоматизированный комплекс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0" name="矩形 44">
            <a:extLst>
              <a:ext uri="{FF2B5EF4-FFF2-40B4-BE49-F238E27FC236}">
                <a16:creationId xmlns:a16="http://schemas.microsoft.com/office/drawing/2014/main" id="{9BE81FC8-548A-522A-0883-2CED1F420F10}"/>
              </a:ext>
            </a:extLst>
          </p:cNvPr>
          <p:cNvSpPr/>
          <p:nvPr/>
        </p:nvSpPr>
        <p:spPr>
          <a:xfrm>
            <a:off x="-112350" y="6375176"/>
            <a:ext cx="4702829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Автоматизированная </a:t>
            </a:r>
            <a:r>
              <a:rPr lang="ru-RU" altLang="zh-CN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пр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-ная ячейка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24" name="矩形 44">
            <a:extLst>
              <a:ext uri="{FF2B5EF4-FFF2-40B4-BE49-F238E27FC236}">
                <a16:creationId xmlns:a16="http://schemas.microsoft.com/office/drawing/2014/main" id="{F7FE2B52-C475-3A4A-E70E-4F9A96B240A1}"/>
              </a:ext>
            </a:extLst>
          </p:cNvPr>
          <p:cNvSpPr/>
          <p:nvPr/>
        </p:nvSpPr>
        <p:spPr>
          <a:xfrm>
            <a:off x="8080704" y="6455025"/>
            <a:ext cx="3398607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 </a:t>
            </a: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Цеха-автоматы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685285-BE10-ECEE-1D56-63F37F15A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92" y="1147734"/>
            <a:ext cx="3521368" cy="2344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91281A-2F31-039E-1BAF-408680EA8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216" y="1105497"/>
            <a:ext cx="3097567" cy="2493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CE1D491-DD86-F901-F388-1C1CB20D1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5201" y="1166786"/>
            <a:ext cx="3474110" cy="2306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CAB76BE-DA37-299C-C946-897CD0C5F1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848" y="3828305"/>
            <a:ext cx="2746725" cy="2670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1382402-2E40-DEDA-EAE4-8DBDF2907A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459" y="3864097"/>
            <a:ext cx="3737742" cy="2361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0F01CEE-BEE8-2342-9F14-00F07AC8FB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5258" y="3791588"/>
            <a:ext cx="2624545" cy="2743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903863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Автоматизация и экология литейного производства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24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sp>
        <p:nvSpPr>
          <p:cNvPr id="30" name="矩形 44">
            <a:extLst>
              <a:ext uri="{FF2B5EF4-FFF2-40B4-BE49-F238E27FC236}">
                <a16:creationId xmlns:a16="http://schemas.microsoft.com/office/drawing/2014/main" id="{9BE81FC8-548A-522A-0883-2CED1F420F10}"/>
              </a:ext>
            </a:extLst>
          </p:cNvPr>
          <p:cNvSpPr/>
          <p:nvPr/>
        </p:nvSpPr>
        <p:spPr>
          <a:xfrm>
            <a:off x="1323727" y="5114945"/>
            <a:ext cx="4702829" cy="7289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Автоматическая линия опочной формовки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A7BFCC-00E4-7149-460C-12C59FFBA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048" y="2250830"/>
            <a:ext cx="5304394" cy="3733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41A74C-3260-D8D1-0B3D-B0EED6A40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79" y="1270650"/>
            <a:ext cx="6944694" cy="35437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400381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Автоматизация и экология литейного производства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25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sp>
        <p:nvSpPr>
          <p:cNvPr id="30" name="矩形 44">
            <a:extLst>
              <a:ext uri="{FF2B5EF4-FFF2-40B4-BE49-F238E27FC236}">
                <a16:creationId xmlns:a16="http://schemas.microsoft.com/office/drawing/2014/main" id="{9BE81FC8-548A-522A-0883-2CED1F420F10}"/>
              </a:ext>
            </a:extLst>
          </p:cNvPr>
          <p:cNvSpPr/>
          <p:nvPr/>
        </p:nvSpPr>
        <p:spPr>
          <a:xfrm>
            <a:off x="473804" y="5562808"/>
            <a:ext cx="4702829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ru-RU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Системы очистки печных газов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C0D8E6-7942-3708-0EDD-C9B35F504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813" y="1341478"/>
            <a:ext cx="6590060" cy="4419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78D35C4-1833-915B-4EAE-A733B51C4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5784"/>
            <a:ext cx="2561739" cy="4366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CCD1F17-81A6-6C09-9422-B15F3D78B4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33"/>
          <a:stretch/>
        </p:blipFill>
        <p:spPr>
          <a:xfrm>
            <a:off x="2200777" y="1147111"/>
            <a:ext cx="3232036" cy="4075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8445801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866C51B-6731-7389-87DC-AF8E10121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2841" y="965432"/>
            <a:ext cx="4048624" cy="3995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570C29F-AD79-F9A0-0754-F95C30890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351" y="3844536"/>
            <a:ext cx="4691121" cy="2838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C555965-B179-6247-EC51-F06941715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6999" y="950677"/>
            <a:ext cx="4668549" cy="3424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Особенности точного машиностроения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26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6F68381-30A5-6E03-FA1C-8AEA13998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09" y="3535055"/>
            <a:ext cx="4195842" cy="3250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8E9D9F-DF43-ADFD-2C17-1B03F2132D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380" y="872982"/>
            <a:ext cx="3846360" cy="3579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323687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4ACB062-7781-FEA1-19F4-66C7852B7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4468" y="975189"/>
            <a:ext cx="3788941" cy="2220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5F3A66E-8F9E-B94F-1032-01D63B38D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9484" y="776668"/>
            <a:ext cx="3220441" cy="3004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15E4E96-3458-D59A-B314-9E16A9F1D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519" y="3149748"/>
            <a:ext cx="4081416" cy="3004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Аддитивные технологии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27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674DA6-041F-FE93-5389-77A895CCF8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14" y="816441"/>
            <a:ext cx="3569369" cy="3056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858E1CB-641C-BA2F-51F5-6D8F0DCA1D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01" y="3881646"/>
            <a:ext cx="3441104" cy="2835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ED4DFB3-C402-97D4-E686-669F693AB8D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3927" t="-403" r="25105" b="403"/>
          <a:stretch/>
        </p:blipFill>
        <p:spPr>
          <a:xfrm>
            <a:off x="10169915" y="846342"/>
            <a:ext cx="1616996" cy="2659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4F1743C-4C80-3B80-62D5-9582BA963B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99933" y="3401184"/>
            <a:ext cx="3855591" cy="2909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43528113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75A0255-65C9-E0A6-5C8C-C4E6D9082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039" y="839517"/>
            <a:ext cx="4083363" cy="3387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9FD99-74C7-57DC-4F02-D854CBE4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6561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</a:rPr>
              <a:t>Инженерная деятельность в различных отраслях</a:t>
            </a: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BAC13EA-419B-36C1-3C77-263244598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9673" y="6310312"/>
            <a:ext cx="2743200" cy="365125"/>
          </a:xfrm>
        </p:spPr>
        <p:txBody>
          <a:bodyPr/>
          <a:lstStyle/>
          <a:p>
            <a:fld id="{CB96DA36-B87B-7948-A26F-7371C2392CCB}" type="slidenum">
              <a:rPr lang="en-UA" sz="40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ravek" panose="020B0503040000020004" pitchFamily="34" charset="0"/>
                <a:ea typeface="+mj-ea"/>
                <a:cs typeface="+mj-cs"/>
              </a:rPr>
              <a:t>28</a:t>
            </a:fld>
            <a:endParaRPr lang="en-UA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ravek" panose="020B0503040000020004" pitchFamily="34" charset="0"/>
              <a:ea typeface="+mj-ea"/>
              <a:cs typeface="+mj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46C075-03AE-B230-4237-14652CEFC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93" y="2486403"/>
            <a:ext cx="4369827" cy="4091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8E7A92-E72F-D100-EAE1-2A377F033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87" y="1156547"/>
            <a:ext cx="5154417" cy="2905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75433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677</Words>
  <Application>Microsoft Office PowerPoint</Application>
  <PresentationFormat>Широкоэкранный</PresentationFormat>
  <Paragraphs>194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inpin heiti</vt:lpstr>
      <vt:lpstr>Seravek</vt:lpstr>
      <vt:lpstr>Office Theme</vt:lpstr>
      <vt:lpstr>ИНЖЕНЕРНЫЕ ТЕХНОЛОГИИ В ПРОМЫШЛЕННОСТИ</vt:lpstr>
      <vt:lpstr>ОСНОВНЫЕ ОТРАСЛИ ПРОМЫШЛЕННОСТИ</vt:lpstr>
      <vt:lpstr>ОТКРЫТЫЕ И ЗАКРЫТЫЕ ГОРНЫЕ РАБОТЫ</vt:lpstr>
      <vt:lpstr>Оборудование для открытых и закрытых выработок</vt:lpstr>
      <vt:lpstr>Оборудование для открытых и закрытых выработок</vt:lpstr>
      <vt:lpstr>Оборудование для открытых и закрытых выработок</vt:lpstr>
      <vt:lpstr>Оборудование для открытых и закрытых выработок</vt:lpstr>
      <vt:lpstr>Оборудование для открытых и закрытых выработок</vt:lpstr>
      <vt:lpstr>Оборудование для открытых и закрытых выработок</vt:lpstr>
      <vt:lpstr>Оборудование для открытых и закрытых выработок</vt:lpstr>
      <vt:lpstr>Оборудование для открытых и закрытых выработок</vt:lpstr>
      <vt:lpstr>Добывающая промышленность в РБ</vt:lpstr>
      <vt:lpstr>Добывающая промышленность в РБ</vt:lpstr>
      <vt:lpstr>Роль инженеров в разработке полезных ископаемых</vt:lpstr>
      <vt:lpstr>Роль металлов в развитии техники</vt:lpstr>
      <vt:lpstr>Свойства металлов и их сплавов</vt:lpstr>
      <vt:lpstr>Методы упрочнения</vt:lpstr>
      <vt:lpstr>Машиностроение как основа промышленности</vt:lpstr>
      <vt:lpstr>Деформационная обработка</vt:lpstr>
      <vt:lpstr>Литейное производство</vt:lpstr>
      <vt:lpstr>Сварочное производство (сварка плавлением)</vt:lpstr>
      <vt:lpstr>Сварочное производство (сварка давлением)</vt:lpstr>
      <vt:lpstr>Развитие автоматизированного производства</vt:lpstr>
      <vt:lpstr>Автоматизация и экология литейного производства</vt:lpstr>
      <vt:lpstr>Автоматизация и экология литейного производства</vt:lpstr>
      <vt:lpstr>Особенности точного машиностроения</vt:lpstr>
      <vt:lpstr>Аддитивные технологии</vt:lpstr>
      <vt:lpstr>Инженерная деятельность в различных отраслях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STEEL_SPIRIT</cp:lastModifiedBy>
  <cp:revision>62</cp:revision>
  <dcterms:created xsi:type="dcterms:W3CDTF">2023-07-14T15:39:09Z</dcterms:created>
  <dcterms:modified xsi:type="dcterms:W3CDTF">2024-08-21T08:31:13Z</dcterms:modified>
</cp:coreProperties>
</file>