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56" r:id="rId2"/>
    <p:sldId id="268" r:id="rId3"/>
    <p:sldId id="269" r:id="rId4"/>
    <p:sldId id="272" r:id="rId5"/>
    <p:sldId id="273" r:id="rId6"/>
    <p:sldId id="274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70" r:id="rId19"/>
    <p:sldId id="271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347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8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09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693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32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768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98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4386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780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0264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879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33828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078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692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578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E8CCB-58BE-4459-8181-17C4456BB357}" type="datetimeFigureOut">
              <a:rPr lang="ru-RU" smtClean="0"/>
              <a:t>22.11.2023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2F77707-5EF9-4804-8E1A-2CC107C92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482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DCGi8P98Lg" TargetMode="External"/><Relationship Id="rId2" Type="http://schemas.openxmlformats.org/officeDocument/2006/relationships/hyperlink" Target="https://www.youtube.com/watch?v=0mDFRyLtN7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ntu.by/sf" TargetMode="External"/><Relationship Id="rId4" Type="http://schemas.openxmlformats.org/officeDocument/2006/relationships/hyperlink" Target="https://www.youtube.com/watch?v=-4adLbSYaUQ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kudapostupat.by/speciality/id/145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stu.by/" TargetMode="External"/><Relationship Id="rId13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hyperlink" Target="https://www.psu.by/ru/" TargetMode="External"/><Relationship Id="rId2" Type="http://schemas.openxmlformats.org/officeDocument/2006/relationships/hyperlink" Target="https://www.bsut.by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bntu.by/" TargetMode="Externa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hyperlink" Target="https://www.grsu.by/" TargetMode="External"/><Relationship Id="rId4" Type="http://schemas.openxmlformats.org/officeDocument/2006/relationships/hyperlink" Target="http://bru.by/" TargetMode="External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14Mm1OrkxT5ifvkuE09AvEz37sqg405z/edit?usp=drive_link&amp;ouid=102283698749139648325&amp;rtpof=true&amp;sd=tru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CB6D8D-C9E7-45A3-92E9-4A19F79AD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79488" y="1589622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Модуль 7. Инженерные технологии в архитектуре и строительстве</a:t>
            </a:r>
            <a:b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EFB59A1-9F57-42DA-B448-9910C1A9D9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764" y="3289261"/>
            <a:ext cx="8915399" cy="1126283"/>
          </a:xfrm>
        </p:spPr>
        <p:txBody>
          <a:bodyPr/>
          <a:lstStyle/>
          <a:p>
            <a:pPr algn="ctr"/>
            <a:r>
              <a:rPr lang="ru-RU" sz="1800" b="1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Профориентационный блок</a:t>
            </a:r>
            <a:br>
              <a:rPr lang="ru-RU" sz="18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Helvetica Neue"/>
                <a:ea typeface="Helvetica Neue"/>
                <a:cs typeface="Helvetica Neue"/>
              </a:rPr>
              <a:t> </a:t>
            </a:r>
            <a:r>
              <a:rPr lang="ru-RU" sz="18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и специфика строительства. Участники строительного процесса. Содержание профессиональной деятельности инженеров в строительстве.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1C0FBE-93DF-4B0D-A9E2-8E86408092FA}"/>
              </a:ext>
            </a:extLst>
          </p:cNvPr>
          <p:cNvSpPr txBox="1"/>
          <p:nvPr/>
        </p:nvSpPr>
        <p:spPr>
          <a:xfrm>
            <a:off x="6215804" y="4966283"/>
            <a:ext cx="507908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 Павловский И.К.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информатики и физики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ГУО «Средняя школа №1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г.Сенно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им.З.И.Азгура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2804998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147C3B9-6C48-4158-906D-0899F6D4E9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6324" y="2316979"/>
            <a:ext cx="8915400" cy="3777622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Цель занятия: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у учащихся теоретические представления об особенностях и специфики строительства, об участниках строительного процесса, о содержании профессиональной деятельности инженера-строителя; создать условия, обеспечивающие высокую мотивацию к инженерной профессии.</a:t>
            </a:r>
          </a:p>
        </p:txBody>
      </p:sp>
    </p:spTree>
    <p:extLst>
      <p:ext uri="{BB962C8B-B14F-4D97-AF65-F5344CB8AC3E}">
        <p14:creationId xmlns:p14="http://schemas.microsoft.com/office/powerpoint/2010/main" val="225135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5A9B3-55D4-4700-BB43-87142B22A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055" y="473108"/>
            <a:ext cx="8911687" cy="128089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ПРОМОРОЛИКИ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844B13-1505-484C-9269-554DEE69F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1785" y="2141989"/>
            <a:ext cx="8915400" cy="3777622"/>
          </a:xfrm>
        </p:spPr>
        <p:txBody>
          <a:bodyPr/>
          <a:lstStyle/>
          <a:p>
            <a:pPr algn="l"/>
            <a:r>
              <a:rPr lang="ru-RU" b="0" i="0" u="sng" dirty="0">
                <a:solidFill>
                  <a:srgbClr val="1A0DA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7 причин стать инженером-строителем</a:t>
            </a:r>
          </a:p>
          <a:p>
            <a:r>
              <a:rPr lang="ru-RU" b="0" i="0" u="sng" dirty="0">
                <a:solidFill>
                  <a:srgbClr val="1A0DA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Профессия инженер-строитель</a:t>
            </a:r>
          </a:p>
          <a:p>
            <a:r>
              <a:rPr lang="ru-RU" b="0" i="0" u="sng" dirty="0">
                <a:solidFill>
                  <a:srgbClr val="1A0DA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Рабочий момент: инженер-строитель</a:t>
            </a:r>
          </a:p>
          <a:p>
            <a:r>
              <a:rPr lang="ru-RU" b="0" i="0" u="sng" dirty="0">
                <a:solidFill>
                  <a:srgbClr val="1A0DA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Строительный факультет - БНТУ</a:t>
            </a:r>
          </a:p>
          <a:p>
            <a:pPr algn="l"/>
            <a:endParaRPr lang="ru-RU" b="0" i="0" u="sng" dirty="0">
              <a:solidFill>
                <a:srgbClr val="1A0DA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986159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07B1C0-0207-4BF0-9AD6-683A0E1B6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9545" y="347273"/>
            <a:ext cx="8911687" cy="558738"/>
          </a:xfrm>
        </p:spPr>
        <p:txBody>
          <a:bodyPr>
            <a:noAutofit/>
          </a:bodyPr>
          <a:lstStyle/>
          <a:p>
            <a:r>
              <a:rPr lang="ru-RU" sz="24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Специфические особенности строительства</a:t>
            </a:r>
            <a:br>
              <a:rPr lang="ru-RU" sz="1800" b="1" kern="0" dirty="0"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1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2D4800-7A3A-43A4-BD18-BABD32A069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9703" y="1319867"/>
            <a:ext cx="9734215" cy="5324213"/>
          </a:xfrm>
        </p:spPr>
        <p:txBody>
          <a:bodyPr>
            <a:normAutofit lnSpcReduction="10000"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Строительство имеет ряд характерных особенностей, ко­торые выделяют его среди других видов производственной деятельности. Эти особенности связаны со специфическими чертами, свойственными строительной продукции и производственному процессу в строительстве.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Особенности строительства можно условно разделить на две группы: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технико-экономические;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организационно-экономические.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Технико-экономические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особенности обусловлены техническими и технологическими особенностями строительной продукции и строительного производства, а </a:t>
            </a: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организационно-экономические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особенности - условиями застройки, принадлежностью и назначением строящихся объектов, характером управления и организации строительства.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Технико-экономические особенности строительства представлены на рис. 1.7.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Неподвижность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изготавливаемой продукции. Объекты строительства прикреплены к земле и составляют с ней единое целое. Каждое здание сооружается на специально отведенной площадке в соответствии с планом городской застройки или схемой застройки территории. Размещение строительной продукции на определенном земельном участке (локализация) делает ее зависимой от стоимости земельного участка, конъюнктуры цен на рынке земли.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833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2B04D1F-C22F-45A8-AC34-D33730AB3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8192" y="296411"/>
            <a:ext cx="9731228" cy="6330892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Продукция строительства является предметом </a:t>
            </a: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длительного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пользования. Средний срок эксплуатации строений около 50 лет. Продолжительные сроки службы строительных объектов обязывают строительную продукцию многие годы отвечать требованиям времени как в функциональном, так и в эстетическом отношении.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Высокая </a:t>
            </a: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капиталоемкость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продукции, обусловливаю­щая большие единовременные затраты инвестиционных ресурсов, что вызывает необходимость использовать дорогие заемные средства.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Индивидуальный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характер возводимых объектов. На каждый объект или комплекс строительно-монтажных работ создается свой проект и составляется своя смета, в которой учитываются все затраты на строительство и монтаж.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Многообразие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строительной продукции — возводимые здания и сооружения различаются по производственным и эксплуатационным характеристикам, форме, размерам и внешней выразительности, расположению по отношению к дневной поверхности земли. Практически нет одинаковых зданий, даже жилые дома, строящиеся по типовым проектам, отличаются между собой фундаментами, отделкой и некоторыми конструкциями. Возводимые здания и сооружения весьма разнообразны, что приводит к большому спектру организационных решений.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Строительная продукция </a:t>
            </a:r>
            <a:r>
              <a:rPr lang="ru-RU" sz="1800" b="1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многодеталъна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и </a:t>
            </a:r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сложна.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При строительстве зданий и сооружений находят применение самые различные материалы, полуфабрикаты, детали и изде­лия, при технологическом воздействии на которые создается строительная продукция. Номенклатура применяемых в строительстве материалов, деталей и конструкций достигает нескольких сотен наименований.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Материалоемкость</a:t>
            </a:r>
            <a:r>
              <a:rPr lang="ru-RU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строительной продукции вызывает большие затраты на материалы. Их доля в общих затратах достигает 60 и более процентов. При этом возникает необходимость комплектации материалов и конструкций, а также требует создания складских помещений для их хранения.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4224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3D05A7-B9BA-4E99-9BDD-A14AE54E8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4496" y="263383"/>
            <a:ext cx="8911687" cy="567127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строительного процесса</a:t>
            </a:r>
            <a:br>
              <a:rPr lang="ru-RU" sz="24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9CC1A3E9-7F97-477B-AD46-C0387A12C25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6" y="838899"/>
            <a:ext cx="8530876" cy="5889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397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EA13E5C-2E46-4DEB-B8BA-234747247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Содержание профессиональной деятельности инженеров в строительстве</a:t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664909A4-0675-4C9F-8DBF-A74B1DE09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9153" y="1540189"/>
            <a:ext cx="9465768" cy="3777622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/>
                </a:solidFill>
              </a:rPr>
              <a:t>1. </a:t>
            </a: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Общие сведения о профессии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Профессия инженера-строителя относится к типу: «Человек – Техника», она ориентирована на проектирование, монтаж, сборку и наладку, эксплуатацию технических объектов, управление техническими устройствами. В этой профессии необходимы высокий уровень развития наглядно-образного и пространственного мышления, хорошие двигательные навыки, физическая выносливость, склонности к ручной и технической работе. 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Профессия инженера-строителя относится к классу эвристических (творческих), она связана с анализом, испытаниями, конструированием и проектированием. Такая профессия требует высокой эрудиции, стремления к развитию и постоянному обучению. 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EA2665C-D31A-40D7-AB43-3B7057B1B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836" y="4791887"/>
            <a:ext cx="2818964" cy="187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249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A19344-E2C7-4406-806C-1922B216B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711" y="109188"/>
            <a:ext cx="8915400" cy="5290437"/>
          </a:xfrm>
        </p:spPr>
        <p:txBody>
          <a:bodyPr>
            <a:normAutofit/>
          </a:bodyPr>
          <a:lstStyle/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Содержание деятельности 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10000"/>
              </a:lnSpc>
              <a:spcAft>
                <a:spcPts val="10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Инженер-строитель - специалист широкого профиля с высшим техническим образованием. Главная задача инженера-строителя: построить за определенный срок спроектированные строительные объекты в соответствии с определенными требованиями качества, безопасности, используя наличные человеческие и материальные ресурсы. Он участвует в работе по проектированию строительного объекта, в полевых изыскательных работах при разбивке участков будущего строительного объекта. Инженер-строитель фиксирует результаты измерений и исследований, заполняет документацию. Инженер-строитель занимается обеспечением безопасности и качества проектируемых и монтируемых объектов, сооружений, с учетом их рабочих нагрузок.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Инженер-строитель выполняет функции организатора. Он руководит вверенным ему коллективом строителей: техников, лаборантов, рабочих-строителей.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73632A-C615-4260-AC9C-DC0368E5E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196" y="4351450"/>
            <a:ext cx="4273755" cy="237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0378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72C133-4365-4930-A004-19689FD2A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4045" y="279633"/>
            <a:ext cx="8915400" cy="5248712"/>
          </a:xfrm>
        </p:spPr>
        <p:txBody>
          <a:bodyPr>
            <a:noAutofit/>
          </a:bodyPr>
          <a:lstStyle/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Требования к знаниям и умениям специалиста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1000"/>
              </a:spcAft>
              <a:buNone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успешного освоения профессии инженера-строителя необходимы знания по физике, черчению, математике, химии, материаловедению.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r>
              <a:rPr lang="ru-RU" sz="1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Квалифицированный инженер-строитель должен знать: </a:t>
            </a:r>
            <a:endParaRPr lang="ru-RU" sz="16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сопротивление материалов,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строительную и теоретическую механику,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технологию строительного производства,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способы соединения материалов,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расчета, конструирования и контроля качества строительных конструкций,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подготовки деталей и узлов для технологического процесса,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меры предупреждения брака и пути его устранения,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повышения производительности и качества труда,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менеджмент в строительстве, 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основы сметного дела. </a:t>
            </a:r>
            <a:endParaRPr lang="ru-RU" sz="16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CB64E7-9FB7-4D71-B1CF-5E487EE1D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773" y="4264077"/>
            <a:ext cx="3073175" cy="205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4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272C133-4365-4930-A004-19689FD2A1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1491" y="477717"/>
            <a:ext cx="8915400" cy="4082642"/>
          </a:xfrm>
        </p:spPr>
        <p:txBody>
          <a:bodyPr>
            <a:noAutofit/>
          </a:bodyPr>
          <a:lstStyle/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Требования к знаниям и умениям специалиста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Квалифицированный инженер-строитель должен уметь: </a:t>
            </a:r>
            <a:endParaRPr lang="ru-RU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правильно, понятно ставить задачи подчиненным и контролировать их работу,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мотивировать строителей на выполнение работы по строительству объекта в определенные сроки,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контролировать соблюдение строителями техники безопасности,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правильно выбирать нужные технологии соединения строительных материалов,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показывать строителям практические приемы грамотной работы,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производить приемку строительных соединений,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оперативно руководить устранением недостатков и брака в строительных работах.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81509FF-F174-44EB-A29B-8201961B8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0134" y="4719750"/>
            <a:ext cx="3048350" cy="201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78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F43F226-60B0-4027-8ACF-60E6016C2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2100" y="447413"/>
            <a:ext cx="8915400" cy="4200088"/>
          </a:xfrm>
        </p:spPr>
        <p:txBody>
          <a:bodyPr>
            <a:noAutofit/>
          </a:bodyPr>
          <a:lstStyle/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Требования к индивидуальным особенностям специалиста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1000"/>
              </a:spcAft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Для успешной деятельности в качестве инженера-строителя необходимо наличие следующих профессионально-важных качеств: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широкий кругозор в области строительства,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технический склад ума,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пространственное мышление,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доминирующая склонность к работе с техникой,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выраженная способность к концентрации внимания,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развитые логические способности,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математические способности,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физическая выносливость,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эмоциональная устойчивость.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</a:pPr>
            <a:endParaRPr lang="ru-RU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1DD96A-AA54-4BB5-A4FD-376C95272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5086" y="3654804"/>
            <a:ext cx="4118778" cy="275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801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9BE6CA0-4B66-4274-BA03-23DD51B59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489" y="489358"/>
            <a:ext cx="8915400" cy="3587692"/>
          </a:xfrm>
        </p:spPr>
        <p:txBody>
          <a:bodyPr>
            <a:normAutofit fontScale="25000" lnSpcReduction="20000"/>
          </a:bodyPr>
          <a:lstStyle/>
          <a:p>
            <a:pPr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7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Условия труда</a:t>
            </a:r>
            <a:endParaRPr lang="ru-RU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20000"/>
              </a:lnSpc>
              <a:spcAft>
                <a:spcPts val="1000"/>
              </a:spcAft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Большую часть времени инженер-строитель работает непосредственно на стройке, на открытом воздухе. Его работа требует интеллектуальных усилий, часто связана с мобильностью и эмоциональным напряжением, происходит в тесном общении с другими участниками стройки (не всегда с понимающими и ответственными людьми). Темп работы напряженный. </a:t>
            </a:r>
            <a:endParaRPr lang="ru-RU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20000"/>
              </a:lnSpc>
              <a:spcAft>
                <a:spcPts val="1000"/>
              </a:spcAft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этапе полевых работ инженер-строитель использует геодезические инструменты (нивелиры, теодолиты). Во время стройки он использует специальные строительные приспособления (строительные леса, лестницы, люльки). </a:t>
            </a:r>
            <a:r>
              <a:rPr lang="ru-RU" sz="7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профессия строительный карьерный</a:t>
            </a:r>
            <a:endParaRPr lang="ru-RU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20000"/>
              </a:lnSpc>
              <a:spcAft>
                <a:spcPts val="1000"/>
              </a:spcAft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особых условий работы следует отметить высокую материальную и моральную ответственность инженера-строителя (в том числе за жизнь и здоровье подчиненных на строительном объекте). </a:t>
            </a:r>
            <a:endParaRPr lang="ru-RU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20000"/>
              </a:lnSpc>
              <a:spcAft>
                <a:spcPts val="1000"/>
              </a:spcAft>
            </a:pPr>
            <a:r>
              <a:rPr lang="ru-RU" sz="7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Инженер-строитель сам принимает решения и руководит другими участниками стройки в рамках задач, поставленных перед ним вышестоящим руководителем (прорабом, главным инженером). </a:t>
            </a:r>
            <a:endParaRPr lang="ru-RU" sz="7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67169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469F306-DFF7-47D4-B403-29446A930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3711" y="338356"/>
            <a:ext cx="8915400" cy="3777622"/>
          </a:xfrm>
        </p:spPr>
        <p:txBody>
          <a:bodyPr>
            <a:noAutofit/>
          </a:bodyPr>
          <a:lstStyle/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Медицинские показания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50000"/>
              </a:lnSpc>
              <a:spcAft>
                <a:spcPts val="1000"/>
              </a:spcAft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Медицинские ограничения для инженера-строителя: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нарушение функций опорно-двигательного аппарата (например, радикулит, остеохондроз),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нарушения зрения и слуха,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аллергические заболевания,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сердечно-сосудистые заболевания,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нервно-психические заболевания,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заболевания дыхательных органов,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раздражительность,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рассеянность внимания,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болезни, связанные с потерей сознания. 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EDA096-D6F0-452B-AD47-30E5021E2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362" y="2410374"/>
            <a:ext cx="5143360" cy="4109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77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9D2C488-8A74-421A-9C4F-7F1C7B177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0155" y="355134"/>
            <a:ext cx="8915400" cy="1800837"/>
          </a:xfrm>
        </p:spPr>
        <p:txBody>
          <a:bodyPr/>
          <a:lstStyle/>
          <a:p>
            <a:pPr indent="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Базовое образование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Базовые знания по профессии инженера-строителя можно получить в профильных учреждениях высшего профессионального образования. </a:t>
            </a:r>
            <a:endParaRPr lang="ru-RU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CA26F4-0509-4ED6-9A90-0FFBD2915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3501" y="4602061"/>
            <a:ext cx="6372225" cy="2133600"/>
          </a:xfrm>
          <a:prstGeom prst="rect">
            <a:avLst/>
          </a:prstGeom>
        </p:spPr>
      </p:pic>
      <p:pic>
        <p:nvPicPr>
          <p:cNvPr id="5" name="Рисунок 4">
            <a:hlinkClick r:id="rId3"/>
            <a:extLst>
              <a:ext uri="{FF2B5EF4-FFF2-40B4-BE49-F238E27FC236}">
                <a16:creationId xmlns:a16="http://schemas.microsoft.com/office/drawing/2014/main" id="{C1356A46-AF25-4C5A-A75A-1CFDAEF32C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9010" y="2983728"/>
            <a:ext cx="3676650" cy="79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62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hlinkClick r:id="rId2"/>
            <a:extLst>
              <a:ext uri="{FF2B5EF4-FFF2-40B4-BE49-F238E27FC236}">
                <a16:creationId xmlns:a16="http://schemas.microsoft.com/office/drawing/2014/main" id="{108E53AD-9D67-4CB3-8ACE-2186D688F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040" y="617989"/>
            <a:ext cx="3993161" cy="2662107"/>
          </a:xfrm>
          <a:prstGeom prst="rect">
            <a:avLst/>
          </a:prstGeom>
        </p:spPr>
      </p:pic>
      <p:pic>
        <p:nvPicPr>
          <p:cNvPr id="8" name="Рисунок 7">
            <a:hlinkClick r:id="rId4"/>
            <a:extLst>
              <a:ext uri="{FF2B5EF4-FFF2-40B4-BE49-F238E27FC236}">
                <a16:creationId xmlns:a16="http://schemas.microsoft.com/office/drawing/2014/main" id="{A9E97205-F989-4B96-B24F-41494FEAD7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89" y="4637272"/>
            <a:ext cx="1209675" cy="15335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CAAB90B-547D-406B-846F-ECFC2F4FD9AE}"/>
              </a:ext>
            </a:extLst>
          </p:cNvPr>
          <p:cNvSpPr txBox="1"/>
          <p:nvPr/>
        </p:nvSpPr>
        <p:spPr>
          <a:xfrm>
            <a:off x="3099077" y="3898608"/>
            <a:ext cx="19798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БЕЛОРУССКО-РОССИЙСКИЙ УНИВЕРСИТЕТ</a:t>
            </a:r>
          </a:p>
        </p:txBody>
      </p:sp>
      <p:pic>
        <p:nvPicPr>
          <p:cNvPr id="11" name="Рисунок 10">
            <a:hlinkClick r:id="rId6"/>
            <a:extLst>
              <a:ext uri="{FF2B5EF4-FFF2-40B4-BE49-F238E27FC236}">
                <a16:creationId xmlns:a16="http://schemas.microsoft.com/office/drawing/2014/main" id="{147452AC-B9CD-4E9A-BA71-D8C066A371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57065" y="1040933"/>
            <a:ext cx="1942315" cy="1816217"/>
          </a:xfrm>
          <a:prstGeom prst="rect">
            <a:avLst/>
          </a:prstGeom>
        </p:spPr>
      </p:pic>
      <p:pic>
        <p:nvPicPr>
          <p:cNvPr id="12" name="Рисунок 11">
            <a:hlinkClick r:id="rId8"/>
            <a:extLst>
              <a:ext uri="{FF2B5EF4-FFF2-40B4-BE49-F238E27FC236}">
                <a16:creationId xmlns:a16="http://schemas.microsoft.com/office/drawing/2014/main" id="{5132F04C-ACC0-4500-81F9-72BD7FC0FE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9317" y="3429000"/>
            <a:ext cx="4838700" cy="714375"/>
          </a:xfrm>
          <a:prstGeom prst="rect">
            <a:avLst/>
          </a:prstGeom>
        </p:spPr>
      </p:pic>
      <p:pic>
        <p:nvPicPr>
          <p:cNvPr id="13" name="Рисунок 12">
            <a:hlinkClick r:id="rId10"/>
            <a:extLst>
              <a:ext uri="{FF2B5EF4-FFF2-40B4-BE49-F238E27FC236}">
                <a16:creationId xmlns:a16="http://schemas.microsoft.com/office/drawing/2014/main" id="{C17364C9-2979-4B9B-AC4E-7D8CAAE8B81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79142" y="1246049"/>
            <a:ext cx="2428875" cy="1352550"/>
          </a:xfrm>
          <a:prstGeom prst="rect">
            <a:avLst/>
          </a:prstGeom>
        </p:spPr>
      </p:pic>
      <p:pic>
        <p:nvPicPr>
          <p:cNvPr id="14" name="Рисунок 13">
            <a:hlinkClick r:id="rId12"/>
            <a:extLst>
              <a:ext uri="{FF2B5EF4-FFF2-40B4-BE49-F238E27FC236}">
                <a16:creationId xmlns:a16="http://schemas.microsoft.com/office/drawing/2014/main" id="{2E095FE0-A5E8-44E8-9E3C-B36EDD40B78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96000" y="4637272"/>
            <a:ext cx="4686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598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A4A354B-EC84-42F8-9A96-DC5858A17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4046" y="690694"/>
            <a:ext cx="8915400" cy="3777622"/>
          </a:xfrm>
        </p:spPr>
        <p:txBody>
          <a:bodyPr>
            <a:noAutofit/>
          </a:bodyPr>
          <a:lstStyle/>
          <a:p>
            <a:pPr indent="0" algn="just">
              <a:lnSpc>
                <a:spcPct val="50000"/>
              </a:lnSpc>
              <a:spcAft>
                <a:spcPts val="1000"/>
              </a:spcAft>
              <a:buNone/>
            </a:pPr>
            <a:r>
              <a:rPr lang="ru-RU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Области применения профессии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spcAft>
                <a:spcPts val="1000"/>
              </a:spcAft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Инженеры-строители работают в сфере строительства. Их рабочим местом могут быть любые строящиеся объекты: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производственные предприятия,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дорожно-транспортные предприятия (железные дороги, автодороги),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добывающие предприятия (электростанции, газо- и нефтепроводы),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офисные и жилые здания,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мосты,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военные объекты,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метрострой.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50000"/>
              </a:lnSpc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6F09CB-A707-4D7B-B62F-3A907A39C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696" y="3699312"/>
            <a:ext cx="4097585" cy="273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371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31BA716-B98A-4260-8FAB-383B86E20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745" y="355134"/>
            <a:ext cx="9655728" cy="3777622"/>
          </a:xfrm>
        </p:spPr>
        <p:txBody>
          <a:bodyPr>
            <a:noAutofit/>
          </a:bodyPr>
          <a:lstStyle/>
          <a:p>
            <a:pPr indent="0" algn="just">
              <a:spcAft>
                <a:spcPts val="1000"/>
              </a:spcAft>
              <a:buNone/>
            </a:pP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Перспективы карьерного роста</a:t>
            </a:r>
            <a:endParaRPr lang="ru-RU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spcAft>
                <a:spcPts val="1000"/>
              </a:spcAft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Возможные пути развития инженера-строителя.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Специализация и освоение смежных областей: 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временем можно осваивать новые специальности в рамках профессии инженера-строителя, ведь разные строительные объекты довольно существенно отличаются друг от друга. Либо можно переобучиться на близкие профессии: инженер-технолог , инженер-конструктор.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Управленческое карьерное развитие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Данный карьерный путь предполагает, что для профессии инженера-строителя возможен административный рост: инженер-строитель, затем прораб, а иногда и начальник строительства.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выборе данного направления карьеры инженер-строитель выступает в роли руководителя все большего коллектива работников. Поэтому полезно развивать коммуникативные навыки и управленческие умения, дополнительно осваивать такие профессии, как менеджер, менеджер проекта.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indent="-285750" algn="just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собственного дела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Данный карьерный путь предполагает, что со временем опытный инженер-строитель формирует рабочую команду и может открыть собственную строительную компанию и начать работать на себя. </a:t>
            </a:r>
            <a:endParaRPr lang="ru-RU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071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CAEC307-F455-4A6D-8B99-9C3689F11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7601" y="279633"/>
            <a:ext cx="8915400" cy="3777622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ru-RU" b="1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10. Что ждет в будущем профессию инженер-строитель</a:t>
            </a:r>
          </a:p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 инженер-строитель имеет большой потенциал для развития и совершенствования в будущем. Строительство — это динамичная и инновационная отрасль, которая постоянно внедряет новые материалы, технологии и методы для создания более качественных, эффективных и экологичных объектов. Новые технологии оказывают глубокое воздействие на профессиональную сферу инженера-строителя, привнося инновации, оптимизируя процессы и улучшая результаты. Вот несколько ключевых изменений, которые могут ожидать инженеров-строителей в будущем: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Цифровое моделирование и BIM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(Building Information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Modeling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Это методология, позволяющая создавать цифровые модели зданий с подробной информацией о каждом элементе конструкции. BIM упрощает проектирование, строительство и эксплуатацию, обеспечивая большую точность и предсказуемость.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3D-печать в строительстве: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 будущем может стать стандартом использование 3D-печати для создания строительных деталей или даже целых зданий, что ускорит и удешевит процесс строительства.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 вещей (</a:t>
            </a:r>
            <a:r>
              <a:rPr lang="ru-RU" b="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Интеграция сенсоров и умных систем в здания позволит автоматически мониторить состояние объектов, а также оптимизировать эксплуатацию, снижая затраты.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3415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4EC5E05-C9FE-4DDD-B34F-1A2AA5465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415" y="950751"/>
            <a:ext cx="9315085" cy="6658063"/>
          </a:xfrm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Дроны и автономные транспортные средства: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Используются для мониторинга стройплощадок, доставки материалов и быстрого аудита.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Виртуальная и дополненная реальность: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Такие технологии могут использоваться для визуализации проектов, обучения персонала и предоставления интерактивных презентаций для клиентов.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 и машинное обучение: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Они помогут в анализе больших данных, прогнозировании потенциальных проблем и оптимизации процессов строительства.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Устойчивые и инновационные материалы: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Новые материалы, такие как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самооздоравливающийся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бетон или </a:t>
            </a:r>
            <a:r>
              <a:rPr lang="ru-RU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фотовольтаические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стекла, будут иметь большое влияние на методы проектирования и строительства.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Автоматизация и роботизация: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Роботы могут выполнять рутинные и повторяющиеся задачи, такие как кирпичная кладка, сварка или даже монтаж конструкций, что изменит характер работы инженера и уменьшит ручной труд.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Облачные технологии:</a:t>
            </a:r>
            <a:r>
              <a:rPr lang="ru-RU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Облегчают доступ к данным проекта, улучшают сотрудничество и увеличивают эффективность работы над проектами.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8920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331E41-82CD-4C2D-AF0E-5CB3594F0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885" y="2989805"/>
            <a:ext cx="8911687" cy="128089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4766C0-18F7-4F14-A946-90AE1D5617AB}"/>
              </a:ext>
            </a:extLst>
          </p:cNvPr>
          <p:cNvSpPr txBox="1"/>
          <p:nvPr/>
        </p:nvSpPr>
        <p:spPr>
          <a:xfrm>
            <a:off x="4745372" y="6291743"/>
            <a:ext cx="44951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hlinkClick r:id="rId2"/>
              </a:rPr>
              <a:t>Ссылка на теоретический материал из свободного доступа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66370544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168</TotalTime>
  <Words>1650</Words>
  <Application>Microsoft Office PowerPoint</Application>
  <PresentationFormat>Широкоэкранный</PresentationFormat>
  <Paragraphs>114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Century Gothic</vt:lpstr>
      <vt:lpstr>Helvetica Neue</vt:lpstr>
      <vt:lpstr>Symbol</vt:lpstr>
      <vt:lpstr>Times New Roman</vt:lpstr>
      <vt:lpstr>Wingdings 3</vt:lpstr>
      <vt:lpstr>Легкий дым</vt:lpstr>
      <vt:lpstr>Модуль 7. Инженерные технологии в архитектуре и строительстве </vt:lpstr>
      <vt:lpstr>Презентация PowerPoint</vt:lpstr>
      <vt:lpstr>ПРОМОРОЛИКИ</vt:lpstr>
      <vt:lpstr>Специфические особенности строительства </vt:lpstr>
      <vt:lpstr>Презентация PowerPoint</vt:lpstr>
      <vt:lpstr>Участники строительного процесса </vt:lpstr>
      <vt:lpstr>Содержание профессиональной деятельности инженеров в строительстве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7. Инженерные технологии в архитектуре и строительстве</dc:title>
  <dc:creator>ADMIN</dc:creator>
  <cp:lastModifiedBy>ADMIN</cp:lastModifiedBy>
  <cp:revision>15</cp:revision>
  <dcterms:created xsi:type="dcterms:W3CDTF">2023-11-22T09:07:56Z</dcterms:created>
  <dcterms:modified xsi:type="dcterms:W3CDTF">2023-11-22T11:56:45Z</dcterms:modified>
</cp:coreProperties>
</file>