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2"/>
  </p:notesMasterIdLst>
  <p:handoutMasterIdLst>
    <p:handoutMasterId r:id="rId23"/>
  </p:handoutMasterIdLst>
  <p:sldIdLst>
    <p:sldId id="257" r:id="rId2"/>
    <p:sldId id="258" r:id="rId3"/>
    <p:sldId id="259" r:id="rId4"/>
    <p:sldId id="263" r:id="rId5"/>
    <p:sldId id="264" r:id="rId6"/>
    <p:sldId id="265" r:id="rId7"/>
    <p:sldId id="266" r:id="rId8"/>
    <p:sldId id="267" r:id="rId9"/>
    <p:sldId id="269" r:id="rId10"/>
    <p:sldId id="270" r:id="rId11"/>
    <p:sldId id="274" r:id="rId12"/>
    <p:sldId id="275" r:id="rId13"/>
    <p:sldId id="276" r:id="rId14"/>
    <p:sldId id="277" r:id="rId15"/>
    <p:sldId id="278" r:id="rId16"/>
    <p:sldId id="284" r:id="rId17"/>
    <p:sldId id="280" r:id="rId18"/>
    <p:sldId id="281" r:id="rId19"/>
    <p:sldId id="282" r:id="rId20"/>
    <p:sldId id="283" r:id="rId21"/>
  </p:sldIdLst>
  <p:sldSz cx="12192000" cy="6858000"/>
  <p:notesSz cx="6858000" cy="9144000"/>
  <p:defaultTextStyle>
    <a:defPPr rtl="0">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56" autoAdjust="0"/>
    <p:restoredTop sz="94660"/>
  </p:normalViewPr>
  <p:slideViewPr>
    <p:cSldViewPr snapToGrid="0">
      <p:cViewPr varScale="1">
        <p:scale>
          <a:sx n="82" d="100"/>
          <a:sy n="82" d="100"/>
        </p:scale>
        <p:origin x="706" y="77"/>
      </p:cViewPr>
      <p:guideLst/>
    </p:cSldViewPr>
  </p:slideViewPr>
  <p:notesTextViewPr>
    <p:cViewPr>
      <p:scale>
        <a:sx n="1" d="1"/>
        <a:sy n="1" d="1"/>
      </p:scale>
      <p:origin x="0" y="0"/>
    </p:cViewPr>
  </p:notesTextViewPr>
  <p:notesViewPr>
    <p:cSldViewPr snapToGrid="0">
      <p:cViewPr varScale="1">
        <p:scale>
          <a:sx n="124" d="100"/>
          <a:sy n="124" d="100"/>
        </p:scale>
        <p:origin x="495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A70FD8F-0050-42E3-8B3A-6ED7CFB9852E}" type="doc">
      <dgm:prSet loTypeId="urn:microsoft.com/office/officeart/2016/7/layout/RoundedRectangleTimeline" loCatId="process" qsTypeId="urn:microsoft.com/office/officeart/2005/8/quickstyle/simple1" qsCatId="simple" csTypeId="urn:microsoft.com/office/officeart/2005/8/colors/accent1_3" csCatId="accent1" phldr="1"/>
      <dgm:spPr/>
      <dgm:t>
        <a:bodyPr rtlCol="0"/>
        <a:lstStyle/>
        <a:p>
          <a:pPr rtl="0"/>
          <a:endParaRPr lang="en-US"/>
        </a:p>
      </dgm:t>
    </dgm:pt>
    <dgm:pt modelId="{D4EC8D4F-714B-4BA6-ACA4-2A8E2584088C}">
      <dgm:prSet custT="1"/>
      <dgm:spPr/>
      <dgm:t>
        <a:bodyPr/>
        <a:lstStyle/>
        <a:p>
          <a:r>
            <a:rPr lang="ru-RU" sz="2800" b="0" i="0" dirty="0"/>
            <a:t>Подразумевается, что у этой компании есть некая бизнес-идея, которая нуждается в развитии и продвижении, но ее создатели пока заняты исследованиями рынка и поиском средств для ее реализации.</a:t>
          </a:r>
          <a:endParaRPr lang="ru-RU" sz="2800" dirty="0"/>
        </a:p>
      </dgm:t>
    </dgm:pt>
    <dgm:pt modelId="{354DA003-F507-4006-B460-A1F35A47EA34}" type="parTrans" cxnId="{C1DFD84C-F6FF-4189-AFF8-252C8F3FA069}">
      <dgm:prSet/>
      <dgm:spPr/>
      <dgm:t>
        <a:bodyPr/>
        <a:lstStyle/>
        <a:p>
          <a:endParaRPr lang="ru-RU"/>
        </a:p>
      </dgm:t>
    </dgm:pt>
    <dgm:pt modelId="{10D98ABA-205D-4A56-9E63-74E5605E1975}" type="sibTrans" cxnId="{C1DFD84C-F6FF-4189-AFF8-252C8F3FA069}">
      <dgm:prSet/>
      <dgm:spPr/>
      <dgm:t>
        <a:bodyPr/>
        <a:lstStyle/>
        <a:p>
          <a:endParaRPr lang="ru-RU"/>
        </a:p>
      </dgm:t>
    </dgm:pt>
    <dgm:pt modelId="{AB52B3CC-6563-466D-BFC3-9B6B5AFA0881}" type="pres">
      <dgm:prSet presAssocID="{6A70FD8F-0050-42E3-8B3A-6ED7CFB9852E}" presName="Name0" presStyleCnt="0">
        <dgm:presLayoutVars>
          <dgm:chMax/>
          <dgm:chPref/>
          <dgm:animLvl val="lvl"/>
        </dgm:presLayoutVars>
      </dgm:prSet>
      <dgm:spPr/>
    </dgm:pt>
    <dgm:pt modelId="{58CD1A93-6617-47D8-AE55-ED4C1E4A4606}" type="pres">
      <dgm:prSet presAssocID="{D4EC8D4F-714B-4BA6-ACA4-2A8E2584088C}" presName="composite" presStyleCnt="0"/>
      <dgm:spPr/>
    </dgm:pt>
    <dgm:pt modelId="{5373B890-02D0-4367-B8E4-2D9C715D9A3A}" type="pres">
      <dgm:prSet presAssocID="{D4EC8D4F-714B-4BA6-ACA4-2A8E2584088C}" presName="parent" presStyleLbl="alignNode1" presStyleIdx="0" presStyleCnt="1" custScaleX="100534" custScaleY="881356">
        <dgm:presLayoutVars>
          <dgm:chMax val="1"/>
          <dgm:chPref val="1"/>
          <dgm:bulletEnabled val="1"/>
        </dgm:presLayoutVars>
      </dgm:prSet>
      <dgm:spPr/>
    </dgm:pt>
    <dgm:pt modelId="{14F2E3F3-42FF-45B5-9F11-E183B3879BB4}" type="pres">
      <dgm:prSet presAssocID="{D4EC8D4F-714B-4BA6-ACA4-2A8E2584088C}" presName="Childtext" presStyleLbl="revTx" presStyleIdx="0" presStyleCnt="1">
        <dgm:presLayoutVars>
          <dgm:bulletEnabled val="1"/>
        </dgm:presLayoutVars>
      </dgm:prSet>
      <dgm:spPr/>
    </dgm:pt>
    <dgm:pt modelId="{C1841CBE-60F7-44CF-AC60-662EAF6865A0}" type="pres">
      <dgm:prSet presAssocID="{D4EC8D4F-714B-4BA6-ACA4-2A8E2584088C}" presName="ConnectLine" presStyleLbl="sibTrans1D1" presStyleIdx="0" presStyleCnt="1"/>
      <dgm:spPr>
        <a:noFill/>
        <a:ln w="12700" cap="rnd" cmpd="sng" algn="ctr">
          <a:solidFill>
            <a:schemeClr val="accent1">
              <a:shade val="90000"/>
              <a:hueOff val="0"/>
              <a:satOff val="0"/>
              <a:lumOff val="0"/>
              <a:alphaOff val="0"/>
            </a:schemeClr>
          </a:solidFill>
          <a:prstDash val="dash"/>
        </a:ln>
        <a:effectLst/>
      </dgm:spPr>
    </dgm:pt>
    <dgm:pt modelId="{01532513-79E5-4E2C-A5BA-F91BA9A9E7BB}" type="pres">
      <dgm:prSet presAssocID="{D4EC8D4F-714B-4BA6-ACA4-2A8E2584088C}" presName="ConnectLineEnd" presStyleLbl="lnNode1" presStyleIdx="0" presStyleCnt="1"/>
      <dgm:spPr/>
    </dgm:pt>
    <dgm:pt modelId="{89D767DC-6ABA-44C2-8A35-2D63A8733B98}" type="pres">
      <dgm:prSet presAssocID="{D4EC8D4F-714B-4BA6-ACA4-2A8E2584088C}" presName="EmptyPane" presStyleCnt="0"/>
      <dgm:spPr/>
    </dgm:pt>
  </dgm:ptLst>
  <dgm:cxnLst>
    <dgm:cxn modelId="{84C67813-55CE-4EBC-9032-03BD847DC17E}" type="presOf" srcId="{6A70FD8F-0050-42E3-8B3A-6ED7CFB9852E}" destId="{AB52B3CC-6563-466D-BFC3-9B6B5AFA0881}" srcOrd="0" destOrd="0" presId="urn:microsoft.com/office/officeart/2016/7/layout/RoundedRectangleTimeline"/>
    <dgm:cxn modelId="{C1DFD84C-F6FF-4189-AFF8-252C8F3FA069}" srcId="{6A70FD8F-0050-42E3-8B3A-6ED7CFB9852E}" destId="{D4EC8D4F-714B-4BA6-ACA4-2A8E2584088C}" srcOrd="0" destOrd="0" parTransId="{354DA003-F507-4006-B460-A1F35A47EA34}" sibTransId="{10D98ABA-205D-4A56-9E63-74E5605E1975}"/>
    <dgm:cxn modelId="{28C3917A-DAC9-4AD6-BC20-D0E00DF70831}" type="presOf" srcId="{D4EC8D4F-714B-4BA6-ACA4-2A8E2584088C}" destId="{5373B890-02D0-4367-B8E4-2D9C715D9A3A}" srcOrd="0" destOrd="0" presId="urn:microsoft.com/office/officeart/2016/7/layout/RoundedRectangleTimeline"/>
    <dgm:cxn modelId="{D0274491-4A8D-4575-BB1C-45E05D071198}" type="presParOf" srcId="{AB52B3CC-6563-466D-BFC3-9B6B5AFA0881}" destId="{58CD1A93-6617-47D8-AE55-ED4C1E4A4606}" srcOrd="0" destOrd="0" presId="urn:microsoft.com/office/officeart/2016/7/layout/RoundedRectangleTimeline"/>
    <dgm:cxn modelId="{781F5DED-B820-4283-A64C-39F040AAE5EF}" type="presParOf" srcId="{58CD1A93-6617-47D8-AE55-ED4C1E4A4606}" destId="{5373B890-02D0-4367-B8E4-2D9C715D9A3A}" srcOrd="0" destOrd="0" presId="urn:microsoft.com/office/officeart/2016/7/layout/RoundedRectangleTimeline"/>
    <dgm:cxn modelId="{D48F0337-531D-42D5-8F50-3F1D4377DDAE}" type="presParOf" srcId="{58CD1A93-6617-47D8-AE55-ED4C1E4A4606}" destId="{14F2E3F3-42FF-45B5-9F11-E183B3879BB4}" srcOrd="1" destOrd="0" presId="urn:microsoft.com/office/officeart/2016/7/layout/RoundedRectangleTimeline"/>
    <dgm:cxn modelId="{BB0CC9C6-B5B2-4DD6-955C-C03A3AC7CBFA}" type="presParOf" srcId="{58CD1A93-6617-47D8-AE55-ED4C1E4A4606}" destId="{C1841CBE-60F7-44CF-AC60-662EAF6865A0}" srcOrd="2" destOrd="0" presId="urn:microsoft.com/office/officeart/2016/7/layout/RoundedRectangleTimeline"/>
    <dgm:cxn modelId="{AF2E306F-F645-45EB-943E-CBC9A494F4F7}" type="presParOf" srcId="{58CD1A93-6617-47D8-AE55-ED4C1E4A4606}" destId="{01532513-79E5-4E2C-A5BA-F91BA9A9E7BB}" srcOrd="3" destOrd="0" presId="urn:microsoft.com/office/officeart/2016/7/layout/RoundedRectangleTimeline"/>
    <dgm:cxn modelId="{40FAAC0E-9202-4E1F-9C54-2EE32C0CDC39}" type="presParOf" srcId="{58CD1A93-6617-47D8-AE55-ED4C1E4A4606}" destId="{89D767DC-6ABA-44C2-8A35-2D63A8733B98}" srcOrd="4" destOrd="0" presId="urn:microsoft.com/office/officeart/2016/7/layout/RoundedRectangleTimeline"/>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73B890-02D0-4367-B8E4-2D9C715D9A3A}">
      <dsp:nvSpPr>
        <dsp:cNvPr id="0" name=""/>
        <dsp:cNvSpPr/>
      </dsp:nvSpPr>
      <dsp:spPr>
        <a:xfrm>
          <a:off x="132006" y="225832"/>
          <a:ext cx="5492974" cy="3355224"/>
        </a:xfrm>
        <a:prstGeom prst="roundRect">
          <a:avLst/>
        </a:prstGeom>
        <a:solidFill>
          <a:schemeClr val="accent1">
            <a:shade val="80000"/>
            <a:hueOff val="0"/>
            <a:satOff val="0"/>
            <a:lumOff val="0"/>
            <a:alphaOff val="0"/>
          </a:schemeClr>
        </a:solidFill>
        <a:ln w="22225" cap="rnd"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1">
          <a:noAutofit/>
        </a:bodyPr>
        <a:lstStyle/>
        <a:p>
          <a:pPr marL="0" lvl="0" indent="0" algn="ctr" defTabSz="1244600">
            <a:lnSpc>
              <a:spcPct val="90000"/>
            </a:lnSpc>
            <a:spcBef>
              <a:spcPct val="0"/>
            </a:spcBef>
            <a:spcAft>
              <a:spcPct val="35000"/>
            </a:spcAft>
            <a:buNone/>
          </a:pPr>
          <a:r>
            <a:rPr lang="ru-RU" sz="2800" b="0" i="0" kern="1200" dirty="0"/>
            <a:t>Подразумевается, что у этой компании есть некая бизнес-идея, которая нуждается в развитии и продвижении, но ее создатели пока заняты исследованиями рынка и поиском средств для ее реализации.</a:t>
          </a:r>
          <a:endParaRPr lang="ru-RU" sz="2800" kern="1200" dirty="0"/>
        </a:p>
      </dsp:txBody>
      <dsp:txXfrm>
        <a:off x="295795" y="389621"/>
        <a:ext cx="5165396" cy="3027646"/>
      </dsp:txXfrm>
    </dsp:sp>
    <dsp:sp modelId="{14F2E3F3-42FF-45B5-9F11-E183B3879BB4}">
      <dsp:nvSpPr>
        <dsp:cNvPr id="0" name=""/>
        <dsp:cNvSpPr/>
      </dsp:nvSpPr>
      <dsp:spPr>
        <a:xfrm>
          <a:off x="146595" y="0"/>
          <a:ext cx="5463797" cy="1332411"/>
        </a:xfrm>
        <a:prstGeom prst="rect">
          <a:avLst/>
        </a:prstGeom>
        <a:noFill/>
        <a:ln>
          <a:noFill/>
        </a:ln>
        <a:effectLst/>
      </dsp:spPr>
      <dsp:style>
        <a:lnRef idx="0">
          <a:scrgbClr r="0" g="0" b="0"/>
        </a:lnRef>
        <a:fillRef idx="0">
          <a:scrgbClr r="0" g="0" b="0"/>
        </a:fillRef>
        <a:effectRef idx="0">
          <a:scrgbClr r="0" g="0" b="0"/>
        </a:effectRef>
        <a:fontRef idx="minor"/>
      </dsp:style>
    </dsp:sp>
    <dsp:sp modelId="{C1841CBE-60F7-44CF-AC60-662EAF6865A0}">
      <dsp:nvSpPr>
        <dsp:cNvPr id="0" name=""/>
        <dsp:cNvSpPr/>
      </dsp:nvSpPr>
      <dsp:spPr>
        <a:xfrm>
          <a:off x="2878494" y="1408548"/>
          <a:ext cx="0" cy="304551"/>
        </a:xfrm>
        <a:prstGeom prst="line">
          <a:avLst/>
        </a:prstGeom>
        <a:noFill/>
        <a:ln w="12700" cap="rnd" cmpd="sng" algn="ctr">
          <a:solidFill>
            <a:schemeClr val="accent1">
              <a:shade val="90000"/>
              <a:hueOff val="0"/>
              <a:satOff val="0"/>
              <a:lumOff val="0"/>
              <a:alphaOff val="0"/>
            </a:schemeClr>
          </a:solidFill>
          <a:prstDash val="dash"/>
        </a:ln>
        <a:effectLst/>
      </dsp:spPr>
      <dsp:style>
        <a:lnRef idx="1">
          <a:scrgbClr r="0" g="0" b="0"/>
        </a:lnRef>
        <a:fillRef idx="0">
          <a:scrgbClr r="0" g="0" b="0"/>
        </a:fillRef>
        <a:effectRef idx="0">
          <a:scrgbClr r="0" g="0" b="0"/>
        </a:effectRef>
        <a:fontRef idx="minor"/>
      </dsp:style>
    </dsp:sp>
    <dsp:sp modelId="{01532513-79E5-4E2C-A5BA-F91BA9A9E7BB}">
      <dsp:nvSpPr>
        <dsp:cNvPr id="0" name=""/>
        <dsp:cNvSpPr/>
      </dsp:nvSpPr>
      <dsp:spPr>
        <a:xfrm>
          <a:off x="2840425" y="1332411"/>
          <a:ext cx="76137" cy="76137"/>
        </a:xfrm>
        <a:prstGeom prst="ellipse">
          <a:avLst/>
        </a:prstGeom>
        <a:solidFill>
          <a:schemeClr val="accent1">
            <a:shade val="80000"/>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RoundedRectangleTimeline">
  <dgm:title val="Rounded Rectangle Timeline"/>
  <dgm:desc val="Use to show a list of events in chronological order. An invisible box contains the description while the date is shown in rectangles, except for the first and last node where the corners of the rectangle are rounded. It can display large amount of text and long descriptive date format."/>
  <dgm:catLst>
    <dgm:cat type="timeline" pri="500"/>
    <dgm:cat type="process" pri="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animLvl val="lvl"/>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constrLst>
      <dgm:constr type="primFontSz" for="des" forName="parent" val="18"/>
      <dgm:constr type="primFontSz" for="des" forName="Childtext" val="18"/>
      <dgm:constr type="primFontSz" for="des" forName="Childtext" refType="primFontSz" refFor="des" refForName="parent" op="lte"/>
      <dgm:constr type="w" for="ch" forName="composite" refType="w"/>
      <dgm:constr type="h" for="ch" forName="composite" refType="h"/>
      <dgm:constr type="w" for="ch" forName="spaceBetweenRectangles" refType="w" refFor="ch" refForName="composite" fact="-0.4"/>
      <dgm:constr type="w" for="ch" ptType="sibTrans" op="equ"/>
      <dgm:constr type="primFontSz" for="des" forName="parent" op="equ"/>
      <dgm:constr type="primFontSz" for="des" forName="Childtext" op="equ"/>
      <dgm:constr type="primFontSz" for="des" forName="parent1" val="18"/>
      <dgm:constr type="primFontSz" for="des" forName="Childtext1" val="18"/>
      <dgm:constr type="primFontSz" for="des" forName="Childtext1" refType="primFontSz" refFor="des" refForName="parent1" op="lte"/>
      <dgm:constr type="w" for="ch" forName="composite1" refType="w"/>
      <dgm:constr type="h" for="ch" forName="composite1" refType="h"/>
      <dgm:constr type="w" for="ch" forName="spaceBetweenRectangles1" refType="w" refFor="ch" refForName="composite1" fact="-0.4"/>
      <dgm:constr type="primFontSz" for="des" forName="parent1" op="equ"/>
      <dgm:constr type="primFontSz" for="des" forName="Childtext1" op="equ"/>
    </dgm:constrLst>
    <dgm:choose name="layoutByNodeCnt">
      <dgm:if name="twoOrLessNodes" axis="ch" ptType="node" func="cnt" op="lte" val="2">
        <dgm:forEach name="nodesForEach" axis="ch" ptType="node">
          <dgm:layoutNode name="composite">
            <dgm:alg type="composite"/>
            <dgm:shape xmlns:r="http://schemas.openxmlformats.org/officeDocument/2006/relationships" r:blip="">
              <dgm:adjLst/>
            </dgm:shape>
            <dgm:choose name="casesForFirstAndLastNode1">
              <dgm:if name="startNode1" axis="self" ptType="node" func="pos" op="equ" val="1">
                <dgm:choose name="removeLineWhenOnlyOneNode1">
                  <dgm:if name="ifOnlyOneNode1" axis="followSib" ptType="node" func="cnt" op="equ" val="0">
                    <dgm:constrLst>
                      <dgm:constr type="w" for="ch" forName="parent" refType="w" fact="0.95"/>
                      <dgm:constr type="l" for="ch" forName="parent" refType="w" fact="0.025"/>
                      <dgm:constr type="t" for="ch" forName="parent" refType="h" fact="0.45"/>
                      <dgm:constr type="h" for="ch" forName="parent" refType="h" fact="0.1"/>
                      <dgm:constr type="l" for="ch" forName="Childtext" refType="w" fact="0.025"/>
                      <dgm:constr type="w" for="ch" forName="Childtext" refType="w" fact="0.95"/>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if>
                  <dgm:else name="ifMoreThanOne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w" for="ch" forName="ConnectLine"/>
                      <dgm:constr type="h" for="ch" forName="ConnectLine" refType="h" fact="0.08"/>
                      <dgm:constr type="t" for="ch" forName="ConnectLine" refType="h" fact="0.37"/>
                      <dgm:constr type="ctrX" for="ch" forName="ConnectLine" refType="w" fact="0.5"/>
                      <dgm:constr type="w" for="ch" forName="ConnectLineEnd" refType="h" fact="0.02"/>
                      <dgm:constr type="h" for="ch" forName="ConnectLineEnd" refType="h" fact="0.02"/>
                      <dgm:constr type="t" for="ch" forName="ConnectLineEnd" refType="h" fact="0.35"/>
                      <dgm:constr type="ctrX" for="ch" forName="ConnectLineEnd" refType="w" fact="0.5"/>
                      <dgm:constr type="w" for="ch" forName="EmptyPane" refType="w"/>
                      <dgm:constr type="t" for="ch" forName="EmptyPane" refType="h" fact="0.55"/>
                      <dgm:constr type="h" for="ch" forName="EmptyPane" refType="h" fact="0.45"/>
                    </dgm:constrLst>
                  </dgm:else>
                </dgm:choose>
              </dgm:if>
              <dgm:else name="notStartNode1">
                <dgm:constrLst>
                  <dgm:constr type="w" for="ch" forName="parent" refType="w" fact="0.6"/>
                  <dgm:constr type="l" for="ch" forName="parent" refType="w" fact="0.2"/>
                  <dgm:constr type="t" for="ch" forName="parent" refType="h" fact="0.45"/>
                  <dgm:constr type="h" for="ch" forName="parent" refType="h" fact="0.1"/>
                  <dgm:constr type="l" for="ch" forName="Childtext" refType="w" fact="0.2"/>
                  <dgm:constr type="w" for="ch" forName="Childtext" refType="w" fact="0.6"/>
                  <dgm:constr type="h" for="ch" forName="Childtext" refType="h" fact="0.35"/>
                  <dgm:constr type="t" for="ch" forName="Childtext" refType="h" fact="0.65"/>
                  <dgm:constr type="w" for="ch" forName="ConnectLine"/>
                  <dgm:constr type="h" for="ch" forName="ConnectLine" refType="h" fact="0.08"/>
                  <dgm:constr type="t" for="ch" forName="ConnectLine" refType="h" fact="0.55"/>
                  <dgm:constr type="ctrX" for="ch" forName="ConnectLine" refType="w" fact="0.5"/>
                  <dgm:constr type="w" for="ch" forName="ConnectLineEnd" refType="h" fact="0.02"/>
                  <dgm:constr type="h" for="ch" forName="ConnectLineEnd" refType="h" fact="0.02"/>
                  <dgm:constr type="b" for="ch" forName="ConnectLineEnd" refType="h" fact="0.65"/>
                  <dgm:constr type="ctrX" for="ch" forName="ConnectLineEnd" refType="w" fact="0.5"/>
                  <dgm:constr type="w" for="ch" forName="EmptyPane" refType="w"/>
                  <dgm:constr type="h" for="ch" forName="EmptyPane" refType="h" fact="0.45"/>
                </dgm:constrLst>
              </dgm:else>
            </dgm:choose>
            <dgm:layoutNode name="parent"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
                <dgm:if name="startNode" axis="self" ptType="node" func="pos" op="equ" val="1">
                  <dgm:choose name="removeLineWhenOnlyOneNode">
                    <dgm:if name="ifOnlyOneNode" axis="followSib" ptType="node" func="cnt" op="equ" val="0">
                      <dgm:shape xmlns:r="http://schemas.openxmlformats.org/officeDocument/2006/relationships" type="roundRect" r:blip="">
                        <dgm:adjLst/>
                      </dgm:shape>
                    </dgm:if>
                    <dgm:else name="ifMoreThanOneNode">
                      <dgm:choose name="Name18">
                        <dgm:if name="Name19" func="var" arg="dir" op="equ" val="norm">
                          <dgm:shape xmlns:r="http://schemas.openxmlformats.org/officeDocument/2006/relationships" rot="-90" type="round2SameRect" r:blip="">
                            <dgm:adjLst/>
                          </dgm:shape>
                        </dgm:if>
                        <dgm:else name="Name20">
                          <dgm:shape xmlns:r="http://schemas.openxmlformats.org/officeDocument/2006/relationships" rot="90" type="round2SameRect" r:blip="">
                            <dgm:adjLst/>
                          </dgm:shape>
                        </dgm:else>
                      </dgm:choose>
                    </dgm:else>
                  </dgm:choose>
                </dgm:if>
                <dgm:else name="notStartNode">
                  <dgm:choose name="Name22">
                    <dgm:if name="Name23" axis="self" ptType="node" func="revPos" op="equ" val="1">
                      <dgm:choose name="Name24">
                        <dgm:if name="Name25" func="var" arg="dir" op="equ" val="norm">
                          <dgm:shape xmlns:r="http://schemas.openxmlformats.org/officeDocument/2006/relationships" rot="90" type="round2SameRect" r:blip="">
                            <dgm:adjLst/>
                          </dgm:shape>
                        </dgm:if>
                        <dgm:else name="Name26">
                          <dgm:shape xmlns:r="http://schemas.openxmlformats.org/officeDocument/2006/relationships" rot="-90" type="round2SameRect" r:blip="">
                            <dgm:adjLst/>
                          </dgm:shape>
                        </dgm:else>
                      </dgm:choose>
                    </dgm:if>
                    <dgm:else name="Name27">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 styleLbl="revTx">
              <dgm:varLst>
                <dgm:bulletEnabled val="1"/>
              </dgm:varLst>
              <dgm:choose name="casesForTxtDirLogic">
                <dgm:if name="Name77"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 styleLbl="lnNode1">
              <dgm:alg type="sp"/>
              <dgm:shape xmlns:r="http://schemas.openxmlformats.org/officeDocument/2006/relationships" type="ellipse" r:blip="">
                <dgm:adjLst/>
              </dgm:shape>
              <dgm:presOf/>
              <dgm:constrLst/>
            </dgm:layoutNode>
            <dgm:layoutNode name="EmptyPane">
              <dgm:alg type="sp"/>
              <dgm:shape xmlns:r="http://schemas.openxmlformats.org/officeDocument/2006/relationships" r:blip="">
                <dgm:adjLst/>
              </dgm:shape>
              <dgm:presOf/>
              <dgm:constrLst/>
            </dgm:layoutNode>
          </dgm:layoutNode>
          <dgm:forEach name="Name28" axis="followSib" ptType="sibTrans" cnt="1">
            <dgm:layoutNode name="spaceBetweenRectangles">
              <dgm:alg type="sp"/>
              <dgm:shape xmlns:r="http://schemas.openxmlformats.org/officeDocument/2006/relationships" r:blip="">
                <dgm:adjLst/>
              </dgm:shape>
              <dgm:presOf/>
              <dgm:constrLst/>
              <dgm:ruleLst/>
            </dgm:layoutNode>
          </dgm:forEach>
        </dgm:forEach>
      </dgm:if>
      <dgm:else name="moreThanTwoNodes">
        <dgm:forEach name="nodesForEach1" axis="ch" ptType="node">
          <dgm:layoutNode name="composite1">
            <dgm:alg type="composite"/>
            <dgm:shape xmlns:r="http://schemas.openxmlformats.org/officeDocument/2006/relationships" r:blip="">
              <dgm:adjLst/>
            </dgm:shape>
            <dgm:choose name="casesForSnakingLogic21">
              <dgm:if name="oddNode21" axis="self" ptType="node" func="posOdd" op="equ" val="1">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w" for="ch" forName="ConnectLine1"/>
                  <dgm:constr type="h" for="ch" forName="ConnectLine1" refType="h" fact="0.08"/>
                  <dgm:constr type="t" for="ch" forName="ConnectLine1" refType="h" fact="0.37"/>
                  <dgm:constr type="ctrX" for="ch" forName="ConnectLine1" refType="w" fact="0.5"/>
                  <dgm:constr type="w" for="ch" forName="ConnectLineEnd1" refType="h" fact="0.02"/>
                  <dgm:constr type="h" for="ch" forName="ConnectLineEnd1" refType="h" fact="0.02"/>
                  <dgm:constr type="t" for="ch" forName="ConnectLineEnd1" refType="h" fact="0.35"/>
                  <dgm:constr type="ctrX" for="ch" forName="ConnectLineEnd1" refType="w" fact="0.5"/>
                  <dgm:constr type="w" for="ch" forName="EmptyPane1" refType="w"/>
                  <dgm:constr type="t" for="ch" forName="EmptyPane1" refType="h" fact="0.55"/>
                  <dgm:constr type="h" for="ch" forName="EmptyPane1" refType="h" fact="0.45"/>
                </dgm:constrLst>
              </dgm:if>
              <dgm:else name="evenNode2">
                <dgm:constrLst>
                  <dgm:constr type="w" for="ch" forName="parent1" refType="w" fact="0.6"/>
                  <dgm:constr type="l" for="ch" forName="parent1" refType="w" fact="0.2"/>
                  <dgm:constr type="t" for="ch" forName="parent1" refType="h" fact="0.45"/>
                  <dgm:constr type="h" for="ch" forName="parent1" refType="h" fact="0.1"/>
                  <dgm:constr type="w" for="ch" forName="Childtext1" refType="w"/>
                  <dgm:constr type="h" for="ch" forName="Childtext1" refType="h" fact="0.35"/>
                  <dgm:constr type="t" for="ch" forName="Childtext1" refType="h" fact="0.65"/>
                  <dgm:constr type="w" for="ch" forName="ConnectLine1"/>
                  <dgm:constr type="h" for="ch" forName="ConnectLine1" refType="h" fact="0.08"/>
                  <dgm:constr type="t" for="ch" forName="ConnectLine1" refType="h" fact="0.55"/>
                  <dgm:constr type="ctrX" for="ch" forName="ConnectLine1" refType="w" fact="0.5"/>
                  <dgm:constr type="w" for="ch" forName="ConnectLineEnd1" refType="h" fact="0.02"/>
                  <dgm:constr type="h" for="ch" forName="ConnectLineEnd1" refType="h" fact="0.02"/>
                  <dgm:constr type="b" for="ch" forName="ConnectLineEnd1" refType="h" fact="0.65"/>
                  <dgm:constr type="ctrX" for="ch" forName="ConnectLineEnd1" refType="w" fact="0.5"/>
                  <dgm:constr type="w" for="ch" forName="EmptyPane1" refType="w"/>
                  <dgm:constr type="h" for="ch" forName="EmptyPane1" refType="h" fact="0.45"/>
                </dgm:constrLst>
              </dgm:else>
            </dgm:choose>
            <dgm:layoutNode name="parent1" styleLbl="alignNode1">
              <dgm:varLst>
                <dgm:chMax val="1"/>
                <dgm:chPref val="1"/>
                <dgm:bulletEnabled val="1"/>
              </dgm:varLst>
              <dgm:alg type="tx">
                <dgm:param type="txAnchorHorz" val="ctr"/>
                <dgm:param type="txAnchorVert" val="mid"/>
                <dgm:param type="parTxLTRAlign" val="ctr"/>
                <dgm:param type="parTxRTLAlign" val="ctr"/>
              </dgm:alg>
              <dgm:choose name="casesForFirstAndLastNode12">
                <dgm:if name="startNode12" axis="self" ptType="node" func="pos" op="equ" val="1">
                  <dgm:choose name="removeLineWhenOnlyOneNode12">
                    <dgm:if name="ifOnlyOneNode12" axis="followSib" ptType="node" func="cnt" op="equ" val="0">
                      <dgm:shape xmlns:r="http://schemas.openxmlformats.org/officeDocument/2006/relationships" type="roundRect" r:blip="">
                        <dgm:adjLst/>
                      </dgm:shape>
                    </dgm:if>
                    <dgm:else name="ifMoreThanOneNode12">
                      <dgm:choose name="Name181">
                        <dgm:if name="Name191" func="var" arg="dir" op="equ" val="norm">
                          <dgm:shape xmlns:r="http://schemas.openxmlformats.org/officeDocument/2006/relationships" rot="-90" type="round2SameRect" r:blip="">
                            <dgm:adjLst/>
                          </dgm:shape>
                        </dgm:if>
                        <dgm:else name="Name201">
                          <dgm:shape xmlns:r="http://schemas.openxmlformats.org/officeDocument/2006/relationships" rot="90" type="round2SameRect" r:blip="">
                            <dgm:adjLst/>
                          </dgm:shape>
                        </dgm:else>
                      </dgm:choose>
                    </dgm:else>
                  </dgm:choose>
                </dgm:if>
                <dgm:else name="notStartNode12">
                  <dgm:choose name="Name221">
                    <dgm:if name="Name231" axis="self" ptType="node" func="revPos" op="equ" val="1">
                      <dgm:choose name="Name241">
                        <dgm:if name="Name251" func="var" arg="dir" op="equ" val="norm">
                          <dgm:shape xmlns:r="http://schemas.openxmlformats.org/officeDocument/2006/relationships" rot="90" type="round2SameRect" r:blip="">
                            <dgm:adjLst/>
                          </dgm:shape>
                        </dgm:if>
                        <dgm:else name="Name261">
                          <dgm:shape xmlns:r="http://schemas.openxmlformats.org/officeDocument/2006/relationships" rot="-90" type="round2SameRect" r:blip="">
                            <dgm:adjLst/>
                          </dgm:shape>
                        </dgm:else>
                      </dgm:choose>
                    </dgm:if>
                    <dgm:else name="Name271">
                      <dgm:shape xmlns:r="http://schemas.openxmlformats.org/officeDocument/2006/relationships" type="rect" r:blip="">
                        <dgm:adjLst/>
                      </dgm:shape>
                    </dgm:else>
                  </dgm:choose>
                </dgm:else>
              </dgm:choose>
              <dgm:presOf axis="self" ptType="node"/>
              <dgm:constrLst>
                <dgm:constr type="lMarg" refType="primFontSz" fact="0.6"/>
                <dgm:constr type="rMarg" refType="primFontSz" fact="0.6"/>
                <dgm:constr type="tMarg" refType="primFontSz" fact="0.6"/>
                <dgm:constr type="bMarg" refType="primFontSz" fact="0.6"/>
              </dgm:constrLst>
              <dgm:ruleLst>
                <dgm:rule type="primFontSz" val="11" fact="NaN" max="NaN"/>
              </dgm:ruleLst>
            </dgm:layoutNode>
            <dgm:layoutNode name="Childtext1" styleLbl="revTx">
              <dgm:varLst>
                <dgm:bulletEnabled val="1"/>
              </dgm:varLst>
              <dgm:choose name="casesForTxtDirLogic1">
                <dgm:if name="Name771" axis="self" ptType="node" func="posOdd" op="equ" val="1">
                  <dgm:alg type="tx">
                    <dgm:param type="txAnchorVert" val="b"/>
                    <dgm:param type="txAnchorHorz" val="ctr"/>
                    <dgm:param type="parTxLTRAlign" val="ctr"/>
                    <dgm:param type="parTxRTLAlign" val="ctr"/>
                  </dgm:alg>
                  <dgm:constrLst>
                    <dgm:constr type="lMarg"/>
                    <dgm:constr type="rMarg"/>
                    <dgm:constr type="tMarg"/>
                    <dgm:constr type="bMarg" refType="primFontSz" fact="0.6"/>
                  </dgm:constrLst>
                </dgm:if>
                <dgm:else name="Name881">
                  <dgm:alg type="tx">
                    <dgm:param type="txAnchorVert" val="t"/>
                    <dgm:param type="txAnchorHorz" val="ctr"/>
                    <dgm:param type="parTxLTRAlign" val="ctr"/>
                    <dgm:param type="parTxRTLAlign" val="ctr"/>
                  </dgm:alg>
                  <dgm:constrLst>
                    <dgm:constr type="lMarg"/>
                    <dgm:constr type="rMarg"/>
                    <dgm:constr type="tMarg" refType="primFontSz" fact="0.6"/>
                    <dgm:constr type="bMarg"/>
                  </dgm:constrLst>
                </dgm:else>
              </dgm:choose>
              <dgm:shape xmlns:r="http://schemas.openxmlformats.org/officeDocument/2006/relationships" type="rect" r:blip="">
                <dgm:adjLst/>
              </dgm:shape>
              <dgm:presOf axis="ch" ptType="node"/>
              <dgm:ruleLst>
                <dgm:rule type="primFontSz" val="11" fact="NaN" max="NaN"/>
              </dgm:ruleLst>
            </dgm:layoutNode>
            <dgm:layoutNode name="ConnectLine1" styleLbl="sibTrans1D1">
              <dgm:alg type="sp"/>
              <dgm:shape xmlns:r="http://schemas.openxmlformats.org/officeDocument/2006/relationships" type="line" r:blip="">
                <dgm:adjLst/>
                <dgm:extLst>
                  <a:ext uri="{B698B0E9-8C71-41B9-8309-B3DCBF30829C}">
                    <dgm1612:spPr xmlns:dgm1612="http://schemas.microsoft.com/office/drawing/2016/12/diagram">
                      <a:ln>
                        <a:prstDash val="dash"/>
                      </a:ln>
                    </dgm1612:spPr>
                  </a:ext>
                </dgm:extLst>
              </dgm:shape>
              <dgm:presOf/>
              <dgm:constrLst/>
            </dgm:layoutNode>
            <dgm:layoutNode name="ConnectLineEnd1" styleLbl="lnNode1">
              <dgm:alg type="sp"/>
              <dgm:shape xmlns:r="http://schemas.openxmlformats.org/officeDocument/2006/relationships" type="ellipse" r:blip="">
                <dgm:adjLst/>
              </dgm:shape>
              <dgm:presOf/>
              <dgm:constrLst/>
            </dgm:layoutNode>
            <dgm:layoutNode name="EmptyPane1">
              <dgm:alg type="sp"/>
              <dgm:shape xmlns:r="http://schemas.openxmlformats.org/officeDocument/2006/relationships" r:blip="">
                <dgm:adjLst/>
              </dgm:shape>
              <dgm:presOf/>
              <dgm:constrLst/>
            </dgm:layoutNode>
          </dgm:layoutNode>
          <dgm:forEach name="Name281" axis="followSib" ptType="sibTrans" cnt="1">
            <dgm:layoutNode name="spaceBetweenRectangles1">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Дата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79F2607F-EAB8-462D-9596-B11A1C51125F}" type="datetime1">
              <a:rPr lang="ru-RU" smtClean="0"/>
              <a:t>22.11.2023</a:t>
            </a:fld>
            <a:endParaRPr lang="en-US" dirty="0"/>
          </a:p>
        </p:txBody>
      </p:sp>
      <p:sp>
        <p:nvSpPr>
          <p:cNvPr id="4" name="Нижний колонтитул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5" name="Номер слайда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975D426-A9DD-4244-A2CE-1FB6623742C7}" type="slidenum">
              <a:rPr lang="en-US" smtClean="0"/>
              <a:t>‹#›</a:t>
            </a:fld>
            <a:endParaRPr lang="en-US"/>
          </a:p>
        </p:txBody>
      </p:sp>
    </p:spTree>
    <p:extLst>
      <p:ext uri="{BB962C8B-B14F-4D97-AF65-F5344CB8AC3E}">
        <p14:creationId xmlns:p14="http://schemas.microsoft.com/office/powerpoint/2010/main" val="882484457"/>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150EC31D-9C0F-4EDB-9AC9-93AE84D7514D}" type="datetime1">
              <a:rPr lang="ru-RU" smtClean="0"/>
              <a:t>22.11.2023</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ru"/>
              <a:t>Щелкните, чтобы изменить стили текста образца слайда</a:t>
            </a:r>
            <a:endParaRPr lang="en-US"/>
          </a:p>
          <a:p>
            <a:pPr lvl="1" rtl="0"/>
            <a:r>
              <a:rPr lang="ru"/>
              <a:t>Второй уровень</a:t>
            </a:r>
          </a:p>
          <a:p>
            <a:pPr lvl="2" rtl="0"/>
            <a:r>
              <a:rPr lang="ru"/>
              <a:t>Третий уровень</a:t>
            </a:r>
          </a:p>
          <a:p>
            <a:pPr lvl="3" rtl="0"/>
            <a:r>
              <a:rPr lang="ru"/>
              <a:t>Четвертый уровень</a:t>
            </a:r>
          </a:p>
          <a:p>
            <a:pPr lvl="4" rtl="0"/>
            <a:r>
              <a:rPr lang="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1B41D33-19C8-4450-B3C5-BE83E9C8F0BC}" type="slidenum">
              <a:rPr lang="en-US" smtClean="0"/>
              <a:t>‹#›</a:t>
            </a:fld>
            <a:endParaRPr lang="en-US"/>
          </a:p>
        </p:txBody>
      </p:sp>
    </p:spTree>
    <p:extLst>
      <p:ext uri="{BB962C8B-B14F-4D97-AF65-F5344CB8AC3E}">
        <p14:creationId xmlns:p14="http://schemas.microsoft.com/office/powerpoint/2010/main" val="3571455252"/>
      </p:ext>
    </p:extLst>
  </p:cSld>
  <p:clrMap bg1="lt1" tx1="dk1" bg2="lt2" tx2="dk2" accent1="accent1" accent2="accent2" accent3="accent3" accent4="accent4" accent5="accent5" accent6="accent6" hlink="hlink" folHlink="folHlink"/>
  <p:hf hdr="0" ft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7" name="Прямоугольник 6"/>
          <p:cNvSpPr/>
          <p:nvPr/>
        </p:nvSpPr>
        <p:spPr>
          <a:xfrm>
            <a:off x="446534" y="3085764"/>
            <a:ext cx="11298932" cy="3338149"/>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ctrTitle"/>
          </p:nvPr>
        </p:nvSpPr>
        <p:spPr>
          <a:xfrm>
            <a:off x="581191" y="1020431"/>
            <a:ext cx="10993549" cy="1475013"/>
          </a:xfrm>
          <a:effectLst/>
        </p:spPr>
        <p:txBody>
          <a:bodyPr rtlCol="0" anchor="b">
            <a:normAutofit/>
          </a:bodyPr>
          <a:lstStyle>
            <a:lvl1pPr>
              <a:defRPr sz="3600">
                <a:solidFill>
                  <a:schemeClr val="tx1">
                    <a:lumMod val="75000"/>
                    <a:lumOff val="25000"/>
                  </a:schemeClr>
                </a:solidFill>
              </a:defRPr>
            </a:lvl1pPr>
          </a:lstStyle>
          <a:p>
            <a:pPr rtl="0"/>
            <a:r>
              <a:rPr lang="ru-RU"/>
              <a:t>Образец заголовка</a:t>
            </a:r>
            <a:endParaRPr lang="en-US" dirty="0"/>
          </a:p>
        </p:txBody>
      </p:sp>
      <p:sp>
        <p:nvSpPr>
          <p:cNvPr id="3" name="Подзаголовок 2"/>
          <p:cNvSpPr>
            <a:spLocks noGrp="1"/>
          </p:cNvSpPr>
          <p:nvPr>
            <p:ph type="subTitle" idx="1"/>
          </p:nvPr>
        </p:nvSpPr>
        <p:spPr>
          <a:xfrm>
            <a:off x="581194" y="2495445"/>
            <a:ext cx="10993546" cy="590321"/>
          </a:xfrm>
        </p:spPr>
        <p:txBody>
          <a:bodyPr rtlCol="0" anchor="t">
            <a:normAutofit/>
          </a:bodyPr>
          <a:lstStyle>
            <a:lvl1pPr marL="0" indent="0" algn="l">
              <a:buNone/>
              <a:defRPr sz="1600"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ru-RU"/>
              <a:t>Образец подзаголовка</a:t>
            </a:r>
            <a:endParaRPr lang="en-US" dirty="0"/>
          </a:p>
        </p:txBody>
      </p:sp>
      <p:sp>
        <p:nvSpPr>
          <p:cNvPr id="8" name="Дата 7">
            <a:extLst>
              <a:ext uri="{FF2B5EF4-FFF2-40B4-BE49-F238E27FC236}">
                <a16:creationId xmlns:a16="http://schemas.microsoft.com/office/drawing/2014/main" id="{7FA0ACE7-29A8-47D3-A7D9-257B711D8023}"/>
              </a:ext>
            </a:extLst>
          </p:cNvPr>
          <p:cNvSpPr>
            <a:spLocks noGrp="1"/>
          </p:cNvSpPr>
          <p:nvPr>
            <p:ph type="dt" sz="half" idx="10"/>
          </p:nvPr>
        </p:nvSpPr>
        <p:spPr/>
        <p:txBody>
          <a:bodyPr rtlCol="0"/>
          <a:lstStyle/>
          <a:p>
            <a:pPr rtl="0"/>
            <a:fld id="{1948E6C3-8E12-426B-A56F-861F8B162AC6}" type="datetime1">
              <a:rPr lang="ru-RU" smtClean="0"/>
              <a:t>22.11.2023</a:t>
            </a:fld>
            <a:endParaRPr lang="en-US" dirty="0"/>
          </a:p>
        </p:txBody>
      </p:sp>
      <p:sp>
        <p:nvSpPr>
          <p:cNvPr id="9" name="Нижний колонтитул 8">
            <a:extLst>
              <a:ext uri="{FF2B5EF4-FFF2-40B4-BE49-F238E27FC236}">
                <a16:creationId xmlns:a16="http://schemas.microsoft.com/office/drawing/2014/main" id="{DEC604B9-52E9-4810-8359-47206518D038}"/>
              </a:ext>
            </a:extLst>
          </p:cNvPr>
          <p:cNvSpPr>
            <a:spLocks noGrp="1"/>
          </p:cNvSpPr>
          <p:nvPr>
            <p:ph type="ftr" sz="quarter" idx="11"/>
          </p:nvPr>
        </p:nvSpPr>
        <p:spPr/>
        <p:txBody>
          <a:bodyPr rtlCol="0"/>
          <a:lstStyle/>
          <a:p>
            <a:pPr rtl="0"/>
            <a:endParaRPr lang="en-US" dirty="0"/>
          </a:p>
        </p:txBody>
      </p:sp>
      <p:sp>
        <p:nvSpPr>
          <p:cNvPr id="10" name="Номер слайда 9">
            <a:extLst>
              <a:ext uri="{FF2B5EF4-FFF2-40B4-BE49-F238E27FC236}">
                <a16:creationId xmlns:a16="http://schemas.microsoft.com/office/drawing/2014/main" id="{5898A89F-CA25-400F-B05A-AECBF2517E4F}"/>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4900175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02156"/>
            <a:ext cx="11029616" cy="1188720"/>
          </a:xfrm>
        </p:spPr>
        <p:txBody>
          <a:bodyPr rtlCol="0"/>
          <a:lstStyle/>
          <a:p>
            <a:pPr rtl="0"/>
            <a:r>
              <a:rPr lang="ru-RU"/>
              <a:t>Образец заголовка</a:t>
            </a:r>
            <a:endParaRPr lang="en-US" dirty="0"/>
          </a:p>
        </p:txBody>
      </p:sp>
      <p:sp>
        <p:nvSpPr>
          <p:cNvPr id="3" name="Объект 2"/>
          <p:cNvSpPr>
            <a:spLocks noGrp="1"/>
          </p:cNvSpPr>
          <p:nvPr>
            <p:ph idx="1"/>
          </p:nvPr>
        </p:nvSpPr>
        <p:spPr>
          <a:xfrm>
            <a:off x="581192" y="2340864"/>
            <a:ext cx="11029615" cy="3634486"/>
          </a:xfrm>
        </p:spPr>
        <p:txBody>
          <a:bodyPr rtlCol="0"/>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8" name="Дата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fld id="{6E13CF11-4D7C-4367-8D00-578223D03103}" type="datetime1">
              <a:rPr lang="ru-RU" smtClean="0"/>
              <a:t>22.11.2023</a:t>
            </a:fld>
            <a:endParaRPr lang="en-US" dirty="0"/>
          </a:p>
        </p:txBody>
      </p:sp>
      <p:sp>
        <p:nvSpPr>
          <p:cNvPr id="9" name="Нижний колонтитул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endParaRPr lang="en-US" dirty="0"/>
          </a:p>
        </p:txBody>
      </p:sp>
      <p:sp>
        <p:nvSpPr>
          <p:cNvPr id="10" name="Номер слайда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852443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8" name="Прямоугольник 7"/>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ru-RU"/>
              <a:t>Образец заголовка</a:t>
            </a:r>
            <a:endParaRPr lang="en-US" dirty="0"/>
          </a:p>
        </p:txBody>
      </p:sp>
      <p:sp>
        <p:nvSpPr>
          <p:cNvPr id="3" name="Текст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ru-RU"/>
              <a:t>Образец текста</a:t>
            </a:r>
          </a:p>
        </p:txBody>
      </p:sp>
      <p:sp>
        <p:nvSpPr>
          <p:cNvPr id="7" name="Дата 6">
            <a:extLst>
              <a:ext uri="{FF2B5EF4-FFF2-40B4-BE49-F238E27FC236}">
                <a16:creationId xmlns:a16="http://schemas.microsoft.com/office/drawing/2014/main" id="{61582016-5696-4A93-887F-BBB3B9002FE5}"/>
              </a:ext>
            </a:extLst>
          </p:cNvPr>
          <p:cNvSpPr>
            <a:spLocks noGrp="1"/>
          </p:cNvSpPr>
          <p:nvPr>
            <p:ph type="dt" sz="half" idx="10"/>
          </p:nvPr>
        </p:nvSpPr>
        <p:spPr/>
        <p:txBody>
          <a:bodyPr rtlCol="0"/>
          <a:lstStyle/>
          <a:p>
            <a:pPr rtl="0"/>
            <a:fld id="{4540FCE8-CB6C-4798-845F-C8260D76B307}" type="datetime1">
              <a:rPr lang="ru-RU" smtClean="0"/>
              <a:t>22.11.2023</a:t>
            </a:fld>
            <a:endParaRPr lang="en-US" dirty="0"/>
          </a:p>
        </p:txBody>
      </p:sp>
      <p:sp>
        <p:nvSpPr>
          <p:cNvPr id="9" name="Нижний колонтитул 8">
            <a:extLst>
              <a:ext uri="{FF2B5EF4-FFF2-40B4-BE49-F238E27FC236}">
                <a16:creationId xmlns:a16="http://schemas.microsoft.com/office/drawing/2014/main" id="{857CFCD5-1192-4E18-8A8F-29E153B44DA4}"/>
              </a:ext>
            </a:extLst>
          </p:cNvPr>
          <p:cNvSpPr>
            <a:spLocks noGrp="1"/>
          </p:cNvSpPr>
          <p:nvPr>
            <p:ph type="ftr" sz="quarter" idx="11"/>
          </p:nvPr>
        </p:nvSpPr>
        <p:spPr/>
        <p:txBody>
          <a:bodyPr rtlCol="0"/>
          <a:lstStyle/>
          <a:p>
            <a:pPr rtl="0"/>
            <a:endParaRPr lang="en-US" dirty="0"/>
          </a:p>
        </p:txBody>
      </p:sp>
      <p:sp>
        <p:nvSpPr>
          <p:cNvPr id="10" name="Номер слайда 9">
            <a:extLst>
              <a:ext uri="{FF2B5EF4-FFF2-40B4-BE49-F238E27FC236}">
                <a16:creationId xmlns:a16="http://schemas.microsoft.com/office/drawing/2014/main" id="{E39A109E-5018-4794-92B3-FD5E5BCD95E8}"/>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666809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3" y="729658"/>
            <a:ext cx="11029616" cy="988332"/>
          </a:xfrm>
        </p:spPr>
        <p:txBody>
          <a:bodyPr rtlCol="0"/>
          <a:lstStyle/>
          <a:p>
            <a:pPr rtl="0"/>
            <a:r>
              <a:rPr lang="ru-RU"/>
              <a:t>Образец заголовка</a:t>
            </a:r>
            <a:endParaRPr lang="en-US" dirty="0"/>
          </a:p>
        </p:txBody>
      </p:sp>
      <p:sp>
        <p:nvSpPr>
          <p:cNvPr id="3" name="Объект 2"/>
          <p:cNvSpPr>
            <a:spLocks noGrp="1"/>
          </p:cNvSpPr>
          <p:nvPr>
            <p:ph sz="half" idx="1"/>
          </p:nvPr>
        </p:nvSpPr>
        <p:spPr>
          <a:xfrm>
            <a:off x="581193" y="2228003"/>
            <a:ext cx="5194767" cy="3633047"/>
          </a:xfrm>
        </p:spPr>
        <p:txBody>
          <a:bodyPr rtlCol="0">
            <a:normAutofit/>
          </a:body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Объект 3"/>
          <p:cNvSpPr>
            <a:spLocks noGrp="1"/>
          </p:cNvSpPr>
          <p:nvPr>
            <p:ph sz="half" idx="2"/>
          </p:nvPr>
        </p:nvSpPr>
        <p:spPr>
          <a:xfrm>
            <a:off x="6416039" y="2228003"/>
            <a:ext cx="5194769" cy="3633047"/>
          </a:xfrm>
        </p:spPr>
        <p:txBody>
          <a:bodyPr rtlCol="0">
            <a:normAutofit/>
          </a:body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5" name="Дата 4"/>
          <p:cNvSpPr>
            <a:spLocks noGrp="1"/>
          </p:cNvSpPr>
          <p:nvPr>
            <p:ph type="dt" sz="half" idx="10"/>
          </p:nvPr>
        </p:nvSpPr>
        <p:spPr/>
        <p:txBody>
          <a:bodyPr rtlCol="0"/>
          <a:lstStyle/>
          <a:p>
            <a:pPr rtl="0"/>
            <a:fld id="{93C13A7E-4C64-47B0-B355-B165BE4012BA}" type="datetime1">
              <a:rPr lang="ru-RU" smtClean="0"/>
              <a:t>22.11.2023</a:t>
            </a:fld>
            <a:endParaRPr lang="en-US" dirty="0"/>
          </a:p>
        </p:txBody>
      </p:sp>
      <p:sp>
        <p:nvSpPr>
          <p:cNvPr id="6" name="Нижний колонтитул 5"/>
          <p:cNvSpPr>
            <a:spLocks noGrp="1"/>
          </p:cNvSpPr>
          <p:nvPr>
            <p:ph type="ftr" sz="quarter" idx="11"/>
          </p:nvPr>
        </p:nvSpPr>
        <p:spPr/>
        <p:txBody>
          <a:bodyPr rtlCol="0"/>
          <a:lstStyle/>
          <a:p>
            <a:pPr rtl="0"/>
            <a:endParaRPr lang="en-US" dirty="0"/>
          </a:p>
        </p:txBody>
      </p:sp>
      <p:sp>
        <p:nvSpPr>
          <p:cNvPr id="7" name="Номер слайда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2483323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Сравнение">
    <p:spTree>
      <p:nvGrpSpPr>
        <p:cNvPr id="1" name=""/>
        <p:cNvGrpSpPr/>
        <p:nvPr/>
      </p:nvGrpSpPr>
      <p:grpSpPr>
        <a:xfrm>
          <a:off x="0" y="0"/>
          <a:ext cx="0" cy="0"/>
          <a:chOff x="0" y="0"/>
          <a:chExt cx="0" cy="0"/>
        </a:xfrm>
      </p:grpSpPr>
      <p:sp>
        <p:nvSpPr>
          <p:cNvPr id="12" name="Заголовок 1"/>
          <p:cNvSpPr>
            <a:spLocks noGrp="1"/>
          </p:cNvSpPr>
          <p:nvPr>
            <p:ph type="title"/>
          </p:nvPr>
        </p:nvSpPr>
        <p:spPr>
          <a:xfrm>
            <a:off x="581193" y="729658"/>
            <a:ext cx="11029616" cy="988332"/>
          </a:xfrm>
        </p:spPr>
        <p:txBody>
          <a:bodyPr rtlCol="0"/>
          <a:lstStyle/>
          <a:p>
            <a:pPr rtl="0"/>
            <a:r>
              <a:rPr lang="ru-RU"/>
              <a:t>Образец заголовка</a:t>
            </a:r>
            <a:endParaRPr lang="en-US" dirty="0"/>
          </a:p>
        </p:txBody>
      </p:sp>
      <p:sp>
        <p:nvSpPr>
          <p:cNvPr id="3" name="Текст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ru-RU"/>
              <a:t>Образец текста</a:t>
            </a:r>
          </a:p>
        </p:txBody>
      </p:sp>
      <p:sp>
        <p:nvSpPr>
          <p:cNvPr id="4" name="Объект 3"/>
          <p:cNvSpPr>
            <a:spLocks noGrp="1"/>
          </p:cNvSpPr>
          <p:nvPr>
            <p:ph sz="half" idx="2"/>
          </p:nvPr>
        </p:nvSpPr>
        <p:spPr>
          <a:xfrm>
            <a:off x="581194" y="2926052"/>
            <a:ext cx="5194766" cy="2934999"/>
          </a:xfrm>
        </p:spPr>
        <p:txBody>
          <a:bodyPr rtlCol="0" anchor="t">
            <a:normAutofit/>
          </a:body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5" name="Текст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ru-RU"/>
              <a:t>Образец текста</a:t>
            </a:r>
          </a:p>
        </p:txBody>
      </p:sp>
      <p:sp>
        <p:nvSpPr>
          <p:cNvPr id="6" name="Объект 5"/>
          <p:cNvSpPr>
            <a:spLocks noGrp="1"/>
          </p:cNvSpPr>
          <p:nvPr>
            <p:ph sz="quarter" idx="4"/>
          </p:nvPr>
        </p:nvSpPr>
        <p:spPr>
          <a:xfrm>
            <a:off x="6416037" y="2926052"/>
            <a:ext cx="5194771" cy="2934999"/>
          </a:xfrm>
        </p:spPr>
        <p:txBody>
          <a:bodyPr rtlCol="0" anchor="t">
            <a:normAutofit/>
          </a:body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7" name="Дата 6"/>
          <p:cNvSpPr>
            <a:spLocks noGrp="1"/>
          </p:cNvSpPr>
          <p:nvPr>
            <p:ph type="dt" sz="half" idx="10"/>
          </p:nvPr>
        </p:nvSpPr>
        <p:spPr/>
        <p:txBody>
          <a:bodyPr rtlCol="0"/>
          <a:lstStyle/>
          <a:p>
            <a:pPr rtl="0"/>
            <a:fld id="{731CA3B4-5CE4-4976-BBFE-4E91C7258FC5}" type="datetime1">
              <a:rPr lang="ru-RU" smtClean="0"/>
              <a:t>22.11.2023</a:t>
            </a:fld>
            <a:endParaRPr lang="en-US" dirty="0"/>
          </a:p>
        </p:txBody>
      </p:sp>
      <p:sp>
        <p:nvSpPr>
          <p:cNvPr id="8" name="Нижний колонтитул 7"/>
          <p:cNvSpPr>
            <a:spLocks noGrp="1"/>
          </p:cNvSpPr>
          <p:nvPr>
            <p:ph type="ftr" sz="quarter" idx="11"/>
          </p:nvPr>
        </p:nvSpPr>
        <p:spPr/>
        <p:txBody>
          <a:bodyPr rtlCol="0"/>
          <a:lstStyle/>
          <a:p>
            <a:pPr rtl="0"/>
            <a:endParaRPr lang="en-US" dirty="0"/>
          </a:p>
        </p:txBody>
      </p:sp>
      <p:sp>
        <p:nvSpPr>
          <p:cNvPr id="9" name="Номер слайда 8"/>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74804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8" name="Заголовок 1"/>
          <p:cNvSpPr>
            <a:spLocks noGrp="1"/>
          </p:cNvSpPr>
          <p:nvPr>
            <p:ph type="title"/>
          </p:nvPr>
        </p:nvSpPr>
        <p:spPr>
          <a:xfrm>
            <a:off x="575894" y="729658"/>
            <a:ext cx="11029616" cy="988332"/>
          </a:xfrm>
        </p:spPr>
        <p:txBody>
          <a:bodyPr rtlCol="0"/>
          <a:lstStyle/>
          <a:p>
            <a:pPr rtl="0"/>
            <a:r>
              <a:rPr lang="ru-RU"/>
              <a:t>Образец заголовка</a:t>
            </a:r>
            <a:endParaRPr lang="en-US" dirty="0"/>
          </a:p>
        </p:txBody>
      </p:sp>
      <p:sp>
        <p:nvSpPr>
          <p:cNvPr id="3" name="Дата 2"/>
          <p:cNvSpPr>
            <a:spLocks noGrp="1"/>
          </p:cNvSpPr>
          <p:nvPr>
            <p:ph type="dt" sz="half" idx="10"/>
          </p:nvPr>
        </p:nvSpPr>
        <p:spPr/>
        <p:txBody>
          <a:bodyPr rtlCol="0"/>
          <a:lstStyle/>
          <a:p>
            <a:pPr rtl="0"/>
            <a:fld id="{D5316041-DA7D-4734-AA8C-761AB09393E2}" type="datetime1">
              <a:rPr lang="ru-RU" smtClean="0"/>
              <a:t>22.11.2023</a:t>
            </a:fld>
            <a:endParaRPr lang="en-US" dirty="0"/>
          </a:p>
        </p:txBody>
      </p:sp>
      <p:sp>
        <p:nvSpPr>
          <p:cNvPr id="4" name="Нижний колонтитул 3"/>
          <p:cNvSpPr>
            <a:spLocks noGrp="1"/>
          </p:cNvSpPr>
          <p:nvPr>
            <p:ph type="ftr" sz="quarter" idx="11"/>
          </p:nvPr>
        </p:nvSpPr>
        <p:spPr/>
        <p:txBody>
          <a:bodyPr rtlCol="0"/>
          <a:lstStyle/>
          <a:p>
            <a:pPr rtl="0"/>
            <a:endParaRPr lang="en-US" dirty="0"/>
          </a:p>
        </p:txBody>
      </p:sp>
      <p:sp>
        <p:nvSpPr>
          <p:cNvPr id="5" name="Номер слайда 4"/>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936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rtlCol="0"/>
          <a:lstStyle/>
          <a:p>
            <a:pPr rtl="0"/>
            <a:fld id="{8692EF8B-D3DF-4216-96A1-1B1DE794B37A}" type="datetime1">
              <a:rPr lang="ru-RU" smtClean="0"/>
              <a:t>22.11.2023</a:t>
            </a:fld>
            <a:endParaRPr lang="en-US" dirty="0"/>
          </a:p>
        </p:txBody>
      </p:sp>
      <p:sp>
        <p:nvSpPr>
          <p:cNvPr id="3" name="Нижний колонтитул 2"/>
          <p:cNvSpPr>
            <a:spLocks noGrp="1"/>
          </p:cNvSpPr>
          <p:nvPr>
            <p:ph type="ftr" sz="quarter" idx="11"/>
          </p:nvPr>
        </p:nvSpPr>
        <p:spPr/>
        <p:txBody>
          <a:bodyPr rtlCol="0"/>
          <a:lstStyle/>
          <a:p>
            <a:pPr rtl="0"/>
            <a:endParaRPr lang="en-US" dirty="0"/>
          </a:p>
        </p:txBody>
      </p:sp>
      <p:sp>
        <p:nvSpPr>
          <p:cNvPr id="4" name="Номер слайда 3"/>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12949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9" name="Прямоугольник 8"/>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Заголовок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ru-RU"/>
              <a:t>Образец заголовка</a:t>
            </a:r>
            <a:endParaRPr lang="en-US" dirty="0"/>
          </a:p>
        </p:txBody>
      </p:sp>
      <p:sp>
        <p:nvSpPr>
          <p:cNvPr id="3" name="Объект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Текст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
        <p:nvSpPr>
          <p:cNvPr id="8" name="Дата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fld id="{09563768-3096-48CB-A41A-8D454362CCAD}" type="datetime1">
              <a:rPr lang="ru-RU" smtClean="0"/>
              <a:t>22.11.2023</a:t>
            </a:fld>
            <a:endParaRPr lang="en-US" dirty="0"/>
          </a:p>
        </p:txBody>
      </p:sp>
      <p:sp>
        <p:nvSpPr>
          <p:cNvPr id="10" name="Нижний колонтитул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endParaRPr lang="en-US" dirty="0"/>
          </a:p>
        </p:txBody>
      </p:sp>
      <p:sp>
        <p:nvSpPr>
          <p:cNvPr id="11" name="Номер слайда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US" smtClean="0"/>
              <a:pPr/>
              <a:t>‹#›</a:t>
            </a:fld>
            <a:endParaRPr lang="en-US" dirty="0"/>
          </a:p>
        </p:txBody>
      </p:sp>
    </p:spTree>
    <p:extLst>
      <p:ext uri="{BB962C8B-B14F-4D97-AF65-F5344CB8AC3E}">
        <p14:creationId xmlns:p14="http://schemas.microsoft.com/office/powerpoint/2010/main" val="1261766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ru-RU"/>
              <a:t>Образец заголовка</a:t>
            </a:r>
            <a:endParaRPr lang="en-US" dirty="0"/>
          </a:p>
        </p:txBody>
      </p:sp>
      <p:sp>
        <p:nvSpPr>
          <p:cNvPr id="3" name="Рисунок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ru-RU"/>
              <a:t>Вставка рисунка</a:t>
            </a:r>
            <a:endParaRPr lang="en-US" dirty="0"/>
          </a:p>
        </p:txBody>
      </p:sp>
      <p:sp>
        <p:nvSpPr>
          <p:cNvPr id="4" name="Текст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ru-RU"/>
              <a:t>Образец текста</a:t>
            </a:r>
          </a:p>
        </p:txBody>
      </p:sp>
      <p:sp>
        <p:nvSpPr>
          <p:cNvPr id="5" name="Дата 4"/>
          <p:cNvSpPr>
            <a:spLocks noGrp="1"/>
          </p:cNvSpPr>
          <p:nvPr>
            <p:ph type="dt" sz="half" idx="10"/>
          </p:nvPr>
        </p:nvSpPr>
        <p:spPr/>
        <p:txBody>
          <a:bodyPr rtlCol="0"/>
          <a:lstStyle/>
          <a:p>
            <a:pPr rtl="0"/>
            <a:fld id="{530088EE-0E82-4198-BDFF-3B9755AA8919}" type="datetime1">
              <a:rPr lang="ru-RU" smtClean="0"/>
              <a:t>22.11.2023</a:t>
            </a:fld>
            <a:endParaRPr lang="en-US" dirty="0"/>
          </a:p>
        </p:txBody>
      </p:sp>
      <p:sp>
        <p:nvSpPr>
          <p:cNvPr id="6" name="Нижний колонтитул 5"/>
          <p:cNvSpPr>
            <a:spLocks noGrp="1"/>
          </p:cNvSpPr>
          <p:nvPr>
            <p:ph type="ftr" sz="quarter" idx="11"/>
          </p:nvPr>
        </p:nvSpPr>
        <p:spPr/>
        <p:txBody>
          <a:bodyPr rtlCol="0"/>
          <a:lstStyle/>
          <a:p>
            <a:pPr algn="l" rtl="0"/>
            <a:endParaRPr lang="en-US" dirty="0"/>
          </a:p>
        </p:txBody>
      </p:sp>
      <p:sp>
        <p:nvSpPr>
          <p:cNvPr id="7" name="Номер слайда 6"/>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5732895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9" name="Заголовок 1"/>
          <p:cNvSpPr>
            <a:spLocks noGrp="1"/>
          </p:cNvSpPr>
          <p:nvPr>
            <p:ph type="title"/>
          </p:nvPr>
        </p:nvSpPr>
        <p:spPr>
          <a:xfrm>
            <a:off x="581192" y="702156"/>
            <a:ext cx="11029616" cy="1013800"/>
          </a:xfrm>
        </p:spPr>
        <p:txBody>
          <a:bodyPr rtlCol="0"/>
          <a:lstStyle/>
          <a:p>
            <a:pPr rtl="0"/>
            <a:r>
              <a:rPr lang="ru-RU"/>
              <a:t>Образец заголовка</a:t>
            </a:r>
            <a:endParaRPr lang="en-US" dirty="0"/>
          </a:p>
        </p:txBody>
      </p:sp>
      <p:sp>
        <p:nvSpPr>
          <p:cNvPr id="3" name="Вертикальный текст 2"/>
          <p:cNvSpPr>
            <a:spLocks noGrp="1"/>
          </p:cNvSpPr>
          <p:nvPr>
            <p:ph type="body" orient="vert" idx="1"/>
          </p:nvPr>
        </p:nvSpPr>
        <p:spPr/>
        <p:txBody>
          <a:bodyPr vert="eaVert" rtlCol="0" anchor="t"/>
          <a:lstStyle>
            <a:lvl1pPr algn="l">
              <a:defRPr/>
            </a:lvl1pPr>
            <a:lvl2pPr algn="l">
              <a:defRPr/>
            </a:lvl2pPr>
            <a:lvl3pPr algn="l">
              <a:defRPr/>
            </a:lvl3pPr>
            <a:lvl4pPr algn="l">
              <a:defRPr/>
            </a:lvl4pPr>
            <a:lvl5pPr algn="l">
              <a:defRPr/>
            </a:lvl5pPr>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4" name="Дата 3"/>
          <p:cNvSpPr>
            <a:spLocks noGrp="1"/>
          </p:cNvSpPr>
          <p:nvPr>
            <p:ph type="dt" sz="half" idx="10"/>
          </p:nvPr>
        </p:nvSpPr>
        <p:spPr/>
        <p:txBody>
          <a:bodyPr rtlCol="0"/>
          <a:lstStyle/>
          <a:p>
            <a:pPr rtl="0"/>
            <a:fld id="{AD323C2A-FDF4-456A-A556-14045268B55D}" type="datetime1">
              <a:rPr lang="ru-RU" smtClean="0"/>
              <a:t>22.11.2023</a:t>
            </a:fld>
            <a:endParaRPr lang="en-US" dirty="0"/>
          </a:p>
        </p:txBody>
      </p:sp>
      <p:sp>
        <p:nvSpPr>
          <p:cNvPr id="5" name="Нижний колонтитул 4"/>
          <p:cNvSpPr>
            <a:spLocks noGrp="1"/>
          </p:cNvSpPr>
          <p:nvPr>
            <p:ph type="ftr" sz="quarter" idx="11"/>
          </p:nvPr>
        </p:nvSpPr>
        <p:spPr/>
        <p:txBody>
          <a:bodyPr rtlCol="0"/>
          <a:lstStyle/>
          <a:p>
            <a:pPr rtl="0"/>
            <a:endParaRPr lang="en-US" dirty="0"/>
          </a:p>
        </p:txBody>
      </p:sp>
      <p:sp>
        <p:nvSpPr>
          <p:cNvPr id="6" name="Номер слайда 5"/>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1283591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7" name="Прямоугольник 6"/>
          <p:cNvSpPr>
            <a:spLocks noChangeAspect="1"/>
          </p:cNvSpPr>
          <p:nvPr/>
        </p:nvSpPr>
        <p:spPr>
          <a:xfrm>
            <a:off x="8058151" y="599725"/>
            <a:ext cx="3687316" cy="5816950"/>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Вертикальный заголовок 1"/>
          <p:cNvSpPr>
            <a:spLocks noGrp="1"/>
          </p:cNvSpPr>
          <p:nvPr>
            <p:ph type="title" orient="vert"/>
          </p:nvPr>
        </p:nvSpPr>
        <p:spPr>
          <a:xfrm>
            <a:off x="8204200" y="863600"/>
            <a:ext cx="3124200" cy="4807326"/>
          </a:xfrm>
        </p:spPr>
        <p:txBody>
          <a:bodyPr vert="eaVert" rtlCol="0" anchor="ctr"/>
          <a:lstStyle>
            <a:lvl1pPr>
              <a:defRPr>
                <a:solidFill>
                  <a:srgbClr val="FFFFFF"/>
                </a:solidFill>
              </a:defRPr>
            </a:lvl1pPr>
          </a:lstStyle>
          <a:p>
            <a:pPr rtl="0"/>
            <a:r>
              <a:rPr lang="ru-RU"/>
              <a:t>Образец заголовка</a:t>
            </a:r>
            <a:endParaRPr lang="en-US" dirty="0"/>
          </a:p>
        </p:txBody>
      </p:sp>
      <p:sp>
        <p:nvSpPr>
          <p:cNvPr id="3" name="Вертикальный текст 2"/>
          <p:cNvSpPr>
            <a:spLocks noGrp="1"/>
          </p:cNvSpPr>
          <p:nvPr>
            <p:ph type="body" orient="vert" idx="1"/>
          </p:nvPr>
        </p:nvSpPr>
        <p:spPr>
          <a:xfrm>
            <a:off x="774923" y="863600"/>
            <a:ext cx="7161625" cy="4807326"/>
          </a:xfrm>
        </p:spPr>
        <p:txBody>
          <a:bodyPr vert="eaVert" rtlCol="0" anchor="t"/>
          <a:lstStyle/>
          <a:p>
            <a:pPr lvl="0" rtl="0"/>
            <a:r>
              <a:rPr lang="ru-RU"/>
              <a:t>Образец текста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en-US" dirty="0"/>
          </a:p>
        </p:txBody>
      </p:sp>
      <p:sp>
        <p:nvSpPr>
          <p:cNvPr id="8" name="Прямоугольник 7">
            <a:extLst>
              <a:ext uri="{FF2B5EF4-FFF2-40B4-BE49-F238E27FC236}">
                <a16:creationId xmlns:a16="http://schemas.microsoft.com/office/drawing/2014/main" id="{F6423B97-A5D4-47B9-8861-73B3707A04CF}"/>
              </a:ext>
            </a:extLst>
          </p:cNvPr>
          <p:cNvSpPr/>
          <p:nvPr/>
        </p:nvSpPr>
        <p:spPr>
          <a:xfrm>
            <a:off x="446534" y="457200"/>
            <a:ext cx="3703320" cy="94997"/>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9" name="Прямоугольник 8">
            <a:extLst>
              <a:ext uri="{FF2B5EF4-FFF2-40B4-BE49-F238E27FC236}">
                <a16:creationId xmlns:a16="http://schemas.microsoft.com/office/drawing/2014/main" id="{1AEC0421-37B4-4481-A10D-69FDF5EC7909}"/>
              </a:ext>
            </a:extLst>
          </p:cNvPr>
          <p:cNvSpPr/>
          <p:nvPr/>
        </p:nvSpPr>
        <p:spPr>
          <a:xfrm>
            <a:off x="8042147" y="453643"/>
            <a:ext cx="3703320" cy="98554"/>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Прямоугольник 9">
            <a:extLst>
              <a:ext uri="{FF2B5EF4-FFF2-40B4-BE49-F238E27FC236}">
                <a16:creationId xmlns:a16="http://schemas.microsoft.com/office/drawing/2014/main" id="{5F7265B5-9F97-4F1E-99E9-74F7B7E62337}"/>
              </a:ext>
            </a:extLst>
          </p:cNvPr>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Дата 10">
            <a:extLst>
              <a:ext uri="{FF2B5EF4-FFF2-40B4-BE49-F238E27FC236}">
                <a16:creationId xmlns:a16="http://schemas.microsoft.com/office/drawing/2014/main" id="{5C74A470-3BD3-4F33-80E5-67E6E87FCBE7}"/>
              </a:ext>
            </a:extLst>
          </p:cNvPr>
          <p:cNvSpPr>
            <a:spLocks noGrp="1"/>
          </p:cNvSpPr>
          <p:nvPr>
            <p:ph type="dt" sz="half" idx="10"/>
          </p:nvPr>
        </p:nvSpPr>
        <p:spPr/>
        <p:txBody>
          <a:bodyPr rtlCol="0"/>
          <a:lstStyle/>
          <a:p>
            <a:pPr rtl="0"/>
            <a:fld id="{BBD5CFD7-CC7C-49C5-B221-A9E29F5846A0}" type="datetime1">
              <a:rPr lang="ru-RU" smtClean="0"/>
              <a:t>22.11.2023</a:t>
            </a:fld>
            <a:endParaRPr lang="en-US" dirty="0"/>
          </a:p>
        </p:txBody>
      </p:sp>
      <p:sp>
        <p:nvSpPr>
          <p:cNvPr id="12" name="Нижний колонтитул 11">
            <a:extLst>
              <a:ext uri="{FF2B5EF4-FFF2-40B4-BE49-F238E27FC236}">
                <a16:creationId xmlns:a16="http://schemas.microsoft.com/office/drawing/2014/main" id="{9A3A30BA-DB50-4D7D-BCDE-17D20FB354DF}"/>
              </a:ext>
            </a:extLst>
          </p:cNvPr>
          <p:cNvSpPr>
            <a:spLocks noGrp="1"/>
          </p:cNvSpPr>
          <p:nvPr>
            <p:ph type="ftr" sz="quarter" idx="11"/>
          </p:nvPr>
        </p:nvSpPr>
        <p:spPr/>
        <p:txBody>
          <a:bodyPr rtlCol="0"/>
          <a:lstStyle/>
          <a:p>
            <a:pPr rtl="0"/>
            <a:endParaRPr lang="en-US" dirty="0"/>
          </a:p>
        </p:txBody>
      </p:sp>
      <p:sp>
        <p:nvSpPr>
          <p:cNvPr id="13" name="Номер слайда 12">
            <a:extLst>
              <a:ext uri="{FF2B5EF4-FFF2-40B4-BE49-F238E27FC236}">
                <a16:creationId xmlns:a16="http://schemas.microsoft.com/office/drawing/2014/main" id="{76FF9E58-C0B2-436B-A21C-DB45A00D6515}"/>
              </a:ext>
            </a:extLst>
          </p:cNvPr>
          <p:cNvSpPr>
            <a:spLocks noGrp="1"/>
          </p:cNvSpPr>
          <p:nvPr>
            <p:ph type="sldNum" sz="quarter" idx="12"/>
          </p:nvPr>
        </p:nvSpPr>
        <p:spPr/>
        <p:txBody>
          <a:bodyPr rtlCol="0"/>
          <a:lstStyle/>
          <a:p>
            <a:pPr rtl="0"/>
            <a:fld id="{3A98EE3D-8CD1-4C3F-BD1C-C98C9596463C}" type="slidenum">
              <a:rPr lang="en-US" smtClean="0"/>
              <a:t>‹#›</a:t>
            </a:fld>
            <a:endParaRPr lang="en-US" dirty="0"/>
          </a:p>
        </p:txBody>
      </p:sp>
    </p:spTree>
    <p:extLst>
      <p:ext uri="{BB962C8B-B14F-4D97-AF65-F5344CB8AC3E}">
        <p14:creationId xmlns:p14="http://schemas.microsoft.com/office/powerpoint/2010/main" val="3388849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ru"/>
              <a:t>Стиль образца заголовка</a:t>
            </a:r>
            <a:endParaRPr lang="en-US" dirty="0"/>
          </a:p>
        </p:txBody>
      </p:sp>
      <p:sp>
        <p:nvSpPr>
          <p:cNvPr id="3" name="Текст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ru"/>
              <a:t>Щелкните, чтобы изменить стили текста образца слайда</a:t>
            </a:r>
          </a:p>
          <a:p>
            <a:pPr lvl="1" rtl="0"/>
            <a:r>
              <a:rPr lang="ru"/>
              <a:t>Второй уровень</a:t>
            </a:r>
          </a:p>
          <a:p>
            <a:pPr lvl="2" rtl="0"/>
            <a:r>
              <a:rPr lang="ru"/>
              <a:t>Третий уровень</a:t>
            </a:r>
          </a:p>
          <a:p>
            <a:pPr lvl="3" rtl="0"/>
            <a:r>
              <a:rPr lang="ru"/>
              <a:t>Четвертый уровень</a:t>
            </a:r>
          </a:p>
          <a:p>
            <a:pPr lvl="4" rtl="0"/>
            <a:r>
              <a:rPr lang="ru"/>
              <a:t>Пятый уровень</a:t>
            </a:r>
            <a:endParaRPr lang="en-US" dirty="0"/>
          </a:p>
        </p:txBody>
      </p:sp>
      <p:sp>
        <p:nvSpPr>
          <p:cNvPr id="4" name="Дата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C6B9E6FA-8E94-487D-81C3-7EE9BB2FD23D}" type="datetime1">
              <a:rPr lang="ru-RU" smtClean="0"/>
              <a:t>22.11.2023</a:t>
            </a:fld>
            <a:endParaRPr lang="en-US" dirty="0"/>
          </a:p>
        </p:txBody>
      </p:sp>
      <p:sp>
        <p:nvSpPr>
          <p:cNvPr id="5" name="Нижний колонтитул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pPr rtl="0"/>
            <a:endParaRPr lang="en-US" dirty="0"/>
          </a:p>
        </p:txBody>
      </p:sp>
      <p:sp>
        <p:nvSpPr>
          <p:cNvPr id="6" name="Номер слайда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3A98EE3D-8CD1-4C3F-BD1C-C98C9596463C}" type="slidenum">
              <a:rPr lang="en-US" smtClean="0"/>
              <a:t>‹#›</a:t>
            </a:fld>
            <a:endParaRPr lang="en-US" dirty="0"/>
          </a:p>
        </p:txBody>
      </p:sp>
      <p:sp>
        <p:nvSpPr>
          <p:cNvPr id="9" name="Прямоугольник 8"/>
          <p:cNvSpPr/>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10" name="Прямоугольник 9"/>
          <p:cNvSpPr/>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sp>
        <p:nvSpPr>
          <p:cNvPr id="11" name="Прямоугольник 10"/>
          <p:cNvSpPr/>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000897896"/>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11" r:id="rId5"/>
    <p:sldLayoutId id="2147483760" r:id="rId6"/>
    <p:sldLayoutId id="2147483762" r:id="rId7"/>
    <p:sldLayoutId id="2147483706" r:id="rId8"/>
    <p:sldLayoutId id="2147483709" r:id="rId9"/>
    <p:sldLayoutId id="2147483707" r:id="rId10"/>
    <p:sldLayoutId id="2147483708" r:id="rId11"/>
  </p:sldLayoutIdLst>
  <p:hf sldNum="0" hdr="0" ftr="0"/>
  <p:txStyles>
    <p:titleStyle>
      <a:lvl1pPr algn="l" defTabSz="457200" rtl="0" eaLnBrk="1" latinLnBrk="0" hangingPunct="1">
        <a:lnSpc>
          <a:spcPct val="100000"/>
        </a:lnSpc>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lnSpc>
          <a:spcPct val="110000"/>
        </a:lnSpc>
        <a:spcBef>
          <a:spcPct val="20000"/>
        </a:spcBef>
        <a:spcAft>
          <a:spcPts val="600"/>
        </a:spcAft>
        <a:buClr>
          <a:schemeClr val="accent1"/>
        </a:buClr>
        <a:buSzPct val="92000"/>
        <a:buFont typeface="Wingdings 2" panose="05020102010507070707" pitchFamily="18" charset="2"/>
        <a:buChar char=""/>
        <a:defRPr sz="17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3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1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pxhere.com/ru/photo/1432973" TargetMode="External"/><Relationship Id="rId3" Type="http://schemas.openxmlformats.org/officeDocument/2006/relationships/diagramLayout" Target="../diagrams/layout1.xml"/><Relationship Id="rId7" Type="http://schemas.openxmlformats.org/officeDocument/2006/relationships/image" Target="../media/image2.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4.svg"/><Relationship Id="rId7" Type="http://schemas.openxmlformats.org/officeDocument/2006/relationships/hyperlink" Target="https://sporemodding.wordpress.com/category/expansoes/" TargetMode="Externa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jpg"/><Relationship Id="rId11" Type="http://schemas.openxmlformats.org/officeDocument/2006/relationships/hyperlink" Target="https://commons.wikimedia.org/wiki/File:Apple_gray_logo.png" TargetMode="External"/><Relationship Id="rId5" Type="http://schemas.openxmlformats.org/officeDocument/2006/relationships/hyperlink" Target="https://commons.wikimedia.org/wiki/File:Google_wordmark.gif" TargetMode="External"/><Relationship Id="rId10" Type="http://schemas.openxmlformats.org/officeDocument/2006/relationships/image" Target="../media/image8.png"/><Relationship Id="rId4" Type="http://schemas.openxmlformats.org/officeDocument/2006/relationships/image" Target="../media/image5.gif"/><Relationship Id="rId9" Type="http://schemas.openxmlformats.org/officeDocument/2006/relationships/hyperlink" Target="https://pixabay.com/en/windows-logo-microsoft-31029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hyperlink" Target="https://freepngimg.com/png/18840-team-picture" TargetMode="External"/><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hyperlink" Target="https://creativecommons.org/licenses/by-nc/3.0/"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izikapress.wordpress.com/2013/10/30/%D0%BC%D0%B0%D0%BB%D0%B0-%D0%BC%D0%B0%D1%82%D1%83%D1%80%D0%B0-%D1%82%D1%80%D0%B8-%D1%82%D0%B5%D1%81%D1%82%D0%B0/" TargetMode="External"/><Relationship Id="rId2" Type="http://schemas.openxmlformats.org/officeDocument/2006/relationships/image" Target="../media/image15.jpg"/><Relationship Id="rId1" Type="http://schemas.openxmlformats.org/officeDocument/2006/relationships/slideLayout" Target="../slideLayouts/slideLayout4.xml"/><Relationship Id="rId4" Type="http://schemas.openxmlformats.org/officeDocument/2006/relationships/hyperlink" Target="https://creativecommons.org/licenses/by-nc-nd/3.0/"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crunchbase.com/organization/emitwise/company_financials" TargetMode="External"/><Relationship Id="rId2" Type="http://schemas.openxmlformats.org/officeDocument/2006/relationships/hyperlink" Target="https://www.un.org/en/climatechange/what-is-climate-change" TargetMode="Externa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vc.ru/services/263727-prilozhenie-dlya-meditaciy-mo-meditaciya-i-son-rossiyskih-osnovateley-privleklo-1-mln-ot-dmitriya-grishina-i-drugih"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kr-asia.com/iot-security-firm-armis-closes-usd-300-million-funding-round"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hyperlink" Target="https://www.crunchbase.com/organization/facedrive"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Прямоугольник 17">
            <a:extLst>
              <a:ext uri="{FF2B5EF4-FFF2-40B4-BE49-F238E27FC236}">
                <a16:creationId xmlns:a16="http://schemas.microsoft.com/office/drawing/2014/main" id="{D6D7A0BC-0046-4CAA-8E7F-DCAFE511EA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US"/>
          </a:p>
        </p:txBody>
      </p:sp>
      <p:sp>
        <p:nvSpPr>
          <p:cNvPr id="2" name="Заголовок 1">
            <a:extLst>
              <a:ext uri="{FF2B5EF4-FFF2-40B4-BE49-F238E27FC236}">
                <a16:creationId xmlns:a16="http://schemas.microsoft.com/office/drawing/2014/main" id="{1C21E816-31F5-48BB-BD02-D15F2F18B48A}"/>
              </a:ext>
            </a:extLst>
          </p:cNvPr>
          <p:cNvSpPr>
            <a:spLocks noGrp="1"/>
          </p:cNvSpPr>
          <p:nvPr>
            <p:ph type="ctrTitle"/>
          </p:nvPr>
        </p:nvSpPr>
        <p:spPr>
          <a:xfrm>
            <a:off x="581192" y="1660849"/>
            <a:ext cx="6108858" cy="834595"/>
          </a:xfrm>
        </p:spPr>
        <p:txBody>
          <a:bodyPr rtlCol="0">
            <a:normAutofit/>
          </a:bodyPr>
          <a:lstStyle/>
          <a:p>
            <a:pPr rtl="0"/>
            <a:r>
              <a:rPr lang="ru" dirty="0"/>
              <a:t>От идеи к реализации</a:t>
            </a:r>
          </a:p>
        </p:txBody>
      </p:sp>
      <p:sp>
        <p:nvSpPr>
          <p:cNvPr id="3" name="Подзаголовок 2">
            <a:extLst>
              <a:ext uri="{FF2B5EF4-FFF2-40B4-BE49-F238E27FC236}">
                <a16:creationId xmlns:a16="http://schemas.microsoft.com/office/drawing/2014/main" id="{835D6E6B-3353-491C-A3C6-F278D6CED8B3}"/>
              </a:ext>
            </a:extLst>
          </p:cNvPr>
          <p:cNvSpPr>
            <a:spLocks noGrp="1"/>
          </p:cNvSpPr>
          <p:nvPr>
            <p:ph type="subTitle" idx="1"/>
          </p:nvPr>
        </p:nvSpPr>
        <p:spPr>
          <a:xfrm>
            <a:off x="581194" y="2495445"/>
            <a:ext cx="10993546" cy="468233"/>
          </a:xfrm>
        </p:spPr>
        <p:txBody>
          <a:bodyPr rtlCol="0">
            <a:noAutofit/>
          </a:bodyPr>
          <a:lstStyle/>
          <a:p>
            <a:pPr rtl="0"/>
            <a:r>
              <a:rPr lang="ru-RU" sz="2400" dirty="0"/>
              <a:t>Э</a:t>
            </a:r>
            <a:r>
              <a:rPr lang="ru" sz="2400" dirty="0"/>
              <a:t>тапы проектирования стартапа</a:t>
            </a:r>
          </a:p>
        </p:txBody>
      </p:sp>
      <p:sp>
        <p:nvSpPr>
          <p:cNvPr id="20" name="Прямоугольник 19">
            <a:extLst>
              <a:ext uri="{FF2B5EF4-FFF2-40B4-BE49-F238E27FC236}">
                <a16:creationId xmlns:a16="http://schemas.microsoft.com/office/drawing/2014/main" id="{E7C6334F-6411-41EC-AD7D-179EDD8B58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2" name="Прямоугольник 21">
            <a:extLst>
              <a:ext uri="{FF2B5EF4-FFF2-40B4-BE49-F238E27FC236}">
                <a16:creationId xmlns:a16="http://schemas.microsoft.com/office/drawing/2014/main" id="{E6B02CEE-3AF8-4349-9B3E-8970E6DF62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4" name="Прямоугольник 23">
            <a:extLst>
              <a:ext uri="{FF2B5EF4-FFF2-40B4-BE49-F238E27FC236}">
                <a16:creationId xmlns:a16="http://schemas.microsoft.com/office/drawing/2014/main" id="{AAA01CF0-3FB5-44EB-B7DE-F2E86374C2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rgbClr val="969FA7"/>
          </a:solidFill>
          <a:ln>
            <a:noFill/>
          </a:ln>
          <a:effectLst/>
        </p:spPr>
        <p:style>
          <a:lnRef idx="1">
            <a:schemeClr val="accent1"/>
          </a:lnRef>
          <a:fillRef idx="3">
            <a:schemeClr val="accent1"/>
          </a:fillRef>
          <a:effectRef idx="2">
            <a:schemeClr val="accent1"/>
          </a:effectRef>
          <a:fontRef idx="minor">
            <a:schemeClr val="lt1"/>
          </a:fontRef>
        </p:style>
      </p:sp>
      <p:pic>
        <p:nvPicPr>
          <p:cNvPr id="6" name="Рисунок 5" descr="Крупный план логотипа&#10;&#10;Автоматически созданное описание">
            <a:extLst>
              <a:ext uri="{FF2B5EF4-FFF2-40B4-BE49-F238E27FC236}">
                <a16:creationId xmlns:a16="http://schemas.microsoft.com/office/drawing/2014/main" id="{F1A8C364-94D4-4630-BAD0-78722F347055}"/>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a:stretch/>
        </p:blipFill>
        <p:spPr>
          <a:xfrm>
            <a:off x="448733" y="3081867"/>
            <a:ext cx="11260667" cy="3310466"/>
          </a:xfrm>
          <a:prstGeom prst="rect">
            <a:avLst/>
          </a:prstGeom>
        </p:spPr>
      </p:pic>
      <p:sp>
        <p:nvSpPr>
          <p:cNvPr id="4" name="TextBox 3">
            <a:extLst>
              <a:ext uri="{FF2B5EF4-FFF2-40B4-BE49-F238E27FC236}">
                <a16:creationId xmlns:a16="http://schemas.microsoft.com/office/drawing/2014/main" id="{19EED263-68E8-4B20-AB6D-41A1B7E2BA1A}"/>
              </a:ext>
            </a:extLst>
          </p:cNvPr>
          <p:cNvSpPr txBox="1"/>
          <p:nvPr/>
        </p:nvSpPr>
        <p:spPr>
          <a:xfrm flipH="1">
            <a:off x="9473815" y="1200983"/>
            <a:ext cx="2861254" cy="1754326"/>
          </a:xfrm>
          <a:prstGeom prst="rect">
            <a:avLst/>
          </a:prstGeom>
          <a:noFill/>
        </p:spPr>
        <p:txBody>
          <a:bodyPr wrap="square" rtlCol="0">
            <a:spAutoFit/>
          </a:bodyPr>
          <a:lstStyle/>
          <a:p>
            <a:r>
              <a:rPr lang="ru-RU" dirty="0">
                <a:solidFill>
                  <a:schemeClr val="accent1"/>
                </a:solidFill>
              </a:rPr>
              <a:t>ГУО «</a:t>
            </a:r>
            <a:r>
              <a:rPr lang="ru-RU" dirty="0" err="1">
                <a:solidFill>
                  <a:schemeClr val="accent1"/>
                </a:solidFill>
              </a:rPr>
              <a:t>Боровлянская</a:t>
            </a:r>
            <a:r>
              <a:rPr lang="ru-RU" dirty="0">
                <a:solidFill>
                  <a:schemeClr val="accent1"/>
                </a:solidFill>
              </a:rPr>
              <a:t> средняя школа №2»</a:t>
            </a:r>
          </a:p>
          <a:p>
            <a:r>
              <a:rPr lang="ru-RU" dirty="0">
                <a:solidFill>
                  <a:schemeClr val="accent1"/>
                </a:solidFill>
              </a:rPr>
              <a:t>Учитель трудового</a:t>
            </a:r>
          </a:p>
          <a:p>
            <a:r>
              <a:rPr lang="ru-RU" dirty="0">
                <a:solidFill>
                  <a:schemeClr val="accent1"/>
                </a:solidFill>
              </a:rPr>
              <a:t>обучения (тех. труд)</a:t>
            </a:r>
          </a:p>
          <a:p>
            <a:r>
              <a:rPr lang="ru-RU" dirty="0"/>
              <a:t>Кузнецова Наталья </a:t>
            </a:r>
            <a:r>
              <a:rPr lang="ru-RU" dirty="0" err="1"/>
              <a:t>Наильевна</a:t>
            </a:r>
            <a:endParaRPr lang="ru-RU" dirty="0"/>
          </a:p>
        </p:txBody>
      </p:sp>
      <p:sp>
        <p:nvSpPr>
          <p:cNvPr id="5" name="TextBox 4">
            <a:extLst>
              <a:ext uri="{FF2B5EF4-FFF2-40B4-BE49-F238E27FC236}">
                <a16:creationId xmlns:a16="http://schemas.microsoft.com/office/drawing/2014/main" id="{B676B069-9E30-452C-837B-38967146F8B9}"/>
              </a:ext>
            </a:extLst>
          </p:cNvPr>
          <p:cNvSpPr txBox="1"/>
          <p:nvPr/>
        </p:nvSpPr>
        <p:spPr>
          <a:xfrm>
            <a:off x="581192" y="1202434"/>
            <a:ext cx="5010538" cy="646331"/>
          </a:xfrm>
          <a:prstGeom prst="rect">
            <a:avLst/>
          </a:prstGeom>
          <a:noFill/>
        </p:spPr>
        <p:txBody>
          <a:bodyPr wrap="square" rtlCol="0">
            <a:spAutoFit/>
          </a:bodyPr>
          <a:lstStyle/>
          <a:p>
            <a:r>
              <a:rPr lang="ru-RU" dirty="0">
                <a:solidFill>
                  <a:schemeClr val="accent1"/>
                </a:solidFill>
              </a:rPr>
              <a:t>Фрагмент факультативного занятия информационного блока по теме:</a:t>
            </a:r>
          </a:p>
        </p:txBody>
      </p:sp>
    </p:spTree>
    <p:extLst>
      <p:ext uri="{BB962C8B-B14F-4D97-AF65-F5344CB8AC3E}">
        <p14:creationId xmlns:p14="http://schemas.microsoft.com/office/powerpoint/2010/main" val="2475805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562972-3449-42D1-8185-B4BEFD52AB44}"/>
              </a:ext>
            </a:extLst>
          </p:cNvPr>
          <p:cNvSpPr>
            <a:spLocks noGrp="1"/>
          </p:cNvSpPr>
          <p:nvPr>
            <p:ph type="title"/>
          </p:nvPr>
        </p:nvSpPr>
        <p:spPr>
          <a:xfrm>
            <a:off x="581191" y="702155"/>
            <a:ext cx="11029783" cy="1639407"/>
          </a:xfrm>
        </p:spPr>
        <p:txBody>
          <a:bodyPr rtlCol="0">
            <a:normAutofit fontScale="90000"/>
          </a:bodyPr>
          <a:lstStyle/>
          <a:p>
            <a:pPr rtl="0"/>
            <a:r>
              <a:rPr lang="ru-RU" b="0" i="0" dirty="0">
                <a:solidFill>
                  <a:srgbClr val="000000"/>
                </a:solidFill>
                <a:effectLst/>
                <a:latin typeface="Verdana" panose="020B0604030504040204" pitchFamily="34" charset="0"/>
              </a:rPr>
              <a:t>Слово </a:t>
            </a:r>
            <a:r>
              <a:rPr lang="ru-RU" b="1" i="0" dirty="0">
                <a:solidFill>
                  <a:srgbClr val="333333"/>
                </a:solidFill>
                <a:effectLst/>
                <a:latin typeface="Verdana" panose="020B0604030504040204" pitchFamily="34" charset="0"/>
              </a:rPr>
              <a:t>«стартап»</a:t>
            </a:r>
            <a:r>
              <a:rPr lang="ru-RU" b="0" i="0" dirty="0">
                <a:solidFill>
                  <a:srgbClr val="000000"/>
                </a:solidFill>
                <a:effectLst/>
                <a:latin typeface="Verdana" panose="020B0604030504040204" pitchFamily="34" charset="0"/>
              </a:rPr>
              <a:t> происходит от английского понятия </a:t>
            </a:r>
            <a:r>
              <a:rPr lang="ru-RU" b="0" i="0" dirty="0" err="1">
                <a:solidFill>
                  <a:srgbClr val="000000"/>
                </a:solidFill>
                <a:effectLst/>
                <a:latin typeface="Verdana" panose="020B0604030504040204" pitchFamily="34" charset="0"/>
              </a:rPr>
              <a:t>start</a:t>
            </a:r>
            <a:r>
              <a:rPr lang="ru-RU" b="0" i="0" dirty="0">
                <a:solidFill>
                  <a:srgbClr val="000000"/>
                </a:solidFill>
                <a:effectLst/>
                <a:latin typeface="Verdana" panose="020B0604030504040204" pitchFamily="34" charset="0"/>
              </a:rPr>
              <a:t> </a:t>
            </a:r>
            <a:r>
              <a:rPr lang="ru-RU" b="0" i="0" dirty="0" err="1">
                <a:solidFill>
                  <a:srgbClr val="000000"/>
                </a:solidFill>
                <a:effectLst/>
                <a:latin typeface="Verdana" panose="020B0604030504040204" pitchFamily="34" charset="0"/>
              </a:rPr>
              <a:t>up</a:t>
            </a:r>
            <a:r>
              <a:rPr lang="ru-RU" b="0" i="0" dirty="0">
                <a:solidFill>
                  <a:srgbClr val="000000"/>
                </a:solidFill>
                <a:effectLst/>
                <a:latin typeface="Verdana" panose="020B0604030504040204" pitchFamily="34" charset="0"/>
              </a:rPr>
              <a:t> – «запускать» и означает только что созданную или еще находящуюся в процессе создания компанию.</a:t>
            </a:r>
            <a:endParaRPr lang="ru" dirty="0"/>
          </a:p>
        </p:txBody>
      </p:sp>
      <p:graphicFrame>
        <p:nvGraphicFramePr>
          <p:cNvPr id="4" name="Объект 2">
            <a:extLst>
              <a:ext uri="{FF2B5EF4-FFF2-40B4-BE49-F238E27FC236}">
                <a16:creationId xmlns:a16="http://schemas.microsoft.com/office/drawing/2014/main" id="{FF3F0D82-0AA6-45C3-8367-955CBFA02ED6}"/>
              </a:ext>
            </a:extLst>
          </p:cNvPr>
          <p:cNvGraphicFramePr>
            <a:graphicFrameLocks noGrp="1"/>
          </p:cNvGraphicFramePr>
          <p:nvPr>
            <p:ph idx="1"/>
            <p:extLst>
              <p:ext uri="{D42A27DB-BD31-4B8C-83A1-F6EECF244321}">
                <p14:modId xmlns:p14="http://schemas.microsoft.com/office/powerpoint/2010/main" val="617152558"/>
              </p:ext>
            </p:extLst>
          </p:nvPr>
        </p:nvGraphicFramePr>
        <p:xfrm>
          <a:off x="410547" y="2416629"/>
          <a:ext cx="5756988" cy="3806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4" descr="Изображение выглядит как человек, одежда, трава, на открытом воздухе&#10;&#10;Автоматически созданное описание">
            <a:extLst>
              <a:ext uri="{FF2B5EF4-FFF2-40B4-BE49-F238E27FC236}">
                <a16:creationId xmlns:a16="http://schemas.microsoft.com/office/drawing/2014/main" id="{F3E08CA8-86FB-4C97-9D08-A9F2680FE3C4}"/>
              </a:ext>
            </a:extLst>
          </p:cNvPr>
          <p:cNvPicPr>
            <a:picLocks noChangeAspect="1"/>
          </p:cNvPicPr>
          <p:nvPr/>
        </p:nvPicPr>
        <p:blipFill>
          <a:blip r:embed="rId7">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6314296" y="2531711"/>
            <a:ext cx="5296678" cy="3557602"/>
          </a:xfrm>
          <a:prstGeom prst="rect">
            <a:avLst/>
          </a:prstGeom>
        </p:spPr>
      </p:pic>
    </p:spTree>
    <p:extLst>
      <p:ext uri="{BB962C8B-B14F-4D97-AF65-F5344CB8AC3E}">
        <p14:creationId xmlns:p14="http://schemas.microsoft.com/office/powerpoint/2010/main" val="2637846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DB61C6-933B-4D2A-B82C-98B43F32574C}"/>
              </a:ext>
            </a:extLst>
          </p:cNvPr>
          <p:cNvSpPr>
            <a:spLocks noGrp="1"/>
          </p:cNvSpPr>
          <p:nvPr>
            <p:ph type="title"/>
          </p:nvPr>
        </p:nvSpPr>
        <p:spPr/>
        <p:txBody>
          <a:bodyPr/>
          <a:lstStyle/>
          <a:p>
            <a:r>
              <a:rPr lang="ru-RU" dirty="0"/>
              <a:t>история</a:t>
            </a:r>
          </a:p>
        </p:txBody>
      </p:sp>
      <p:sp>
        <p:nvSpPr>
          <p:cNvPr id="3" name="Объект 2">
            <a:extLst>
              <a:ext uri="{FF2B5EF4-FFF2-40B4-BE49-F238E27FC236}">
                <a16:creationId xmlns:a16="http://schemas.microsoft.com/office/drawing/2014/main" id="{B96AB9A0-4AC5-4F71-9BA1-42A099FB987C}"/>
              </a:ext>
            </a:extLst>
          </p:cNvPr>
          <p:cNvSpPr>
            <a:spLocks noGrp="1"/>
          </p:cNvSpPr>
          <p:nvPr>
            <p:ph idx="1"/>
          </p:nvPr>
        </p:nvSpPr>
        <p:spPr>
          <a:xfrm>
            <a:off x="581192" y="2340864"/>
            <a:ext cx="11029616" cy="3565414"/>
          </a:xfrm>
        </p:spPr>
        <p:txBody>
          <a:bodyPr>
            <a:normAutofit fontScale="92500"/>
          </a:bodyPr>
          <a:lstStyle/>
          <a:p>
            <a:r>
              <a:rPr lang="ru-RU" sz="2400" b="0" i="0" dirty="0">
                <a:solidFill>
                  <a:srgbClr val="000000"/>
                </a:solidFill>
                <a:effectLst/>
                <a:latin typeface="Verdana" panose="020B0604030504040204" pitchFamily="34" charset="0"/>
              </a:rPr>
              <a:t>Понятие «стартап» возникло в 30е годы прошлого века в Америке. Именно тогда два студента – </a:t>
            </a:r>
            <a:r>
              <a:rPr lang="ru-RU" sz="2400" b="0" i="0" dirty="0" err="1">
                <a:solidFill>
                  <a:srgbClr val="000000"/>
                </a:solidFill>
                <a:effectLst/>
                <a:latin typeface="Verdana" panose="020B0604030504040204" pitchFamily="34" charset="0"/>
              </a:rPr>
              <a:t>Хьюлетт</a:t>
            </a:r>
            <a:r>
              <a:rPr lang="ru-RU" sz="2400" b="0" i="0" dirty="0">
                <a:solidFill>
                  <a:srgbClr val="000000"/>
                </a:solidFill>
                <a:effectLst/>
                <a:latin typeface="Verdana" panose="020B0604030504040204" pitchFamily="34" charset="0"/>
              </a:rPr>
              <a:t> и Паккард – основали крохотное предприятие и назвали его «</a:t>
            </a:r>
            <a:r>
              <a:rPr lang="ru-RU" sz="2400" b="0" i="0" dirty="0" err="1">
                <a:solidFill>
                  <a:srgbClr val="000000"/>
                </a:solidFill>
                <a:effectLst/>
                <a:latin typeface="Verdana" panose="020B0604030504040204" pitchFamily="34" charset="0"/>
              </a:rPr>
              <a:t>start</a:t>
            </a:r>
            <a:r>
              <a:rPr lang="ru-RU" sz="2400" b="0" i="0" dirty="0">
                <a:solidFill>
                  <a:srgbClr val="000000"/>
                </a:solidFill>
                <a:effectLst/>
                <a:latin typeface="Verdana" panose="020B0604030504040204" pitchFamily="34" charset="0"/>
              </a:rPr>
              <a:t> </a:t>
            </a:r>
            <a:r>
              <a:rPr lang="ru-RU" sz="2400" b="0" i="0" dirty="0" err="1">
                <a:solidFill>
                  <a:srgbClr val="000000"/>
                </a:solidFill>
                <a:effectLst/>
                <a:latin typeface="Verdana" panose="020B0604030504040204" pitchFamily="34" charset="0"/>
              </a:rPr>
              <a:t>up</a:t>
            </a:r>
            <a:r>
              <a:rPr lang="ru-RU" sz="2400" b="0" i="0" dirty="0">
                <a:solidFill>
                  <a:srgbClr val="000000"/>
                </a:solidFill>
                <a:effectLst/>
                <a:latin typeface="Verdana" panose="020B0604030504040204" pitchFamily="34" charset="0"/>
              </a:rPr>
              <a:t>». Оказалось, что у компании большое будущее – в наши дни она известна под именем Hewlett-Packard, или HP.</a:t>
            </a:r>
          </a:p>
          <a:p>
            <a:r>
              <a:rPr lang="ru-RU" sz="2400" b="0" i="0" dirty="0">
                <a:solidFill>
                  <a:srgbClr val="000000"/>
                </a:solidFill>
                <a:effectLst/>
                <a:latin typeface="Verdana" panose="020B0604030504040204" pitchFamily="34" charset="0"/>
              </a:rPr>
              <a:t>Самые выразительные примеры стартапов – это IT-корпорации «с мировым именем»: Microsoft, Apple, Google. История этих гигантов и вправду начиналась с малого – а именно, с небольшой группы единомышленников, горящих желанием воплотить в жизнь свои идеи.</a:t>
            </a:r>
          </a:p>
        </p:txBody>
      </p:sp>
      <p:sp>
        <p:nvSpPr>
          <p:cNvPr id="4" name="Дата 3">
            <a:extLst>
              <a:ext uri="{FF2B5EF4-FFF2-40B4-BE49-F238E27FC236}">
                <a16:creationId xmlns:a16="http://schemas.microsoft.com/office/drawing/2014/main" id="{62EB0589-E625-4221-8FA0-EDB27B57C766}"/>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6" name="Рисунок 5" descr="Яблоко контур">
            <a:extLst>
              <a:ext uri="{FF2B5EF4-FFF2-40B4-BE49-F238E27FC236}">
                <a16:creationId xmlns:a16="http://schemas.microsoft.com/office/drawing/2014/main" id="{789A3DD4-1AB9-43C0-B29F-3C29B645DFF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1820392">
            <a:off x="10611691" y="3589941"/>
            <a:ext cx="914400" cy="914400"/>
          </a:xfrm>
          <a:prstGeom prst="rect">
            <a:avLst/>
          </a:prstGeom>
        </p:spPr>
      </p:pic>
      <p:pic>
        <p:nvPicPr>
          <p:cNvPr id="8" name="Рисунок 7" descr="Изображение выглядит как Графика, Шрифт, типография, графический дизайн&#10;&#10;Автоматически созданное описание">
            <a:extLst>
              <a:ext uri="{FF2B5EF4-FFF2-40B4-BE49-F238E27FC236}">
                <a16:creationId xmlns:a16="http://schemas.microsoft.com/office/drawing/2014/main" id="{BC605D45-8221-4021-95E7-FF510BC318F1}"/>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rot="20580109">
            <a:off x="3987818" y="1015423"/>
            <a:ext cx="2570612" cy="1129511"/>
          </a:xfrm>
          <a:prstGeom prst="rect">
            <a:avLst/>
          </a:prstGeom>
        </p:spPr>
      </p:pic>
      <p:pic>
        <p:nvPicPr>
          <p:cNvPr id="11" name="Рисунок 10" descr="Изображение выглядит как текст, Шрифт, логотип, Графика&#10;&#10;Автоматически созданное описание">
            <a:extLst>
              <a:ext uri="{FF2B5EF4-FFF2-40B4-BE49-F238E27FC236}">
                <a16:creationId xmlns:a16="http://schemas.microsoft.com/office/drawing/2014/main" id="{753427BE-9C93-46BE-89F3-F03FEE9E64EA}"/>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rot="580581">
            <a:off x="6806834" y="1147224"/>
            <a:ext cx="2399543" cy="865908"/>
          </a:xfrm>
          <a:prstGeom prst="rect">
            <a:avLst/>
          </a:prstGeom>
        </p:spPr>
      </p:pic>
      <p:pic>
        <p:nvPicPr>
          <p:cNvPr id="14" name="Рисунок 13" descr="Изображение выглядит как Красочность&#10;&#10;Автоматически созданное описание">
            <a:extLst>
              <a:ext uri="{FF2B5EF4-FFF2-40B4-BE49-F238E27FC236}">
                <a16:creationId xmlns:a16="http://schemas.microsoft.com/office/drawing/2014/main" id="{59B9CD44-D720-4987-8732-C80B255986CD}"/>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rot="19435874">
            <a:off x="8971761" y="803960"/>
            <a:ext cx="2738282" cy="1641770"/>
          </a:xfrm>
          <a:prstGeom prst="rect">
            <a:avLst/>
          </a:prstGeom>
        </p:spPr>
      </p:pic>
      <p:pic>
        <p:nvPicPr>
          <p:cNvPr id="16" name="Рисунок 15" descr="Изображение выглядит как яблоко, дизайн&#10;&#10;Автоматически созданное описание">
            <a:extLst>
              <a:ext uri="{FF2B5EF4-FFF2-40B4-BE49-F238E27FC236}">
                <a16:creationId xmlns:a16="http://schemas.microsoft.com/office/drawing/2014/main" id="{48CADDAC-AA02-48B6-8000-0A13F43608A4}"/>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rot="19609758">
            <a:off x="2423272" y="898860"/>
            <a:ext cx="1255358" cy="1105836"/>
          </a:xfrm>
          <a:prstGeom prst="rect">
            <a:avLst/>
          </a:prstGeom>
        </p:spPr>
      </p:pic>
    </p:spTree>
    <p:extLst>
      <p:ext uri="{BB962C8B-B14F-4D97-AF65-F5344CB8AC3E}">
        <p14:creationId xmlns:p14="http://schemas.microsoft.com/office/powerpoint/2010/main" val="2732480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FFCFC52-3685-4887-8643-5BD4E6DB1E27}"/>
              </a:ext>
            </a:extLst>
          </p:cNvPr>
          <p:cNvSpPr>
            <a:spLocks noGrp="1"/>
          </p:cNvSpPr>
          <p:nvPr>
            <p:ph type="title"/>
          </p:nvPr>
        </p:nvSpPr>
        <p:spPr>
          <a:xfrm>
            <a:off x="767857" y="933450"/>
            <a:ext cx="3031852" cy="1722419"/>
          </a:xfrm>
        </p:spPr>
        <p:txBody>
          <a:bodyPr anchor="b">
            <a:normAutofit/>
          </a:bodyPr>
          <a:lstStyle/>
          <a:p>
            <a:r>
              <a:rPr lang="ru-RU" b="1" i="0" dirty="0">
                <a:effectLst/>
              </a:rPr>
              <a:t>От идеи к реализации</a:t>
            </a:r>
            <a:br>
              <a:rPr lang="ru-RU" b="1" i="0" dirty="0">
                <a:effectLst/>
              </a:rPr>
            </a:br>
            <a:endParaRPr lang="ru-RU" dirty="0"/>
          </a:p>
        </p:txBody>
      </p:sp>
      <p:pic>
        <p:nvPicPr>
          <p:cNvPr id="6" name="Рисунок 5" descr="Изображение выглядит как обувь, одежда, человек, искусство&#10;&#10;Автоматически созданное описание">
            <a:extLst>
              <a:ext uri="{FF2B5EF4-FFF2-40B4-BE49-F238E27FC236}">
                <a16:creationId xmlns:a16="http://schemas.microsoft.com/office/drawing/2014/main" id="{B752F5E9-FE48-4CC4-9AA5-7B5845936C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256689" y="1474238"/>
            <a:ext cx="7407198" cy="4166548"/>
          </a:xfrm>
          <a:prstGeom prst="rect">
            <a:avLst/>
          </a:prstGeom>
          <a:noFill/>
        </p:spPr>
      </p:pic>
      <p:sp>
        <p:nvSpPr>
          <p:cNvPr id="3" name="Объект 2">
            <a:extLst>
              <a:ext uri="{FF2B5EF4-FFF2-40B4-BE49-F238E27FC236}">
                <a16:creationId xmlns:a16="http://schemas.microsoft.com/office/drawing/2014/main" id="{669662FC-436D-4F07-8007-5DCC9893C8C1}"/>
              </a:ext>
            </a:extLst>
          </p:cNvPr>
          <p:cNvSpPr>
            <a:spLocks noGrp="1"/>
          </p:cNvSpPr>
          <p:nvPr>
            <p:ph type="body" sz="half" idx="2"/>
          </p:nvPr>
        </p:nvSpPr>
        <p:spPr>
          <a:xfrm>
            <a:off x="708142" y="3247202"/>
            <a:ext cx="3031852" cy="3001392"/>
          </a:xfrm>
        </p:spPr>
        <p:txBody>
          <a:bodyPr anchor="t">
            <a:normAutofit/>
          </a:bodyPr>
          <a:lstStyle/>
          <a:p>
            <a:r>
              <a:rPr lang="ru-RU" sz="2800" b="1" i="0" dirty="0">
                <a:effectLst/>
              </a:rPr>
              <a:t>8</a:t>
            </a:r>
            <a:r>
              <a:rPr lang="ru-RU" sz="2800" b="1" i="0">
                <a:effectLst/>
              </a:rPr>
              <a:t> </a:t>
            </a:r>
            <a:r>
              <a:rPr lang="ru-RU" sz="2800" b="1" i="0" dirty="0">
                <a:effectLst/>
              </a:rPr>
              <a:t>этапов проектирования стартапа</a:t>
            </a:r>
          </a:p>
          <a:p>
            <a:pPr marL="0" indent="0">
              <a:buNone/>
            </a:pPr>
            <a:endParaRPr lang="ru-RU" dirty="0"/>
          </a:p>
        </p:txBody>
      </p:sp>
      <p:sp>
        <p:nvSpPr>
          <p:cNvPr id="4" name="Дата 3">
            <a:extLst>
              <a:ext uri="{FF2B5EF4-FFF2-40B4-BE49-F238E27FC236}">
                <a16:creationId xmlns:a16="http://schemas.microsoft.com/office/drawing/2014/main" id="{FC458F27-CE07-4E5D-A979-713370CA68C0}"/>
              </a:ext>
            </a:extLst>
          </p:cNvPr>
          <p:cNvSpPr>
            <a:spLocks noGrp="1"/>
          </p:cNvSpPr>
          <p:nvPr>
            <p:ph type="dt" sz="half" idx="10"/>
          </p:nvPr>
        </p:nvSpPr>
        <p:spPr>
          <a:xfrm>
            <a:off x="7605951" y="6456916"/>
            <a:ext cx="2844799" cy="365125"/>
          </a:xfrm>
        </p:spPr>
        <p:txBody>
          <a:bodyPr anchor="ctr">
            <a:normAutofit/>
          </a:bodyPr>
          <a:lstStyle/>
          <a:p>
            <a:pPr rtl="0">
              <a:spcAft>
                <a:spcPts val="600"/>
              </a:spcAft>
            </a:pPr>
            <a:fld id="{6E13CF11-4D7C-4367-8D00-578223D03103}" type="datetime1">
              <a:rPr lang="ru-RU" smtClean="0"/>
              <a:pPr rtl="0">
                <a:spcAft>
                  <a:spcPts val="600"/>
                </a:spcAft>
              </a:pPr>
              <a:t>22.11.2023</a:t>
            </a:fld>
            <a:endParaRPr lang="en-US"/>
          </a:p>
        </p:txBody>
      </p:sp>
    </p:spTree>
    <p:extLst>
      <p:ext uri="{BB962C8B-B14F-4D97-AF65-F5344CB8AC3E}">
        <p14:creationId xmlns:p14="http://schemas.microsoft.com/office/powerpoint/2010/main" val="28237412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3A96AC6-2FBC-4868-8F0B-25D03B2907FC}"/>
              </a:ext>
            </a:extLst>
          </p:cNvPr>
          <p:cNvSpPr>
            <a:spLocks noGrp="1"/>
          </p:cNvSpPr>
          <p:nvPr>
            <p:ph type="title"/>
          </p:nvPr>
        </p:nvSpPr>
        <p:spPr>
          <a:xfrm>
            <a:off x="581193" y="729658"/>
            <a:ext cx="11029616" cy="988332"/>
          </a:xfrm>
        </p:spPr>
        <p:txBody>
          <a:bodyPr anchor="b">
            <a:normAutofit/>
          </a:bodyPr>
          <a:lstStyle/>
          <a:p>
            <a:r>
              <a:rPr lang="ru-RU" b="1" i="0" dirty="0">
                <a:effectLst/>
              </a:rPr>
              <a:t>Этап 1: Идея </a:t>
            </a:r>
            <a:br>
              <a:rPr lang="ru-RU" b="1" i="0" dirty="0">
                <a:effectLst/>
              </a:rPr>
            </a:br>
            <a:endParaRPr lang="ru-RU" dirty="0"/>
          </a:p>
        </p:txBody>
      </p:sp>
      <p:sp>
        <p:nvSpPr>
          <p:cNvPr id="3" name="Объект 2">
            <a:extLst>
              <a:ext uri="{FF2B5EF4-FFF2-40B4-BE49-F238E27FC236}">
                <a16:creationId xmlns:a16="http://schemas.microsoft.com/office/drawing/2014/main" id="{F80B1A27-6717-4AB0-887C-A6F14116C1B2}"/>
              </a:ext>
            </a:extLst>
          </p:cNvPr>
          <p:cNvSpPr>
            <a:spLocks noGrp="1"/>
          </p:cNvSpPr>
          <p:nvPr>
            <p:ph sz="half" idx="1"/>
          </p:nvPr>
        </p:nvSpPr>
        <p:spPr>
          <a:xfrm>
            <a:off x="755780" y="1401369"/>
            <a:ext cx="8556171" cy="1761709"/>
          </a:xfrm>
        </p:spPr>
        <p:txBody>
          <a:bodyPr anchor="ctr">
            <a:normAutofit/>
          </a:bodyPr>
          <a:lstStyle/>
          <a:p>
            <a:pPr>
              <a:lnSpc>
                <a:spcPct val="100000"/>
              </a:lnSpc>
            </a:pPr>
            <a:r>
              <a:rPr lang="ru-RU" sz="2000" b="0" i="0" dirty="0">
                <a:solidFill>
                  <a:schemeClr val="tx1"/>
                </a:solidFill>
                <a:effectLst/>
                <a:latin typeface="Google Sans"/>
              </a:rPr>
              <a:t>Идея стартапа — это инновационный продукт или услуга, которой еще нет на рынке.</a:t>
            </a:r>
          </a:p>
        </p:txBody>
      </p:sp>
      <p:pic>
        <p:nvPicPr>
          <p:cNvPr id="6" name="Рисунок 5" descr="Лампочка со сплошной заливкой">
            <a:extLst>
              <a:ext uri="{FF2B5EF4-FFF2-40B4-BE49-F238E27FC236}">
                <a16:creationId xmlns:a16="http://schemas.microsoft.com/office/drawing/2014/main" id="{9CA8907C-9DE4-4E46-93D9-8E46C79D612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311951" y="1989198"/>
            <a:ext cx="2671000" cy="2671000"/>
          </a:xfrm>
          <a:prstGeom prst="rect">
            <a:avLst/>
          </a:prstGeom>
        </p:spPr>
      </p:pic>
      <p:sp>
        <p:nvSpPr>
          <p:cNvPr id="4" name="Дата 3">
            <a:extLst>
              <a:ext uri="{FF2B5EF4-FFF2-40B4-BE49-F238E27FC236}">
                <a16:creationId xmlns:a16="http://schemas.microsoft.com/office/drawing/2014/main" id="{E7375B17-5562-4F4E-BC5A-B6DDE3395A44}"/>
              </a:ext>
            </a:extLst>
          </p:cNvPr>
          <p:cNvSpPr>
            <a:spLocks noGrp="1"/>
          </p:cNvSpPr>
          <p:nvPr>
            <p:ph type="dt" sz="half" idx="10"/>
          </p:nvPr>
        </p:nvSpPr>
        <p:spPr>
          <a:xfrm>
            <a:off x="7605951" y="6423914"/>
            <a:ext cx="2844799" cy="365125"/>
          </a:xfrm>
        </p:spPr>
        <p:txBody>
          <a:bodyPr anchor="ctr">
            <a:normAutofit/>
          </a:bodyPr>
          <a:lstStyle/>
          <a:p>
            <a:pPr rtl="0">
              <a:spcAft>
                <a:spcPts val="600"/>
              </a:spcAft>
            </a:pPr>
            <a:fld id="{6E13CF11-4D7C-4367-8D00-578223D03103}" type="datetime1">
              <a:rPr lang="ru-RU" smtClean="0"/>
              <a:pPr rtl="0">
                <a:spcAft>
                  <a:spcPts val="600"/>
                </a:spcAft>
              </a:pPr>
              <a:t>22.11.2023</a:t>
            </a:fld>
            <a:endParaRPr lang="en-US"/>
          </a:p>
        </p:txBody>
      </p:sp>
      <p:sp>
        <p:nvSpPr>
          <p:cNvPr id="7" name="TextBox 6">
            <a:extLst>
              <a:ext uri="{FF2B5EF4-FFF2-40B4-BE49-F238E27FC236}">
                <a16:creationId xmlns:a16="http://schemas.microsoft.com/office/drawing/2014/main" id="{C6B314B3-88C7-42A0-96C4-6825B25796DA}"/>
              </a:ext>
            </a:extLst>
          </p:cNvPr>
          <p:cNvSpPr txBox="1"/>
          <p:nvPr/>
        </p:nvSpPr>
        <p:spPr>
          <a:xfrm flipH="1">
            <a:off x="961051" y="3760238"/>
            <a:ext cx="7604450" cy="1200329"/>
          </a:xfrm>
          <a:prstGeom prst="rect">
            <a:avLst/>
          </a:prstGeom>
          <a:noFill/>
        </p:spPr>
        <p:txBody>
          <a:bodyPr wrap="square" rtlCol="0">
            <a:spAutoFit/>
          </a:bodyPr>
          <a:lstStyle/>
          <a:p>
            <a:r>
              <a:rPr lang="ru-RU" b="0" i="0" dirty="0">
                <a:solidFill>
                  <a:srgbClr val="2E3038"/>
                </a:solidFill>
                <a:effectLst/>
                <a:latin typeface="Inter"/>
              </a:rPr>
              <a:t>Если идея новая — надо посмотреть, почему её никто не реализовал раньше. Может, она и нежизнеспособна.</a:t>
            </a:r>
          </a:p>
          <a:p>
            <a:r>
              <a:rPr lang="ru-RU" b="0" i="0" dirty="0">
                <a:solidFill>
                  <a:srgbClr val="2E3038"/>
                </a:solidFill>
                <a:effectLst/>
                <a:latin typeface="Inter"/>
              </a:rPr>
              <a:t>Если стартап повторяет идею, то надо продумать уникальность — почему клиенты выберут именно твой продукт.</a:t>
            </a:r>
            <a:endParaRPr lang="ru-RU" dirty="0"/>
          </a:p>
        </p:txBody>
      </p:sp>
    </p:spTree>
    <p:extLst>
      <p:ext uri="{BB962C8B-B14F-4D97-AF65-F5344CB8AC3E}">
        <p14:creationId xmlns:p14="http://schemas.microsoft.com/office/powerpoint/2010/main" val="24818652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46D4257-E5C4-4BEE-91A1-2AC4E635449A}"/>
              </a:ext>
            </a:extLst>
          </p:cNvPr>
          <p:cNvSpPr>
            <a:spLocks noGrp="1"/>
          </p:cNvSpPr>
          <p:nvPr>
            <p:ph type="title"/>
          </p:nvPr>
        </p:nvSpPr>
        <p:spPr>
          <a:xfrm>
            <a:off x="581193" y="729658"/>
            <a:ext cx="11029616" cy="988332"/>
          </a:xfrm>
        </p:spPr>
        <p:txBody>
          <a:bodyPr anchor="b">
            <a:normAutofit/>
          </a:bodyPr>
          <a:lstStyle/>
          <a:p>
            <a:r>
              <a:rPr lang="ru-RU" b="1" i="0" dirty="0">
                <a:effectLst/>
              </a:rPr>
              <a:t>Этап 2: Команда </a:t>
            </a:r>
            <a:br>
              <a:rPr lang="ru-RU" b="1" i="0" dirty="0">
                <a:effectLst/>
              </a:rPr>
            </a:br>
            <a:endParaRPr lang="ru-RU" dirty="0"/>
          </a:p>
        </p:txBody>
      </p:sp>
      <p:sp>
        <p:nvSpPr>
          <p:cNvPr id="3" name="Объект 2">
            <a:extLst>
              <a:ext uri="{FF2B5EF4-FFF2-40B4-BE49-F238E27FC236}">
                <a16:creationId xmlns:a16="http://schemas.microsoft.com/office/drawing/2014/main" id="{388D094A-E723-4F5B-B61B-2B8389D26DA6}"/>
              </a:ext>
            </a:extLst>
          </p:cNvPr>
          <p:cNvSpPr>
            <a:spLocks noGrp="1"/>
          </p:cNvSpPr>
          <p:nvPr>
            <p:ph sz="half" idx="1"/>
          </p:nvPr>
        </p:nvSpPr>
        <p:spPr>
          <a:xfrm>
            <a:off x="581193" y="2228003"/>
            <a:ext cx="5194767" cy="3633047"/>
          </a:xfrm>
        </p:spPr>
        <p:txBody>
          <a:bodyPr anchor="ctr">
            <a:normAutofit/>
          </a:bodyPr>
          <a:lstStyle/>
          <a:p>
            <a:r>
              <a:rPr lang="ru-RU" sz="2000" b="0" i="0" dirty="0">
                <a:effectLst/>
              </a:rPr>
              <a:t>Соберите людей, которым понравится ваша идея: на стадии запуска бизнеса большую ценность имеет потенциал работника и «горящие глаза». От того, каких людей вы привлечете для работы над проектом, во многом зависит его успех. Выявить таких людей из остальной массы не составляет труда. Они, как правило, энергичны, инициативны и душой «болеют» за дело.</a:t>
            </a:r>
            <a:endParaRPr lang="ru-RU" sz="2000" dirty="0"/>
          </a:p>
        </p:txBody>
      </p:sp>
      <p:pic>
        <p:nvPicPr>
          <p:cNvPr id="7" name="Рисунок 6" descr="Изображение выглядит как мультфильм, сустав&#10;&#10;Автоматически созданное описание">
            <a:extLst>
              <a:ext uri="{FF2B5EF4-FFF2-40B4-BE49-F238E27FC236}">
                <a16:creationId xmlns:a16="http://schemas.microsoft.com/office/drawing/2014/main" id="{9B85EF19-7025-473F-9C8A-1B7B9D314C06}"/>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196900" y="2228003"/>
            <a:ext cx="3633047" cy="3633047"/>
          </a:xfrm>
          <a:prstGeom prst="rect">
            <a:avLst/>
          </a:prstGeom>
          <a:noFill/>
        </p:spPr>
      </p:pic>
      <p:sp>
        <p:nvSpPr>
          <p:cNvPr id="4" name="Дата 3">
            <a:extLst>
              <a:ext uri="{FF2B5EF4-FFF2-40B4-BE49-F238E27FC236}">
                <a16:creationId xmlns:a16="http://schemas.microsoft.com/office/drawing/2014/main" id="{374FFCC2-FEEB-49B3-A387-4F19978B3106}"/>
              </a:ext>
            </a:extLst>
          </p:cNvPr>
          <p:cNvSpPr>
            <a:spLocks noGrp="1"/>
          </p:cNvSpPr>
          <p:nvPr>
            <p:ph type="dt" sz="half" idx="10"/>
          </p:nvPr>
        </p:nvSpPr>
        <p:spPr>
          <a:xfrm>
            <a:off x="7605951" y="6423914"/>
            <a:ext cx="2844799" cy="365125"/>
          </a:xfrm>
        </p:spPr>
        <p:txBody>
          <a:bodyPr anchor="ctr">
            <a:normAutofit/>
          </a:bodyPr>
          <a:lstStyle/>
          <a:p>
            <a:pPr rtl="0">
              <a:spcAft>
                <a:spcPts val="600"/>
              </a:spcAft>
            </a:pPr>
            <a:fld id="{6E13CF11-4D7C-4367-8D00-578223D03103}" type="datetime1">
              <a:rPr lang="ru-RU" smtClean="0"/>
              <a:pPr rtl="0">
                <a:spcAft>
                  <a:spcPts val="600"/>
                </a:spcAft>
              </a:pPr>
              <a:t>22.11.2023</a:t>
            </a:fld>
            <a:endParaRPr lang="en-US"/>
          </a:p>
        </p:txBody>
      </p:sp>
      <p:sp>
        <p:nvSpPr>
          <p:cNvPr id="8" name="TextBox 7">
            <a:extLst>
              <a:ext uri="{FF2B5EF4-FFF2-40B4-BE49-F238E27FC236}">
                <a16:creationId xmlns:a16="http://schemas.microsoft.com/office/drawing/2014/main" id="{429238C8-E584-476E-87EC-ACE81E12F6E5}"/>
              </a:ext>
            </a:extLst>
          </p:cNvPr>
          <p:cNvSpPr txBox="1"/>
          <p:nvPr/>
        </p:nvSpPr>
        <p:spPr>
          <a:xfrm>
            <a:off x="8070858" y="5660995"/>
            <a:ext cx="2759089" cy="200055"/>
          </a:xfrm>
          <a:prstGeom prst="rect">
            <a:avLst/>
          </a:prstGeom>
          <a:solidFill>
            <a:srgbClr val="000000"/>
          </a:solidFill>
        </p:spPr>
        <p:txBody>
          <a:bodyPr wrap="none" rtlCol="0">
            <a:spAutoFit/>
          </a:bodyPr>
          <a:lstStyle/>
          <a:p>
            <a:pPr algn="r">
              <a:spcAft>
                <a:spcPts val="600"/>
              </a:spcAft>
            </a:pPr>
            <a:r>
              <a:rPr lang="ru-RU" sz="700">
                <a:solidFill>
                  <a:srgbClr val="FFFFFF"/>
                </a:solidFill>
                <a:hlinkClick r:id="rId3" tooltip="https://freepngimg.com/png/18840-team-picture">
                  <a:extLst>
                    <a:ext uri="{A12FA001-AC4F-418D-AE19-62706E023703}">
                      <ahyp:hlinkClr xmlns:ahyp="http://schemas.microsoft.com/office/drawing/2018/hyperlinkcolor" val="tx"/>
                    </a:ext>
                  </a:extLst>
                </a:hlinkClick>
              </a:rPr>
              <a:t>Это изображение</a:t>
            </a:r>
            <a:r>
              <a:rPr lang="ru-RU" sz="700">
                <a:solidFill>
                  <a:srgbClr val="FFFFFF"/>
                </a:solidFill>
              </a:rPr>
              <a:t>, автор: Неизвестный автор, лицензия: </a:t>
            </a:r>
            <a:r>
              <a:rPr lang="ru-RU" sz="700">
                <a:solidFill>
                  <a:srgbClr val="FFFFFF"/>
                </a:solidFill>
                <a:hlinkClick r:id="rId4" tooltip="https://creativecommons.org/licenses/by-nc/3.0/">
                  <a:extLst>
                    <a:ext uri="{A12FA001-AC4F-418D-AE19-62706E023703}">
                      <ahyp:hlinkClr xmlns:ahyp="http://schemas.microsoft.com/office/drawing/2018/hyperlinkcolor" val="tx"/>
                    </a:ext>
                  </a:extLst>
                </a:hlinkClick>
              </a:rPr>
              <a:t>CC BY-NC</a:t>
            </a:r>
            <a:endParaRPr lang="ru-RU" sz="700">
              <a:solidFill>
                <a:srgbClr val="FFFFFF"/>
              </a:solidFill>
            </a:endParaRPr>
          </a:p>
        </p:txBody>
      </p:sp>
    </p:spTree>
    <p:extLst>
      <p:ext uri="{BB962C8B-B14F-4D97-AF65-F5344CB8AC3E}">
        <p14:creationId xmlns:p14="http://schemas.microsoft.com/office/powerpoint/2010/main" val="1356867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E9C9871-DDEA-46BA-B15B-ECAF48C26468}"/>
              </a:ext>
            </a:extLst>
          </p:cNvPr>
          <p:cNvSpPr>
            <a:spLocks noGrp="1"/>
          </p:cNvSpPr>
          <p:nvPr>
            <p:ph type="title"/>
          </p:nvPr>
        </p:nvSpPr>
        <p:spPr/>
        <p:txBody>
          <a:bodyPr/>
          <a:lstStyle/>
          <a:p>
            <a:r>
              <a:rPr lang="ru-RU" b="1" i="0" dirty="0">
                <a:effectLst/>
              </a:rPr>
              <a:t>Этап 3: Рынок </a:t>
            </a:r>
            <a:br>
              <a:rPr lang="ru-RU" b="1" i="0" dirty="0">
                <a:solidFill>
                  <a:srgbClr val="222222"/>
                </a:solidFill>
                <a:effectLst/>
                <a:latin typeface="Lab Grotesque"/>
              </a:rPr>
            </a:br>
            <a:endParaRPr lang="ru-RU" dirty="0"/>
          </a:p>
        </p:txBody>
      </p:sp>
      <p:sp>
        <p:nvSpPr>
          <p:cNvPr id="3" name="Объект 2">
            <a:extLst>
              <a:ext uri="{FF2B5EF4-FFF2-40B4-BE49-F238E27FC236}">
                <a16:creationId xmlns:a16="http://schemas.microsoft.com/office/drawing/2014/main" id="{BEB2C8AA-43E9-4B1A-88DB-BA6C56DC07E6}"/>
              </a:ext>
            </a:extLst>
          </p:cNvPr>
          <p:cNvSpPr>
            <a:spLocks noGrp="1"/>
          </p:cNvSpPr>
          <p:nvPr>
            <p:ph idx="1"/>
          </p:nvPr>
        </p:nvSpPr>
        <p:spPr/>
        <p:txBody>
          <a:bodyPr>
            <a:normAutofit/>
          </a:bodyPr>
          <a:lstStyle/>
          <a:p>
            <a:r>
              <a:rPr lang="ru-RU" sz="2400" b="0" i="0" dirty="0">
                <a:solidFill>
                  <a:srgbClr val="222222"/>
                </a:solidFill>
                <a:effectLst/>
                <a:latin typeface="Lab Grotesque"/>
              </a:rPr>
              <a:t>Постарайтесь оценить размеры рынка. Если рынок предлагаемых вами услуг еще не сформирован, постарайтесь проанализировать данные аналогичных и смежных сегментов. Для определения рентабельности вложений в ваш проект необходимо понимать, сколько существует потенциальных потребителей. Изучите конкурентов, выявите их сильные и слабые стороны и на основании этого сформулируйте свои уникальные преимущества.</a:t>
            </a:r>
            <a:endParaRPr lang="ru-RU" sz="2400" dirty="0"/>
          </a:p>
        </p:txBody>
      </p:sp>
      <p:sp>
        <p:nvSpPr>
          <p:cNvPr id="4" name="Дата 3">
            <a:extLst>
              <a:ext uri="{FF2B5EF4-FFF2-40B4-BE49-F238E27FC236}">
                <a16:creationId xmlns:a16="http://schemas.microsoft.com/office/drawing/2014/main" id="{B5FAB747-80C1-4A57-876F-8B6EC78C4227}"/>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6" name="Рисунок 5" descr="Тележка для покупок контур">
            <a:extLst>
              <a:ext uri="{FF2B5EF4-FFF2-40B4-BE49-F238E27FC236}">
                <a16:creationId xmlns:a16="http://schemas.microsoft.com/office/drawing/2014/main" id="{1B565B02-BE17-4A9D-B144-D1533727372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39250" y="702156"/>
            <a:ext cx="1847850" cy="1847850"/>
          </a:xfrm>
          <a:prstGeom prst="rect">
            <a:avLst/>
          </a:prstGeom>
        </p:spPr>
      </p:pic>
    </p:spTree>
    <p:extLst>
      <p:ext uri="{BB962C8B-B14F-4D97-AF65-F5344CB8AC3E}">
        <p14:creationId xmlns:p14="http://schemas.microsoft.com/office/powerpoint/2010/main" val="113040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427294-8CC5-4E91-8086-FDACFC6AE8F0}"/>
              </a:ext>
            </a:extLst>
          </p:cNvPr>
          <p:cNvSpPr>
            <a:spLocks noGrp="1"/>
          </p:cNvSpPr>
          <p:nvPr>
            <p:ph type="title"/>
          </p:nvPr>
        </p:nvSpPr>
        <p:spPr/>
        <p:txBody>
          <a:bodyPr/>
          <a:lstStyle/>
          <a:p>
            <a:r>
              <a:rPr lang="ru-RU" b="1" i="0" dirty="0">
                <a:effectLst/>
              </a:rPr>
              <a:t>Этап 4: Концепция</a:t>
            </a:r>
            <a:br>
              <a:rPr lang="ru-RU" b="1" i="0" dirty="0">
                <a:solidFill>
                  <a:srgbClr val="222222"/>
                </a:solidFill>
                <a:effectLst/>
                <a:latin typeface="Lab Grotesque"/>
              </a:rPr>
            </a:br>
            <a:endParaRPr lang="ru-RU" dirty="0"/>
          </a:p>
        </p:txBody>
      </p:sp>
      <p:sp>
        <p:nvSpPr>
          <p:cNvPr id="3" name="Объект 2">
            <a:extLst>
              <a:ext uri="{FF2B5EF4-FFF2-40B4-BE49-F238E27FC236}">
                <a16:creationId xmlns:a16="http://schemas.microsoft.com/office/drawing/2014/main" id="{4F163BC6-1326-4072-B668-A4E4151440E1}"/>
              </a:ext>
            </a:extLst>
          </p:cNvPr>
          <p:cNvSpPr>
            <a:spLocks noGrp="1"/>
          </p:cNvSpPr>
          <p:nvPr>
            <p:ph idx="1"/>
          </p:nvPr>
        </p:nvSpPr>
        <p:spPr/>
        <p:txBody>
          <a:bodyPr>
            <a:normAutofit/>
          </a:bodyPr>
          <a:lstStyle/>
          <a:p>
            <a:r>
              <a:rPr lang="ru-RU" sz="2400" b="0" i="0" dirty="0">
                <a:solidFill>
                  <a:srgbClr val="222222"/>
                </a:solidFill>
                <a:effectLst/>
                <a:latin typeface="Lab Grotesque"/>
              </a:rPr>
              <a:t>На данном этапе вы составляете краткое описание исходных гипотез о своем бизнесе. Начать стоит с формирования цели: что, зачем и, самое главное, для кого вы хотите создать. Желательно подкреплять эту информацию цифрами. Важно подробно исследовать целевую аудиторию и на основании полученной информации нарисовать для себя портрет предполагаемого клиента. Это поможет более четко определить его потребности и грамотно сформировать предложение. От правильного выбора целевой аудитории напрямую зависит показатель конвертации пользователя в постоянного потребителя.</a:t>
            </a:r>
          </a:p>
        </p:txBody>
      </p:sp>
      <p:sp>
        <p:nvSpPr>
          <p:cNvPr id="4" name="Дата 3">
            <a:extLst>
              <a:ext uri="{FF2B5EF4-FFF2-40B4-BE49-F238E27FC236}">
                <a16:creationId xmlns:a16="http://schemas.microsoft.com/office/drawing/2014/main" id="{1D356056-85A1-4059-9FE9-CD100187B45D}"/>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spTree>
    <p:extLst>
      <p:ext uri="{BB962C8B-B14F-4D97-AF65-F5344CB8AC3E}">
        <p14:creationId xmlns:p14="http://schemas.microsoft.com/office/powerpoint/2010/main" val="21935312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261E10-ECAF-4ADA-BD51-C12A4CCDFAC5}"/>
              </a:ext>
            </a:extLst>
          </p:cNvPr>
          <p:cNvSpPr>
            <a:spLocks noGrp="1"/>
          </p:cNvSpPr>
          <p:nvPr>
            <p:ph type="title"/>
          </p:nvPr>
        </p:nvSpPr>
        <p:spPr/>
        <p:txBody>
          <a:bodyPr/>
          <a:lstStyle/>
          <a:p>
            <a:r>
              <a:rPr lang="ru-RU" b="1" i="0" dirty="0">
                <a:effectLst/>
              </a:rPr>
              <a:t>Этап 5: Прототип</a:t>
            </a:r>
            <a:br>
              <a:rPr lang="ru-RU" b="1" i="0" dirty="0">
                <a:solidFill>
                  <a:srgbClr val="222222"/>
                </a:solidFill>
                <a:effectLst/>
                <a:latin typeface="Lab Grotesque"/>
              </a:rPr>
            </a:br>
            <a:endParaRPr lang="ru-RU" dirty="0"/>
          </a:p>
        </p:txBody>
      </p:sp>
      <p:sp>
        <p:nvSpPr>
          <p:cNvPr id="3" name="Объект 2">
            <a:extLst>
              <a:ext uri="{FF2B5EF4-FFF2-40B4-BE49-F238E27FC236}">
                <a16:creationId xmlns:a16="http://schemas.microsoft.com/office/drawing/2014/main" id="{57CB19FF-1778-4519-855F-CFDF658E7F56}"/>
              </a:ext>
            </a:extLst>
          </p:cNvPr>
          <p:cNvSpPr>
            <a:spLocks noGrp="1"/>
          </p:cNvSpPr>
          <p:nvPr>
            <p:ph idx="1"/>
          </p:nvPr>
        </p:nvSpPr>
        <p:spPr/>
        <p:txBody>
          <a:bodyPr>
            <a:normAutofit/>
          </a:bodyPr>
          <a:lstStyle/>
          <a:p>
            <a:r>
              <a:rPr lang="ru-RU" sz="2400" b="0" i="0" dirty="0">
                <a:solidFill>
                  <a:srgbClr val="222222"/>
                </a:solidFill>
                <a:effectLst/>
                <a:latin typeface="Lab Grotesque"/>
              </a:rPr>
              <a:t>Не начинайте привлекать инвестиции в стартап, не построив прототип. Создайте проект продукта с набором базовых характеристик. Прототип должен быть простым для понимания и применения. </a:t>
            </a:r>
            <a:endParaRPr lang="ru-RU" sz="2400" dirty="0"/>
          </a:p>
        </p:txBody>
      </p:sp>
      <p:sp>
        <p:nvSpPr>
          <p:cNvPr id="4" name="Дата 3">
            <a:extLst>
              <a:ext uri="{FF2B5EF4-FFF2-40B4-BE49-F238E27FC236}">
                <a16:creationId xmlns:a16="http://schemas.microsoft.com/office/drawing/2014/main" id="{D6BD60E9-087F-4D5E-84F3-4825FA13F23C}"/>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spTree>
    <p:extLst>
      <p:ext uri="{BB962C8B-B14F-4D97-AF65-F5344CB8AC3E}">
        <p14:creationId xmlns:p14="http://schemas.microsoft.com/office/powerpoint/2010/main" val="18804110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E5E3C8E-8CB6-4800-B027-9ADAEAC6C61E}"/>
              </a:ext>
            </a:extLst>
          </p:cNvPr>
          <p:cNvSpPr>
            <a:spLocks noGrp="1"/>
          </p:cNvSpPr>
          <p:nvPr>
            <p:ph type="title"/>
          </p:nvPr>
        </p:nvSpPr>
        <p:spPr>
          <a:xfrm>
            <a:off x="581193" y="729658"/>
            <a:ext cx="11029616" cy="988332"/>
          </a:xfrm>
        </p:spPr>
        <p:txBody>
          <a:bodyPr anchor="b">
            <a:normAutofit/>
          </a:bodyPr>
          <a:lstStyle/>
          <a:p>
            <a:r>
              <a:rPr lang="ru-RU" b="1" i="0" dirty="0">
                <a:effectLst/>
              </a:rPr>
              <a:t>Этап 6: Тестирование</a:t>
            </a:r>
            <a:br>
              <a:rPr lang="ru-RU" b="1" i="0" dirty="0">
                <a:effectLst/>
              </a:rPr>
            </a:br>
            <a:endParaRPr lang="ru-RU" dirty="0"/>
          </a:p>
        </p:txBody>
      </p:sp>
      <p:sp>
        <p:nvSpPr>
          <p:cNvPr id="3" name="Объект 2">
            <a:extLst>
              <a:ext uri="{FF2B5EF4-FFF2-40B4-BE49-F238E27FC236}">
                <a16:creationId xmlns:a16="http://schemas.microsoft.com/office/drawing/2014/main" id="{CA680FFE-8CCA-4F3D-97B3-1BA1DE037B51}"/>
              </a:ext>
            </a:extLst>
          </p:cNvPr>
          <p:cNvSpPr>
            <a:spLocks noGrp="1"/>
          </p:cNvSpPr>
          <p:nvPr>
            <p:ph sz="half" idx="1"/>
          </p:nvPr>
        </p:nvSpPr>
        <p:spPr>
          <a:xfrm>
            <a:off x="581193" y="2228003"/>
            <a:ext cx="5194767" cy="3633047"/>
          </a:xfrm>
        </p:spPr>
        <p:txBody>
          <a:bodyPr anchor="ctr">
            <a:normAutofit/>
          </a:bodyPr>
          <a:lstStyle/>
          <a:p>
            <a:r>
              <a:rPr lang="ru-RU" sz="2400" b="0" i="0" dirty="0">
                <a:effectLst/>
              </a:rPr>
              <a:t>Как только прототип будет готов, попросите знакомых начать пользоваться им. Ваша задача — определить, правильно ли вы обозначили проблему и удовлетворяет ли предлагаемое вами решение потребности потенциального пользователя. </a:t>
            </a:r>
          </a:p>
        </p:txBody>
      </p:sp>
      <p:pic>
        <p:nvPicPr>
          <p:cNvPr id="6" name="Рисунок 5" descr="Изображение выглядит как пишущий прибор, карандаш, офисные принадлежности, Маркировочный инструмент&#10;&#10;Автоматически созданное описание">
            <a:extLst>
              <a:ext uri="{FF2B5EF4-FFF2-40B4-BE49-F238E27FC236}">
                <a16:creationId xmlns:a16="http://schemas.microsoft.com/office/drawing/2014/main" id="{4B063C3A-5D5F-4915-8410-3DFF3727752A}"/>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4888" r="4682" b="1"/>
          <a:stretch/>
        </p:blipFill>
        <p:spPr>
          <a:xfrm>
            <a:off x="6416039" y="2228003"/>
            <a:ext cx="5194769" cy="3633047"/>
          </a:xfrm>
          <a:prstGeom prst="rect">
            <a:avLst/>
          </a:prstGeom>
          <a:noFill/>
        </p:spPr>
      </p:pic>
      <p:sp>
        <p:nvSpPr>
          <p:cNvPr id="4" name="Дата 3">
            <a:extLst>
              <a:ext uri="{FF2B5EF4-FFF2-40B4-BE49-F238E27FC236}">
                <a16:creationId xmlns:a16="http://schemas.microsoft.com/office/drawing/2014/main" id="{8F07BBC8-DB64-409B-83E7-33B8697C7726}"/>
              </a:ext>
            </a:extLst>
          </p:cNvPr>
          <p:cNvSpPr>
            <a:spLocks noGrp="1"/>
          </p:cNvSpPr>
          <p:nvPr>
            <p:ph type="dt" sz="half" idx="10"/>
          </p:nvPr>
        </p:nvSpPr>
        <p:spPr>
          <a:xfrm>
            <a:off x="7605951" y="6423914"/>
            <a:ext cx="2844799" cy="365125"/>
          </a:xfrm>
        </p:spPr>
        <p:txBody>
          <a:bodyPr anchor="ctr">
            <a:normAutofit/>
          </a:bodyPr>
          <a:lstStyle/>
          <a:p>
            <a:pPr rtl="0">
              <a:spcAft>
                <a:spcPts val="600"/>
              </a:spcAft>
            </a:pPr>
            <a:fld id="{6E13CF11-4D7C-4367-8D00-578223D03103}" type="datetime1">
              <a:rPr lang="ru-RU" smtClean="0"/>
              <a:pPr rtl="0">
                <a:spcAft>
                  <a:spcPts val="600"/>
                </a:spcAft>
              </a:pPr>
              <a:t>22.11.2023</a:t>
            </a:fld>
            <a:endParaRPr lang="en-US"/>
          </a:p>
        </p:txBody>
      </p:sp>
      <p:sp>
        <p:nvSpPr>
          <p:cNvPr id="7" name="TextBox 6">
            <a:extLst>
              <a:ext uri="{FF2B5EF4-FFF2-40B4-BE49-F238E27FC236}">
                <a16:creationId xmlns:a16="http://schemas.microsoft.com/office/drawing/2014/main" id="{AA12A42D-4442-4AC9-9E76-EF14BC0AC714}"/>
              </a:ext>
            </a:extLst>
          </p:cNvPr>
          <p:cNvSpPr txBox="1"/>
          <p:nvPr/>
        </p:nvSpPr>
        <p:spPr>
          <a:xfrm>
            <a:off x="8697831" y="5660995"/>
            <a:ext cx="2912977" cy="200055"/>
          </a:xfrm>
          <a:prstGeom prst="rect">
            <a:avLst/>
          </a:prstGeom>
          <a:solidFill>
            <a:srgbClr val="000000"/>
          </a:solidFill>
        </p:spPr>
        <p:txBody>
          <a:bodyPr wrap="none" rtlCol="0">
            <a:spAutoFit/>
          </a:bodyPr>
          <a:lstStyle/>
          <a:p>
            <a:pPr algn="r">
              <a:spcAft>
                <a:spcPts val="600"/>
              </a:spcAft>
            </a:pPr>
            <a:r>
              <a:rPr lang="ru-RU" sz="700">
                <a:solidFill>
                  <a:srgbClr val="FFFFFF"/>
                </a:solidFill>
                <a:hlinkClick r:id="rId3" tooltip="https://fizikapress.wordpress.com/2013/10/30/%D0%BC%D0%B0%D0%BB%D0%B0-%D0%BC%D0%B0%D1%82%D1%83%D1%80%D0%B0-%D1%82%D1%80%D0%B8-%D1%82%D0%B5%D1%81%D1%82%D0%B0/">
                  <a:extLst>
                    <a:ext uri="{A12FA001-AC4F-418D-AE19-62706E023703}">
                      <ahyp:hlinkClr xmlns:ahyp="http://schemas.microsoft.com/office/drawing/2018/hyperlinkcolor" val="tx"/>
                    </a:ext>
                  </a:extLst>
                </a:hlinkClick>
              </a:rPr>
              <a:t>Это изображение</a:t>
            </a:r>
            <a:r>
              <a:rPr lang="ru-RU" sz="700">
                <a:solidFill>
                  <a:srgbClr val="FFFFFF"/>
                </a:solidFill>
              </a:rPr>
              <a:t>, автор: Неизвестный автор, лицензия: </a:t>
            </a:r>
            <a:r>
              <a:rPr lang="ru-RU" sz="700">
                <a:solidFill>
                  <a:srgbClr val="FFFFFF"/>
                </a:solidFill>
                <a:hlinkClick r:id="rId4" tooltip="https://creativecommons.org/licenses/by-nc-nd/3.0/">
                  <a:extLst>
                    <a:ext uri="{A12FA001-AC4F-418D-AE19-62706E023703}">
                      <ahyp:hlinkClr xmlns:ahyp="http://schemas.microsoft.com/office/drawing/2018/hyperlinkcolor" val="tx"/>
                    </a:ext>
                  </a:extLst>
                </a:hlinkClick>
              </a:rPr>
              <a:t>CC BY-NC-ND</a:t>
            </a:r>
            <a:endParaRPr lang="ru-RU" sz="700">
              <a:solidFill>
                <a:srgbClr val="FFFFFF"/>
              </a:solidFill>
            </a:endParaRPr>
          </a:p>
        </p:txBody>
      </p:sp>
    </p:spTree>
    <p:extLst>
      <p:ext uri="{BB962C8B-B14F-4D97-AF65-F5344CB8AC3E}">
        <p14:creationId xmlns:p14="http://schemas.microsoft.com/office/powerpoint/2010/main" val="14500946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3F76926-1126-406A-B554-14C7F556EC61}"/>
              </a:ext>
            </a:extLst>
          </p:cNvPr>
          <p:cNvSpPr>
            <a:spLocks noGrp="1"/>
          </p:cNvSpPr>
          <p:nvPr>
            <p:ph type="title"/>
          </p:nvPr>
        </p:nvSpPr>
        <p:spPr/>
        <p:txBody>
          <a:bodyPr/>
          <a:lstStyle/>
          <a:p>
            <a:r>
              <a:rPr lang="ru-RU" b="1" i="0" dirty="0">
                <a:effectLst/>
                <a:latin typeface="+mn-lt"/>
              </a:rPr>
              <a:t>Этап 7: Запуск </a:t>
            </a:r>
            <a:br>
              <a:rPr lang="ru-RU" b="1" i="0" dirty="0">
                <a:solidFill>
                  <a:srgbClr val="222222"/>
                </a:solidFill>
                <a:effectLst/>
                <a:latin typeface="Lab Grotesque"/>
              </a:rPr>
            </a:br>
            <a:endParaRPr lang="ru-RU" dirty="0"/>
          </a:p>
        </p:txBody>
      </p:sp>
      <p:sp>
        <p:nvSpPr>
          <p:cNvPr id="3" name="Объект 2">
            <a:extLst>
              <a:ext uri="{FF2B5EF4-FFF2-40B4-BE49-F238E27FC236}">
                <a16:creationId xmlns:a16="http://schemas.microsoft.com/office/drawing/2014/main" id="{83257E5C-6B66-412D-BDD8-3CD390608758}"/>
              </a:ext>
            </a:extLst>
          </p:cNvPr>
          <p:cNvSpPr>
            <a:spLocks noGrp="1"/>
          </p:cNvSpPr>
          <p:nvPr>
            <p:ph idx="1"/>
          </p:nvPr>
        </p:nvSpPr>
        <p:spPr>
          <a:xfrm>
            <a:off x="466532" y="1890876"/>
            <a:ext cx="11144276" cy="4084474"/>
          </a:xfrm>
        </p:spPr>
        <p:txBody>
          <a:bodyPr>
            <a:noAutofit/>
          </a:bodyPr>
          <a:lstStyle/>
          <a:p>
            <a:r>
              <a:rPr lang="ru-RU" sz="2400" b="0" i="0" dirty="0">
                <a:solidFill>
                  <a:srgbClr val="222222"/>
                </a:solidFill>
                <a:effectLst/>
                <a:latin typeface="Lab Grotesque"/>
              </a:rPr>
              <a:t>Начало работы проекта, его продвижение и оформление. Даже после полной реализации исходной  идеи успешный стартап  продолжает развиваться: совершенствуются техническая и идейная составляющие, исправляются всплывающие ошибки. </a:t>
            </a:r>
            <a:endParaRPr lang="ru-RU" sz="2400" dirty="0"/>
          </a:p>
        </p:txBody>
      </p:sp>
      <p:sp>
        <p:nvSpPr>
          <p:cNvPr id="4" name="Дата 3">
            <a:extLst>
              <a:ext uri="{FF2B5EF4-FFF2-40B4-BE49-F238E27FC236}">
                <a16:creationId xmlns:a16="http://schemas.microsoft.com/office/drawing/2014/main" id="{6E5ADFE5-441F-4A88-ACA1-7254D1646E3C}"/>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6" name="Рисунок 5" descr="Ракета контур">
            <a:extLst>
              <a:ext uri="{FF2B5EF4-FFF2-40B4-BE49-F238E27FC236}">
                <a16:creationId xmlns:a16="http://schemas.microsoft.com/office/drawing/2014/main" id="{4F380573-FFE7-4594-926C-7F5322832A3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99966" y="526733"/>
            <a:ext cx="1539567" cy="1539567"/>
          </a:xfrm>
          <a:prstGeom prst="rect">
            <a:avLst/>
          </a:prstGeom>
        </p:spPr>
      </p:pic>
    </p:spTree>
    <p:extLst>
      <p:ext uri="{BB962C8B-B14F-4D97-AF65-F5344CB8AC3E}">
        <p14:creationId xmlns:p14="http://schemas.microsoft.com/office/powerpoint/2010/main" val="13519830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8703054-6FD7-45FD-B518-A612C7F7D3E4}"/>
              </a:ext>
            </a:extLst>
          </p:cNvPr>
          <p:cNvSpPr>
            <a:spLocks noGrp="1"/>
          </p:cNvSpPr>
          <p:nvPr>
            <p:ph type="title"/>
          </p:nvPr>
        </p:nvSpPr>
        <p:spPr>
          <a:xfrm>
            <a:off x="581192" y="1093520"/>
            <a:ext cx="9143832" cy="798780"/>
          </a:xfrm>
        </p:spPr>
        <p:txBody>
          <a:bodyPr>
            <a:normAutofit/>
          </a:bodyPr>
          <a:lstStyle/>
          <a:p>
            <a:r>
              <a:rPr lang="ru-RU" b="1" i="0" dirty="0">
                <a:effectLst/>
              </a:rPr>
              <a:t>Этап 8: Поиск инвесторов</a:t>
            </a:r>
            <a:endParaRPr lang="ru-RU" dirty="0">
              <a:solidFill>
                <a:schemeClr val="tx1">
                  <a:lumMod val="95000"/>
                  <a:lumOff val="5000"/>
                </a:schemeClr>
              </a:solidFill>
            </a:endParaRPr>
          </a:p>
        </p:txBody>
      </p:sp>
      <p:sp>
        <p:nvSpPr>
          <p:cNvPr id="3" name="Объект 2">
            <a:extLst>
              <a:ext uri="{FF2B5EF4-FFF2-40B4-BE49-F238E27FC236}">
                <a16:creationId xmlns:a16="http://schemas.microsoft.com/office/drawing/2014/main" id="{862B36A1-E32A-4A5F-BB4D-E140D9FD68F2}"/>
              </a:ext>
            </a:extLst>
          </p:cNvPr>
          <p:cNvSpPr>
            <a:spLocks noGrp="1"/>
          </p:cNvSpPr>
          <p:nvPr>
            <p:ph idx="1"/>
          </p:nvPr>
        </p:nvSpPr>
        <p:spPr/>
        <p:txBody>
          <a:bodyPr>
            <a:normAutofit/>
          </a:bodyPr>
          <a:lstStyle/>
          <a:p>
            <a:r>
              <a:rPr lang="ru-RU" sz="2400" b="0" i="0" dirty="0">
                <a:solidFill>
                  <a:srgbClr val="222222"/>
                </a:solidFill>
                <a:effectLst/>
                <a:latin typeface="Lab Grotesque"/>
              </a:rPr>
              <a:t>Важно понять, какую часть бизнеса вы готовы отдать инвестору. Чтобы у проекта были шансы на жизнь, некоторые специалисты рекомендуют отдавать не более 15-25%. Устраивайте встречи с большим числом инвесторов, найдите несколько потенциально заинтересованных партнеров и переходите к переговорам о структуре сделки и ее закрытии. Не бойтесь оспаривать предложения инвесторов и предлагать свои условия. Четко определите границы контроля инвестора и варианты выхода из бизнеса. Обязательно пропишите эти вопросы.</a:t>
            </a:r>
            <a:endParaRPr lang="ru-RU" sz="2400" dirty="0"/>
          </a:p>
        </p:txBody>
      </p:sp>
      <p:sp>
        <p:nvSpPr>
          <p:cNvPr id="4" name="Дата 3">
            <a:extLst>
              <a:ext uri="{FF2B5EF4-FFF2-40B4-BE49-F238E27FC236}">
                <a16:creationId xmlns:a16="http://schemas.microsoft.com/office/drawing/2014/main" id="{D3D4BC9B-6305-4628-B1FA-811BE031DA7B}"/>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6" name="Рисунок 5" descr="Монеты контур">
            <a:extLst>
              <a:ext uri="{FF2B5EF4-FFF2-40B4-BE49-F238E27FC236}">
                <a16:creationId xmlns:a16="http://schemas.microsoft.com/office/drawing/2014/main" id="{8B30E4BA-B323-4D67-9452-1163E48EBBC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725024" y="791183"/>
            <a:ext cx="1733551" cy="1733551"/>
          </a:xfrm>
          <a:prstGeom prst="rect">
            <a:avLst/>
          </a:prstGeom>
        </p:spPr>
      </p:pic>
    </p:spTree>
    <p:extLst>
      <p:ext uri="{BB962C8B-B14F-4D97-AF65-F5344CB8AC3E}">
        <p14:creationId xmlns:p14="http://schemas.microsoft.com/office/powerpoint/2010/main" val="1363947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id="{FF27731F-10A0-47DA-9CA1-2AF255DB14D8}"/>
              </a:ext>
            </a:extLst>
          </p:cNvPr>
          <p:cNvSpPr>
            <a:spLocks noGrp="1"/>
          </p:cNvSpPr>
          <p:nvPr>
            <p:ph idx="1"/>
          </p:nvPr>
        </p:nvSpPr>
        <p:spPr>
          <a:xfrm>
            <a:off x="653143" y="1110343"/>
            <a:ext cx="10957664" cy="4865007"/>
          </a:xfrm>
        </p:spPr>
        <p:txBody>
          <a:bodyPr>
            <a:normAutofit/>
          </a:bodyPr>
          <a:lstStyle/>
          <a:p>
            <a:pPr marL="0" indent="0">
              <a:buNone/>
            </a:pPr>
            <a:r>
              <a:rPr lang="ru-RU" sz="6600" u="sng" dirty="0">
                <a:solidFill>
                  <a:srgbClr val="002060"/>
                </a:solidFill>
                <a:highlight>
                  <a:srgbClr val="00FF00"/>
                </a:highlight>
                <a:latin typeface="Inter"/>
              </a:rPr>
              <a:t>9 из 10 </a:t>
            </a:r>
            <a:r>
              <a:rPr lang="ru-RU" sz="4400" b="0" i="0" dirty="0">
                <a:solidFill>
                  <a:srgbClr val="2E3038"/>
                </a:solidFill>
                <a:effectLst/>
                <a:latin typeface="Inter"/>
              </a:rPr>
              <a:t> стартапов в первые полгода погибают. Этот период называют «долиной смерти» — местом, где умирают идеи.</a:t>
            </a:r>
            <a:endParaRPr lang="ru-RU" sz="4400" dirty="0"/>
          </a:p>
        </p:txBody>
      </p:sp>
      <p:sp>
        <p:nvSpPr>
          <p:cNvPr id="4" name="Дата 3">
            <a:extLst>
              <a:ext uri="{FF2B5EF4-FFF2-40B4-BE49-F238E27FC236}">
                <a16:creationId xmlns:a16="http://schemas.microsoft.com/office/drawing/2014/main" id="{BDEC8C91-D58C-4F10-8A6C-1EBE06A91981}"/>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spTree>
    <p:extLst>
      <p:ext uri="{BB962C8B-B14F-4D97-AF65-F5344CB8AC3E}">
        <p14:creationId xmlns:p14="http://schemas.microsoft.com/office/powerpoint/2010/main" val="25770866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6ACE709-C06C-424A-808F-37D14784CD21}"/>
              </a:ext>
            </a:extLst>
          </p:cNvPr>
          <p:cNvSpPr>
            <a:spLocks noGrp="1"/>
          </p:cNvSpPr>
          <p:nvPr>
            <p:ph type="title"/>
          </p:nvPr>
        </p:nvSpPr>
        <p:spPr>
          <a:xfrm>
            <a:off x="581192" y="702155"/>
            <a:ext cx="10886130" cy="2208995"/>
          </a:xfrm>
        </p:spPr>
        <p:txBody>
          <a:bodyPr>
            <a:normAutofit/>
          </a:bodyPr>
          <a:lstStyle/>
          <a:p>
            <a:r>
              <a:rPr lang="ru-RU" b="1" i="0" dirty="0">
                <a:solidFill>
                  <a:srgbClr val="00B0F0"/>
                </a:solidFill>
                <a:effectLst/>
                <a:latin typeface="Inter"/>
              </a:rPr>
              <a:t>Ну, а теперь давай вдохновляться!</a:t>
            </a:r>
            <a:r>
              <a:rPr lang="ru-RU" b="0" i="0" dirty="0">
                <a:solidFill>
                  <a:srgbClr val="2E3038"/>
                </a:solidFill>
                <a:effectLst/>
                <a:latin typeface="Inter"/>
              </a:rPr>
              <a:t> Вот успешные стартапы, которые показали жизнеспособность и привлекли миллионные инвестиции — хотя и появились недавно. </a:t>
            </a:r>
            <a:endParaRPr lang="ru-RU" dirty="0"/>
          </a:p>
        </p:txBody>
      </p:sp>
      <p:pic>
        <p:nvPicPr>
          <p:cNvPr id="5" name="Объект 4">
            <a:extLst>
              <a:ext uri="{FF2B5EF4-FFF2-40B4-BE49-F238E27FC236}">
                <a16:creationId xmlns:a16="http://schemas.microsoft.com/office/drawing/2014/main" id="{BA53935E-F0ED-43FA-A001-983E2725B271}"/>
              </a:ext>
            </a:extLst>
          </p:cNvPr>
          <p:cNvPicPr>
            <a:picLocks noGrp="1" noChangeAspect="1"/>
          </p:cNvPicPr>
          <p:nvPr>
            <p:ph idx="1"/>
          </p:nvPr>
        </p:nvPicPr>
        <p:blipFill>
          <a:blip r:embed="rId2"/>
          <a:stretch>
            <a:fillRect/>
          </a:stretch>
        </p:blipFill>
        <p:spPr>
          <a:xfrm>
            <a:off x="2430502" y="2896274"/>
            <a:ext cx="6408698" cy="3884060"/>
          </a:xfrm>
          <a:prstGeom prst="rect">
            <a:avLst/>
          </a:prstGeom>
        </p:spPr>
      </p:pic>
      <p:sp>
        <p:nvSpPr>
          <p:cNvPr id="4" name="Дата 3">
            <a:extLst>
              <a:ext uri="{FF2B5EF4-FFF2-40B4-BE49-F238E27FC236}">
                <a16:creationId xmlns:a16="http://schemas.microsoft.com/office/drawing/2014/main" id="{433DA40E-0181-4049-93E1-4BBF609117C5}"/>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spTree>
    <p:extLst>
      <p:ext uri="{BB962C8B-B14F-4D97-AF65-F5344CB8AC3E}">
        <p14:creationId xmlns:p14="http://schemas.microsoft.com/office/powerpoint/2010/main" val="33913214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3696DD9A-E934-4756-BC8B-CB5806062DEF}"/>
              </a:ext>
            </a:extLst>
          </p:cNvPr>
          <p:cNvSpPr>
            <a:spLocks noGrp="1"/>
          </p:cNvSpPr>
          <p:nvPr>
            <p:ph type="title"/>
          </p:nvPr>
        </p:nvSpPr>
        <p:spPr>
          <a:xfrm>
            <a:off x="746241" y="1489412"/>
            <a:ext cx="10699518" cy="3879175"/>
          </a:xfrm>
        </p:spPr>
        <p:txBody>
          <a:bodyPr>
            <a:normAutofit fontScale="90000"/>
          </a:bodyPr>
          <a:lstStyle/>
          <a:p>
            <a:r>
              <a:rPr lang="ru-RU" b="1" i="0" dirty="0">
                <a:solidFill>
                  <a:srgbClr val="000000"/>
                </a:solidFill>
                <a:effectLst/>
                <a:latin typeface="Gilroy"/>
              </a:rPr>
              <a:t>1. </a:t>
            </a:r>
            <a:r>
              <a:rPr lang="ru-RU" b="1" i="0" dirty="0" err="1">
                <a:solidFill>
                  <a:srgbClr val="000000"/>
                </a:solidFill>
                <a:effectLst/>
                <a:latin typeface="Gilroy"/>
              </a:rPr>
              <a:t>Emitwise</a:t>
            </a:r>
            <a:br>
              <a:rPr lang="ru-RU" b="1" i="0" dirty="0">
                <a:solidFill>
                  <a:srgbClr val="000000"/>
                </a:solidFill>
                <a:effectLst/>
                <a:latin typeface="Gilroy"/>
              </a:rPr>
            </a:br>
            <a:r>
              <a:rPr lang="ru-RU" b="0" i="0" dirty="0">
                <a:solidFill>
                  <a:srgbClr val="000000"/>
                </a:solidFill>
                <a:effectLst/>
                <a:latin typeface="Gilroy"/>
              </a:rPr>
              <a:t>Защита окружающей среды стала частью бизнес-стратегии многих корпораций, и у этого решения есть все основания. </a:t>
            </a:r>
            <a:r>
              <a:rPr lang="ru-RU" b="0" i="0" u="none" strike="noStrike" dirty="0">
                <a:solidFill>
                  <a:srgbClr val="5C3BFE"/>
                </a:solidFill>
                <a:effectLst/>
                <a:latin typeface="Gilroy"/>
                <a:hlinkClick r:id="rId2"/>
              </a:rPr>
              <a:t>Организация объединённых наций отмечает,</a:t>
            </a:r>
            <a:r>
              <a:rPr lang="ru-RU" b="0" i="0" dirty="0">
                <a:solidFill>
                  <a:srgbClr val="000000"/>
                </a:solidFill>
                <a:effectLst/>
                <a:latin typeface="Gilroy"/>
              </a:rPr>
              <a:t> что глобальное потепление негативно влияет на все сферы бизнеса.</a:t>
            </a:r>
            <a:br>
              <a:rPr lang="ru-RU" b="0" i="0" dirty="0">
                <a:solidFill>
                  <a:srgbClr val="000000"/>
                </a:solidFill>
                <a:effectLst/>
                <a:latin typeface="Gilroy"/>
              </a:rPr>
            </a:br>
            <a:r>
              <a:rPr lang="ru-RU" b="0" i="0" dirty="0">
                <a:solidFill>
                  <a:srgbClr val="000000"/>
                </a:solidFill>
                <a:effectLst/>
                <a:latin typeface="Gilroy"/>
              </a:rPr>
              <a:t>Платформа </a:t>
            </a:r>
            <a:r>
              <a:rPr lang="ru-RU" b="0" i="0" dirty="0" err="1">
                <a:solidFill>
                  <a:srgbClr val="000000"/>
                </a:solidFill>
                <a:effectLst/>
                <a:latin typeface="Gilroy"/>
              </a:rPr>
              <a:t>Emitwise</a:t>
            </a:r>
            <a:r>
              <a:rPr lang="ru-RU" b="0" i="0" dirty="0">
                <a:solidFill>
                  <a:srgbClr val="000000"/>
                </a:solidFill>
                <a:effectLst/>
                <a:latin typeface="Gilroy"/>
              </a:rPr>
              <a:t> помогает сократить уровень углеродных выбросов на всех этапах производства в автоматизированном режиме. Проект привлек в общей сложности </a:t>
            </a:r>
            <a:r>
              <a:rPr lang="ru-RU" b="0" i="0" u="none" strike="noStrike" dirty="0">
                <a:solidFill>
                  <a:srgbClr val="5C3BFE"/>
                </a:solidFill>
                <a:effectLst/>
                <a:latin typeface="Gilroy"/>
                <a:hlinkClick r:id="rId3"/>
              </a:rPr>
              <a:t>6,6 миллионов долларов</a:t>
            </a:r>
            <a:r>
              <a:rPr lang="ru-RU" b="0" i="0" dirty="0">
                <a:solidFill>
                  <a:srgbClr val="000000"/>
                </a:solidFill>
                <a:effectLst/>
                <a:latin typeface="Gilroy"/>
              </a:rPr>
              <a:t> за 3 раунда финансирования.</a:t>
            </a:r>
            <a:br>
              <a:rPr lang="ru-RU" b="0" i="0" dirty="0">
                <a:solidFill>
                  <a:srgbClr val="000000"/>
                </a:solidFill>
                <a:effectLst/>
                <a:latin typeface="Gilroy"/>
              </a:rPr>
            </a:br>
            <a:endParaRPr lang="ru-RU" dirty="0"/>
          </a:p>
        </p:txBody>
      </p:sp>
      <p:sp>
        <p:nvSpPr>
          <p:cNvPr id="4" name="Дата 3">
            <a:extLst>
              <a:ext uri="{FF2B5EF4-FFF2-40B4-BE49-F238E27FC236}">
                <a16:creationId xmlns:a16="http://schemas.microsoft.com/office/drawing/2014/main" id="{705CB230-E125-4691-B5DF-95BC6DD7905E}"/>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5" name="Рисунок 4">
            <a:extLst>
              <a:ext uri="{FF2B5EF4-FFF2-40B4-BE49-F238E27FC236}">
                <a16:creationId xmlns:a16="http://schemas.microsoft.com/office/drawing/2014/main" id="{F178EF11-7705-4B8D-826E-73C4845F7629}"/>
              </a:ext>
            </a:extLst>
          </p:cNvPr>
          <p:cNvPicPr>
            <a:picLocks noChangeAspect="1"/>
          </p:cNvPicPr>
          <p:nvPr/>
        </p:nvPicPr>
        <p:blipFill>
          <a:blip r:embed="rId4"/>
          <a:stretch>
            <a:fillRect/>
          </a:stretch>
        </p:blipFill>
        <p:spPr>
          <a:xfrm>
            <a:off x="10226837" y="4673082"/>
            <a:ext cx="1628775" cy="1524000"/>
          </a:xfrm>
          <a:prstGeom prst="rect">
            <a:avLst/>
          </a:prstGeom>
        </p:spPr>
      </p:pic>
    </p:spTree>
    <p:extLst>
      <p:ext uri="{BB962C8B-B14F-4D97-AF65-F5344CB8AC3E}">
        <p14:creationId xmlns:p14="http://schemas.microsoft.com/office/powerpoint/2010/main" val="30026308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69E34CB-DCE7-47DB-BFAE-AF545F9A75D8}"/>
              </a:ext>
            </a:extLst>
          </p:cNvPr>
          <p:cNvSpPr>
            <a:spLocks noGrp="1"/>
          </p:cNvSpPr>
          <p:nvPr>
            <p:ph type="title"/>
          </p:nvPr>
        </p:nvSpPr>
        <p:spPr>
          <a:xfrm>
            <a:off x="581191" y="702155"/>
            <a:ext cx="11259355" cy="4187085"/>
          </a:xfrm>
        </p:spPr>
        <p:txBody>
          <a:bodyPr>
            <a:normAutofit/>
          </a:bodyPr>
          <a:lstStyle/>
          <a:p>
            <a:r>
              <a:rPr lang="ru-RU" b="1" i="0" dirty="0">
                <a:solidFill>
                  <a:srgbClr val="000000"/>
                </a:solidFill>
                <a:effectLst/>
                <a:latin typeface="Gilroy"/>
              </a:rPr>
              <a:t>2. Мо</a:t>
            </a:r>
            <a:br>
              <a:rPr lang="ru-RU" b="1" i="0" dirty="0">
                <a:solidFill>
                  <a:srgbClr val="000000"/>
                </a:solidFill>
                <a:effectLst/>
                <a:latin typeface="Gilroy"/>
              </a:rPr>
            </a:br>
            <a:r>
              <a:rPr lang="ru-RU" b="0" i="0" dirty="0">
                <a:solidFill>
                  <a:srgbClr val="000000"/>
                </a:solidFill>
                <a:effectLst/>
                <a:latin typeface="Gilroy"/>
              </a:rPr>
              <a:t>Выпущенное в 2019 году мобильное приложение «Мо: </a:t>
            </a:r>
            <a:r>
              <a:rPr lang="ru-RU" b="0" i="0" dirty="0" err="1">
                <a:solidFill>
                  <a:srgbClr val="000000"/>
                </a:solidFill>
                <a:effectLst/>
                <a:latin typeface="Gilroy"/>
              </a:rPr>
              <a:t>Медицитация</a:t>
            </a:r>
            <a:r>
              <a:rPr lang="ru-RU" b="0" i="0" dirty="0">
                <a:solidFill>
                  <a:srgbClr val="000000"/>
                </a:solidFill>
                <a:effectLst/>
                <a:latin typeface="Gilroy"/>
              </a:rPr>
              <a:t> и сон» помогает справиться с тревогой и беспокойством в условиях кризиса и самоизоляции. В июле 2021 года стартап получил </a:t>
            </a:r>
            <a:r>
              <a:rPr lang="ru-RU" b="0" i="0" u="none" strike="noStrike" dirty="0">
                <a:solidFill>
                  <a:srgbClr val="5C3BFE"/>
                </a:solidFill>
                <a:effectLst/>
                <a:latin typeface="Gilroy"/>
                <a:hlinkClick r:id="rId2"/>
              </a:rPr>
              <a:t>1 миллион долларов</a:t>
            </a:r>
            <a:r>
              <a:rPr lang="ru-RU" b="0" i="0" dirty="0">
                <a:solidFill>
                  <a:srgbClr val="000000"/>
                </a:solidFill>
                <a:effectLst/>
                <a:latin typeface="Gilroy"/>
              </a:rPr>
              <a:t> инвестиций от сооснователя Mail.ru Дмитрия Гришина и неназванной группы бизнес-ангелов. </a:t>
            </a:r>
            <a:br>
              <a:rPr lang="ru-RU" b="0" i="0" dirty="0">
                <a:solidFill>
                  <a:srgbClr val="000000"/>
                </a:solidFill>
                <a:effectLst/>
                <a:latin typeface="Gilroy"/>
              </a:rPr>
            </a:br>
            <a:endParaRPr lang="ru-RU" dirty="0"/>
          </a:p>
        </p:txBody>
      </p:sp>
      <p:sp>
        <p:nvSpPr>
          <p:cNvPr id="4" name="Дата 3">
            <a:extLst>
              <a:ext uri="{FF2B5EF4-FFF2-40B4-BE49-F238E27FC236}">
                <a16:creationId xmlns:a16="http://schemas.microsoft.com/office/drawing/2014/main" id="{141DC783-7C02-4B2F-ADFA-342061E2D132}"/>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5" name="Рисунок 4">
            <a:extLst>
              <a:ext uri="{FF2B5EF4-FFF2-40B4-BE49-F238E27FC236}">
                <a16:creationId xmlns:a16="http://schemas.microsoft.com/office/drawing/2014/main" id="{54C9A5F3-6CAD-49E2-A703-B19FF55D29A3}"/>
              </a:ext>
            </a:extLst>
          </p:cNvPr>
          <p:cNvPicPr>
            <a:picLocks noChangeAspect="1"/>
          </p:cNvPicPr>
          <p:nvPr/>
        </p:nvPicPr>
        <p:blipFill>
          <a:blip r:embed="rId3"/>
          <a:stretch>
            <a:fillRect/>
          </a:stretch>
        </p:blipFill>
        <p:spPr>
          <a:xfrm>
            <a:off x="8507650" y="4152900"/>
            <a:ext cx="2769950" cy="2271014"/>
          </a:xfrm>
          <a:prstGeom prst="rect">
            <a:avLst/>
          </a:prstGeom>
        </p:spPr>
      </p:pic>
    </p:spTree>
    <p:extLst>
      <p:ext uri="{BB962C8B-B14F-4D97-AF65-F5344CB8AC3E}">
        <p14:creationId xmlns:p14="http://schemas.microsoft.com/office/powerpoint/2010/main" val="10386727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29BDE6B-E34B-4CB6-8BE3-A82C3B9B5C68}"/>
              </a:ext>
            </a:extLst>
          </p:cNvPr>
          <p:cNvSpPr>
            <a:spLocks noGrp="1"/>
          </p:cNvSpPr>
          <p:nvPr>
            <p:ph type="title"/>
          </p:nvPr>
        </p:nvSpPr>
        <p:spPr>
          <a:xfrm>
            <a:off x="581191" y="702155"/>
            <a:ext cx="11156719" cy="5176131"/>
          </a:xfrm>
        </p:spPr>
        <p:txBody>
          <a:bodyPr>
            <a:normAutofit/>
          </a:bodyPr>
          <a:lstStyle/>
          <a:p>
            <a:r>
              <a:rPr lang="ru-RU" b="1" i="0" dirty="0">
                <a:solidFill>
                  <a:srgbClr val="000000"/>
                </a:solidFill>
                <a:effectLst/>
                <a:latin typeface="Gilroy"/>
              </a:rPr>
              <a:t>3</a:t>
            </a:r>
            <a:r>
              <a:rPr lang="en-US" b="1" i="0" dirty="0">
                <a:solidFill>
                  <a:srgbClr val="000000"/>
                </a:solidFill>
                <a:effectLst/>
                <a:latin typeface="Gilroy"/>
              </a:rPr>
              <a:t>. </a:t>
            </a:r>
            <a:r>
              <a:rPr lang="en-US" b="1" i="0" dirty="0" err="1">
                <a:solidFill>
                  <a:srgbClr val="000000"/>
                </a:solidFill>
                <a:effectLst/>
                <a:latin typeface="Gilroy"/>
              </a:rPr>
              <a:t>Armis</a:t>
            </a:r>
            <a:br>
              <a:rPr lang="en-US" b="1" i="0" dirty="0">
                <a:solidFill>
                  <a:srgbClr val="000000"/>
                </a:solidFill>
                <a:effectLst/>
                <a:latin typeface="Gilroy"/>
              </a:rPr>
            </a:br>
            <a:r>
              <a:rPr lang="ru-RU" b="0" i="0" dirty="0" err="1">
                <a:solidFill>
                  <a:srgbClr val="000000"/>
                </a:solidFill>
                <a:effectLst/>
                <a:latin typeface="Gilroy"/>
              </a:rPr>
              <a:t>Armis</a:t>
            </a:r>
            <a:r>
              <a:rPr lang="ru-RU" b="0" i="0" dirty="0">
                <a:solidFill>
                  <a:srgbClr val="000000"/>
                </a:solidFill>
                <a:effectLst/>
                <a:latin typeface="Gilroy"/>
              </a:rPr>
              <a:t> разрабатывает программное обеспечение, помогающее компаниям лучше контролировать и защищать подключенные к сети устройства. Платформа предоставляет сведения о состоянии девайсов и их уязвимостях.</a:t>
            </a:r>
            <a:br>
              <a:rPr lang="ru-RU" b="0" i="0" dirty="0">
                <a:solidFill>
                  <a:srgbClr val="000000"/>
                </a:solidFill>
                <a:effectLst/>
                <a:latin typeface="Gilroy"/>
              </a:rPr>
            </a:br>
            <a:r>
              <a:rPr lang="ru-RU" b="0" i="0" dirty="0">
                <a:solidFill>
                  <a:srgbClr val="000000"/>
                </a:solidFill>
                <a:effectLst/>
                <a:latin typeface="Gilroy"/>
              </a:rPr>
              <a:t>Компания утверждает, что её клиентами являются 20% компаний из списка Fortune 100. </a:t>
            </a:r>
            <a:r>
              <a:rPr lang="ru-RU" b="0" i="0" u="none" strike="noStrike" dirty="0">
                <a:solidFill>
                  <a:srgbClr val="5C3BFE"/>
                </a:solidFill>
                <a:effectLst/>
                <a:latin typeface="Gilroy"/>
                <a:hlinkClick r:id="rId2"/>
              </a:rPr>
              <a:t>В последнем раунде финансирования</a:t>
            </a:r>
            <a:r>
              <a:rPr lang="ru-RU" b="0" i="0" dirty="0">
                <a:solidFill>
                  <a:srgbClr val="000000"/>
                </a:solidFill>
                <a:effectLst/>
                <a:latin typeface="Gilroy"/>
              </a:rPr>
              <a:t> </a:t>
            </a:r>
            <a:r>
              <a:rPr lang="ru-RU" b="0" i="0" dirty="0" err="1">
                <a:solidFill>
                  <a:srgbClr val="000000"/>
                </a:solidFill>
                <a:effectLst/>
                <a:latin typeface="Gilroy"/>
              </a:rPr>
              <a:t>Armis</a:t>
            </a:r>
            <a:r>
              <a:rPr lang="ru-RU" b="0" i="0" dirty="0">
                <a:solidFill>
                  <a:srgbClr val="000000"/>
                </a:solidFill>
                <a:effectLst/>
                <a:latin typeface="Gilroy"/>
              </a:rPr>
              <a:t> привлекла 300 миллионов долларов инвестиций и была оценена в 3,4 миллиарда долларов.</a:t>
            </a:r>
            <a:br>
              <a:rPr lang="ru-RU" b="0" i="0" dirty="0">
                <a:solidFill>
                  <a:srgbClr val="000000"/>
                </a:solidFill>
                <a:effectLst/>
                <a:latin typeface="Gilroy"/>
              </a:rPr>
            </a:br>
            <a:endParaRPr lang="ru-RU" dirty="0"/>
          </a:p>
        </p:txBody>
      </p:sp>
      <p:sp>
        <p:nvSpPr>
          <p:cNvPr id="4" name="Дата 3">
            <a:extLst>
              <a:ext uri="{FF2B5EF4-FFF2-40B4-BE49-F238E27FC236}">
                <a16:creationId xmlns:a16="http://schemas.microsoft.com/office/drawing/2014/main" id="{EFCFA115-B1F0-4283-8FE9-8C53F283D717}"/>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5" name="Рисунок 4">
            <a:extLst>
              <a:ext uri="{FF2B5EF4-FFF2-40B4-BE49-F238E27FC236}">
                <a16:creationId xmlns:a16="http://schemas.microsoft.com/office/drawing/2014/main" id="{DA076B5D-52BF-4345-81C9-0F56223610FE}"/>
              </a:ext>
            </a:extLst>
          </p:cNvPr>
          <p:cNvPicPr>
            <a:picLocks noChangeAspect="1"/>
          </p:cNvPicPr>
          <p:nvPr/>
        </p:nvPicPr>
        <p:blipFill>
          <a:blip r:embed="rId3"/>
          <a:stretch>
            <a:fillRect/>
          </a:stretch>
        </p:blipFill>
        <p:spPr>
          <a:xfrm>
            <a:off x="9620249" y="638715"/>
            <a:ext cx="1733549" cy="1254197"/>
          </a:xfrm>
          <a:prstGeom prst="rect">
            <a:avLst/>
          </a:prstGeom>
        </p:spPr>
      </p:pic>
    </p:spTree>
    <p:extLst>
      <p:ext uri="{BB962C8B-B14F-4D97-AF65-F5344CB8AC3E}">
        <p14:creationId xmlns:p14="http://schemas.microsoft.com/office/powerpoint/2010/main" val="40696165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1F7D583-EE6B-4909-8FDE-68A0FF582F03}"/>
              </a:ext>
            </a:extLst>
          </p:cNvPr>
          <p:cNvSpPr>
            <a:spLocks noGrp="1"/>
          </p:cNvSpPr>
          <p:nvPr>
            <p:ph type="title"/>
          </p:nvPr>
        </p:nvSpPr>
        <p:spPr>
          <a:xfrm>
            <a:off x="581192" y="702155"/>
            <a:ext cx="11194041" cy="4504327"/>
          </a:xfrm>
        </p:spPr>
        <p:txBody>
          <a:bodyPr>
            <a:normAutofit/>
          </a:bodyPr>
          <a:lstStyle/>
          <a:p>
            <a:r>
              <a:rPr lang="ru-RU" b="1" i="0" dirty="0">
                <a:solidFill>
                  <a:srgbClr val="000000"/>
                </a:solidFill>
                <a:effectLst/>
                <a:latin typeface="Gilroy"/>
              </a:rPr>
              <a:t>4. Celly.AI</a:t>
            </a:r>
            <a:br>
              <a:rPr lang="ru-RU" b="1" i="0" dirty="0">
                <a:solidFill>
                  <a:srgbClr val="000000"/>
                </a:solidFill>
                <a:effectLst/>
                <a:latin typeface="Gilroy"/>
              </a:rPr>
            </a:br>
            <a:r>
              <a:rPr lang="ru-RU" b="0" i="0" dirty="0">
                <a:solidFill>
                  <a:srgbClr val="000000"/>
                </a:solidFill>
                <a:effectLst/>
                <a:latin typeface="Gilroy"/>
              </a:rPr>
              <a:t>Лабораторные исследования невозможны без участия специалиста. По крайней мере так было до тех пор, пока не появилось Celly.AI. Программное обеспечение на базе искусственного интеллекта позволяет автоматизировать анализ крови, значительно снижая временные и финансовые затраты.</a:t>
            </a:r>
            <a:br>
              <a:rPr lang="ru-RU" b="0" i="0" dirty="0">
                <a:solidFill>
                  <a:srgbClr val="000000"/>
                </a:solidFill>
                <a:effectLst/>
                <a:latin typeface="Gilroy"/>
              </a:rPr>
            </a:br>
            <a:endParaRPr lang="ru-RU" dirty="0"/>
          </a:p>
        </p:txBody>
      </p:sp>
      <p:sp>
        <p:nvSpPr>
          <p:cNvPr id="4" name="Дата 3">
            <a:extLst>
              <a:ext uri="{FF2B5EF4-FFF2-40B4-BE49-F238E27FC236}">
                <a16:creationId xmlns:a16="http://schemas.microsoft.com/office/drawing/2014/main" id="{D888A2F1-1CCA-4FF9-9E64-C1F2CC7DBBEE}"/>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5" name="Рисунок 4">
            <a:extLst>
              <a:ext uri="{FF2B5EF4-FFF2-40B4-BE49-F238E27FC236}">
                <a16:creationId xmlns:a16="http://schemas.microsoft.com/office/drawing/2014/main" id="{EF57CB40-C982-47FB-B370-C1A5CC05DF09}"/>
              </a:ext>
            </a:extLst>
          </p:cNvPr>
          <p:cNvPicPr>
            <a:picLocks noChangeAspect="1"/>
          </p:cNvPicPr>
          <p:nvPr/>
        </p:nvPicPr>
        <p:blipFill>
          <a:blip r:embed="rId2"/>
          <a:stretch>
            <a:fillRect/>
          </a:stretch>
        </p:blipFill>
        <p:spPr>
          <a:xfrm>
            <a:off x="8234362" y="4676775"/>
            <a:ext cx="2867025" cy="1576387"/>
          </a:xfrm>
          <a:prstGeom prst="rect">
            <a:avLst/>
          </a:prstGeom>
        </p:spPr>
      </p:pic>
    </p:spTree>
    <p:extLst>
      <p:ext uri="{BB962C8B-B14F-4D97-AF65-F5344CB8AC3E}">
        <p14:creationId xmlns:p14="http://schemas.microsoft.com/office/powerpoint/2010/main" val="5773858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D5E09CE-C328-4694-87FE-E05D6011FE7D}"/>
              </a:ext>
            </a:extLst>
          </p:cNvPr>
          <p:cNvSpPr>
            <a:spLocks noGrp="1"/>
          </p:cNvSpPr>
          <p:nvPr>
            <p:ph type="title"/>
          </p:nvPr>
        </p:nvSpPr>
        <p:spPr>
          <a:xfrm>
            <a:off x="581192" y="702156"/>
            <a:ext cx="10553534" cy="4460394"/>
          </a:xfrm>
        </p:spPr>
        <p:txBody>
          <a:bodyPr>
            <a:normAutofit fontScale="90000"/>
          </a:bodyPr>
          <a:lstStyle/>
          <a:p>
            <a:r>
              <a:rPr lang="ru-RU" b="1" i="0" dirty="0">
                <a:solidFill>
                  <a:srgbClr val="000000"/>
                </a:solidFill>
                <a:effectLst/>
                <a:latin typeface="Gilroy"/>
              </a:rPr>
              <a:t>5. </a:t>
            </a:r>
            <a:r>
              <a:rPr lang="ru-RU" b="1" i="0" dirty="0" err="1">
                <a:solidFill>
                  <a:srgbClr val="000000"/>
                </a:solidFill>
                <a:effectLst/>
                <a:latin typeface="Gilroy"/>
              </a:rPr>
              <a:t>Facedrive</a:t>
            </a:r>
            <a:br>
              <a:rPr lang="ru-RU" b="1" i="0" dirty="0">
                <a:solidFill>
                  <a:srgbClr val="000000"/>
                </a:solidFill>
                <a:effectLst/>
                <a:latin typeface="Gilroy"/>
              </a:rPr>
            </a:br>
            <a:r>
              <a:rPr lang="ru-RU" b="0" i="0" dirty="0" err="1">
                <a:solidFill>
                  <a:srgbClr val="000000"/>
                </a:solidFill>
                <a:effectLst/>
                <a:latin typeface="Gilroy"/>
              </a:rPr>
              <a:t>Facedrive</a:t>
            </a:r>
            <a:r>
              <a:rPr lang="ru-RU" b="0" i="0" dirty="0">
                <a:solidFill>
                  <a:srgbClr val="000000"/>
                </a:solidFill>
                <a:effectLst/>
                <a:latin typeface="Gilroy"/>
              </a:rPr>
              <a:t> позиционирует себя как экологичную альтернативу транспортным агрегаторам, таким как </a:t>
            </a:r>
            <a:r>
              <a:rPr lang="ru-RU" b="0" i="0" dirty="0" err="1">
                <a:solidFill>
                  <a:srgbClr val="000000"/>
                </a:solidFill>
                <a:effectLst/>
                <a:latin typeface="Gilroy"/>
              </a:rPr>
              <a:t>Uber</a:t>
            </a:r>
            <a:r>
              <a:rPr lang="ru-RU" b="0" i="0" dirty="0">
                <a:solidFill>
                  <a:srgbClr val="000000"/>
                </a:solidFill>
                <a:effectLst/>
                <a:latin typeface="Gilroy"/>
              </a:rPr>
              <a:t>. Клиенты сервиса могут вызвать такси, заказать еду, и арендовать автомобиль, использующий экологически чистое топливо — электричество. </a:t>
            </a:r>
            <a:br>
              <a:rPr lang="ru-RU" b="0" i="0" dirty="0">
                <a:solidFill>
                  <a:srgbClr val="000000"/>
                </a:solidFill>
                <a:effectLst/>
                <a:latin typeface="Gilroy"/>
              </a:rPr>
            </a:br>
            <a:r>
              <a:rPr lang="ru-RU" b="0" i="0" dirty="0">
                <a:solidFill>
                  <a:srgbClr val="000000"/>
                </a:solidFill>
                <a:effectLst/>
                <a:latin typeface="Gilroy"/>
              </a:rPr>
              <a:t>Задумка </a:t>
            </a:r>
            <a:r>
              <a:rPr lang="ru-RU" b="0" i="0" dirty="0" err="1">
                <a:solidFill>
                  <a:srgbClr val="000000"/>
                </a:solidFill>
                <a:effectLst/>
                <a:latin typeface="Gilroy"/>
              </a:rPr>
              <a:t>Facedrive</a:t>
            </a:r>
            <a:r>
              <a:rPr lang="ru-RU" b="0" i="0" dirty="0">
                <a:solidFill>
                  <a:srgbClr val="000000"/>
                </a:solidFill>
                <a:effectLst/>
                <a:latin typeface="Gilroy"/>
              </a:rPr>
              <a:t> пришлась по вкусу инвесторам, особенно после успешного выхода компании на фондовый рынок. Проект </a:t>
            </a:r>
            <a:r>
              <a:rPr lang="ru-RU" b="0" i="0" u="none" strike="noStrike" dirty="0">
                <a:solidFill>
                  <a:srgbClr val="5C3BFE"/>
                </a:solidFill>
                <a:effectLst/>
                <a:latin typeface="Gilroy"/>
                <a:hlinkClick r:id="rId2"/>
              </a:rPr>
              <a:t>привлёк 4,7 миллиона канадских долларов</a:t>
            </a:r>
            <a:r>
              <a:rPr lang="ru-RU" b="0" i="0" dirty="0">
                <a:solidFill>
                  <a:srgbClr val="000000"/>
                </a:solidFill>
                <a:effectLst/>
                <a:latin typeface="Gilroy"/>
              </a:rPr>
              <a:t> частных инвестиций в 2021 году. </a:t>
            </a:r>
            <a:br>
              <a:rPr lang="ru-RU" b="0" i="0" dirty="0">
                <a:solidFill>
                  <a:srgbClr val="000000"/>
                </a:solidFill>
                <a:effectLst/>
                <a:latin typeface="Gilroy"/>
              </a:rPr>
            </a:br>
            <a:endParaRPr lang="ru-RU" dirty="0"/>
          </a:p>
        </p:txBody>
      </p:sp>
      <p:sp>
        <p:nvSpPr>
          <p:cNvPr id="4" name="Дата 3">
            <a:extLst>
              <a:ext uri="{FF2B5EF4-FFF2-40B4-BE49-F238E27FC236}">
                <a16:creationId xmlns:a16="http://schemas.microsoft.com/office/drawing/2014/main" id="{09DDCD8D-C3C7-4A7A-AB3F-10060361F0FB}"/>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5" name="Рисунок 4">
            <a:extLst>
              <a:ext uri="{FF2B5EF4-FFF2-40B4-BE49-F238E27FC236}">
                <a16:creationId xmlns:a16="http://schemas.microsoft.com/office/drawing/2014/main" id="{23E3F5B7-4DF8-49B6-8E83-07A131F7A07E}"/>
              </a:ext>
            </a:extLst>
          </p:cNvPr>
          <p:cNvPicPr>
            <a:picLocks noChangeAspect="1"/>
          </p:cNvPicPr>
          <p:nvPr/>
        </p:nvPicPr>
        <p:blipFill>
          <a:blip r:embed="rId3"/>
          <a:stretch>
            <a:fillRect/>
          </a:stretch>
        </p:blipFill>
        <p:spPr>
          <a:xfrm>
            <a:off x="8631475" y="4404614"/>
            <a:ext cx="2257425" cy="2019300"/>
          </a:xfrm>
          <a:prstGeom prst="rect">
            <a:avLst/>
          </a:prstGeom>
        </p:spPr>
      </p:pic>
    </p:spTree>
    <p:extLst>
      <p:ext uri="{BB962C8B-B14F-4D97-AF65-F5344CB8AC3E}">
        <p14:creationId xmlns:p14="http://schemas.microsoft.com/office/powerpoint/2010/main" val="813262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0E76E82-7A31-4331-96F8-31789C8D64AB}"/>
              </a:ext>
            </a:extLst>
          </p:cNvPr>
          <p:cNvSpPr>
            <a:spLocks noGrp="1"/>
          </p:cNvSpPr>
          <p:nvPr>
            <p:ph type="title"/>
          </p:nvPr>
        </p:nvSpPr>
        <p:spPr/>
        <p:txBody>
          <a:bodyPr>
            <a:normAutofit fontScale="90000"/>
          </a:bodyPr>
          <a:lstStyle/>
          <a:p>
            <a:r>
              <a:rPr lang="ru-RU" dirty="0"/>
              <a:t>                          </a:t>
            </a:r>
            <a:br>
              <a:rPr lang="ru-RU" dirty="0"/>
            </a:br>
            <a:r>
              <a:rPr lang="ru-RU" dirty="0"/>
              <a:t>               </a:t>
            </a:r>
            <a:br>
              <a:rPr lang="ru-RU" dirty="0"/>
            </a:br>
            <a:r>
              <a:rPr lang="ru-RU" dirty="0"/>
              <a:t>                                       </a:t>
            </a:r>
            <a:r>
              <a:rPr lang="ru-RU" sz="3600" b="1" dirty="0">
                <a:solidFill>
                  <a:srgbClr val="00B0F0"/>
                </a:solidFill>
              </a:rPr>
              <a:t>Всем удачных </a:t>
            </a:r>
            <a:r>
              <a:rPr lang="ru-RU" sz="3600" b="1" i="0" dirty="0">
                <a:solidFill>
                  <a:srgbClr val="00B0F0"/>
                </a:solidFill>
                <a:effectLst/>
                <a:latin typeface="Gilroy"/>
              </a:rPr>
              <a:t>стартапов!</a:t>
            </a:r>
            <a:br>
              <a:rPr lang="ru-RU" sz="3600" b="1" i="0" dirty="0">
                <a:solidFill>
                  <a:srgbClr val="00B0F0"/>
                </a:solidFill>
                <a:effectLst/>
                <a:latin typeface="Gilroy"/>
              </a:rPr>
            </a:br>
            <a:endParaRPr lang="ru-RU" sz="3600" b="1" dirty="0">
              <a:solidFill>
                <a:srgbClr val="00B0F0"/>
              </a:solidFill>
            </a:endParaRPr>
          </a:p>
        </p:txBody>
      </p:sp>
      <p:sp>
        <p:nvSpPr>
          <p:cNvPr id="4" name="Дата 3">
            <a:extLst>
              <a:ext uri="{FF2B5EF4-FFF2-40B4-BE49-F238E27FC236}">
                <a16:creationId xmlns:a16="http://schemas.microsoft.com/office/drawing/2014/main" id="{4695E9BB-97F0-404C-859F-F763F33FDADE}"/>
              </a:ext>
            </a:extLst>
          </p:cNvPr>
          <p:cNvSpPr>
            <a:spLocks noGrp="1"/>
          </p:cNvSpPr>
          <p:nvPr>
            <p:ph type="dt" sz="half" idx="10"/>
          </p:nvPr>
        </p:nvSpPr>
        <p:spPr/>
        <p:txBody>
          <a:bodyPr/>
          <a:lstStyle/>
          <a:p>
            <a:pPr rtl="0"/>
            <a:fld id="{6E13CF11-4D7C-4367-8D00-578223D03103}" type="datetime1">
              <a:rPr lang="ru-RU" smtClean="0"/>
              <a:t>22.11.2023</a:t>
            </a:fld>
            <a:endParaRPr lang="en-US" dirty="0"/>
          </a:p>
        </p:txBody>
      </p:sp>
      <p:pic>
        <p:nvPicPr>
          <p:cNvPr id="8" name="Объект 7">
            <a:extLst>
              <a:ext uri="{FF2B5EF4-FFF2-40B4-BE49-F238E27FC236}">
                <a16:creationId xmlns:a16="http://schemas.microsoft.com/office/drawing/2014/main" id="{4BEBDD72-3015-4373-858D-8F55FAC08A20}"/>
              </a:ext>
            </a:extLst>
          </p:cNvPr>
          <p:cNvPicPr>
            <a:picLocks noGrp="1" noChangeAspect="1"/>
          </p:cNvPicPr>
          <p:nvPr>
            <p:ph idx="1"/>
          </p:nvPr>
        </p:nvPicPr>
        <p:blipFill>
          <a:blip r:embed="rId2"/>
          <a:stretch>
            <a:fillRect/>
          </a:stretch>
        </p:blipFill>
        <p:spPr>
          <a:xfrm>
            <a:off x="2747962" y="1621834"/>
            <a:ext cx="6053138" cy="4534010"/>
          </a:xfrm>
          <a:prstGeom prst="rect">
            <a:avLst/>
          </a:prstGeom>
        </p:spPr>
      </p:pic>
    </p:spTree>
    <p:extLst>
      <p:ext uri="{BB962C8B-B14F-4D97-AF65-F5344CB8AC3E}">
        <p14:creationId xmlns:p14="http://schemas.microsoft.com/office/powerpoint/2010/main" val="374039939"/>
      </p:ext>
    </p:extLst>
  </p:cSld>
  <p:clrMapOvr>
    <a:masterClrMapping/>
  </p:clrMapOvr>
</p:sld>
</file>

<file path=ppt/theme/theme1.xml><?xml version="1.0" encoding="utf-8"?>
<a:theme xmlns:a="http://schemas.openxmlformats.org/drawingml/2006/main" name="ДивидендVTI">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Dividend">
      <a:majorFont>
        <a:latin typeface="Franklin Gothic Demi"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41798998_TF33552983" id="{160FF37C-0DDC-4D2E-AEAD-253EF6364DF1}" vid="{EC99DBC3-C858-4F3A-82DD-48D686A36DB8}"/>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{56102AD9-D326-4960-9CFF-43EE0F618014}tf33552983_win32</Template>
  <TotalTime>3226</TotalTime>
  <Words>1056</Words>
  <Application>Microsoft Office PowerPoint</Application>
  <PresentationFormat>Широкоэкранный</PresentationFormat>
  <Paragraphs>60</Paragraphs>
  <Slides>20</Slides>
  <Notes>0</Notes>
  <HiddenSlides>0</HiddenSlides>
  <MMClips>0</MMClips>
  <ScaleCrop>false</ScaleCrop>
  <HeadingPairs>
    <vt:vector size="6" baseType="variant">
      <vt:variant>
        <vt:lpstr>Использованные шрифты</vt:lpstr>
      </vt:variant>
      <vt:variant>
        <vt:i4>10</vt:i4>
      </vt:variant>
      <vt:variant>
        <vt:lpstr>Тема</vt:lpstr>
      </vt:variant>
      <vt:variant>
        <vt:i4>1</vt:i4>
      </vt:variant>
      <vt:variant>
        <vt:lpstr>Заголовки слайдов</vt:lpstr>
      </vt:variant>
      <vt:variant>
        <vt:i4>20</vt:i4>
      </vt:variant>
    </vt:vector>
  </HeadingPairs>
  <TitlesOfParts>
    <vt:vector size="31" baseType="lpstr">
      <vt:lpstr>Gilroy</vt:lpstr>
      <vt:lpstr>Google Sans</vt:lpstr>
      <vt:lpstr>Inter</vt:lpstr>
      <vt:lpstr>Lab Grotesque</vt:lpstr>
      <vt:lpstr>Calibri</vt:lpstr>
      <vt:lpstr>Corbel</vt:lpstr>
      <vt:lpstr>Franklin Gothic Book</vt:lpstr>
      <vt:lpstr>Franklin Gothic Demi</vt:lpstr>
      <vt:lpstr>Verdana</vt:lpstr>
      <vt:lpstr>Wingdings 2</vt:lpstr>
      <vt:lpstr>ДивидендVTI</vt:lpstr>
      <vt:lpstr>От идеи к реализации</vt:lpstr>
      <vt:lpstr>Слово «стартап» происходит от английского понятия start up – «запускать» и означает только что созданную или еще находящуюся в процессе создания компанию.</vt:lpstr>
      <vt:lpstr>история</vt:lpstr>
      <vt:lpstr>От идеи к реализации </vt:lpstr>
      <vt:lpstr>Этап 1: Идея  </vt:lpstr>
      <vt:lpstr>Этап 2: Команда  </vt:lpstr>
      <vt:lpstr>Этап 3: Рынок  </vt:lpstr>
      <vt:lpstr>Этап 4: Концепция </vt:lpstr>
      <vt:lpstr>Этап 5: Прототип </vt:lpstr>
      <vt:lpstr>Этап 6: Тестирование </vt:lpstr>
      <vt:lpstr>Этап 7: Запуск  </vt:lpstr>
      <vt:lpstr>Этап 8: Поиск инвесторов</vt:lpstr>
      <vt:lpstr>Презентация PowerPoint</vt:lpstr>
      <vt:lpstr>Ну, а теперь давай вдохновляться! Вот успешные стартапы, которые показали жизнеспособность и привлекли миллионные инвестиции — хотя и появились недавно. </vt:lpstr>
      <vt:lpstr>1. Emitwise Защита окружающей среды стала частью бизнес-стратегии многих корпораций, и у этого решения есть все основания. Организация объединённых наций отмечает, что глобальное потепление негативно влияет на все сферы бизнеса. Платформа Emitwise помогает сократить уровень углеродных выбросов на всех этапах производства в автоматизированном режиме. Проект привлек в общей сложности 6,6 миллионов долларов за 3 раунда финансирования. </vt:lpstr>
      <vt:lpstr>2. Мо Выпущенное в 2019 году мобильное приложение «Мо: Медицитация и сон» помогает справиться с тревогой и беспокойством в условиях кризиса и самоизоляции. В июле 2021 года стартап получил 1 миллион долларов инвестиций от сооснователя Mail.ru Дмитрия Гришина и неназванной группы бизнес-ангелов.  </vt:lpstr>
      <vt:lpstr>3. Armis Armis разрабатывает программное обеспечение, помогающее компаниям лучше контролировать и защищать подключенные к сети устройства. Платформа предоставляет сведения о состоянии девайсов и их уязвимостях. Компания утверждает, что её клиентами являются 20% компаний из списка Fortune 100. В последнем раунде финансирования Armis привлекла 300 миллионов долларов инвестиций и была оценена в 3,4 миллиарда долларов. </vt:lpstr>
      <vt:lpstr>4. Celly.AI Лабораторные исследования невозможны без участия специалиста. По крайней мере так было до тех пор, пока не появилось Celly.AI. Программное обеспечение на базе искусственного интеллекта позволяет автоматизировать анализ крови, значительно снижая временные и финансовые затраты. </vt:lpstr>
      <vt:lpstr>5. Facedrive Facedrive позиционирует себя как экологичную альтернативу транспортным агрегаторам, таким как Uber. Клиенты сервиса могут вызвать такси, заказать еду, и арендовать автомобиль, использующий экологически чистое топливо — электричество.  Задумка Facedrive пришлась по вкусу инвесторам, особенно после успешного выхода компании на фондовый рынок. Проект привлёк 4,7 миллиона канадских долларов частных инвестиций в 2021 году.  </vt:lpstr>
      <vt:lpstr>                                                                                  Всем удачных стартапов!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 идеи к реализации</dc:title>
  <dc:creator>USER</dc:creator>
  <cp:lastModifiedBy>USER</cp:lastModifiedBy>
  <cp:revision>8</cp:revision>
  <dcterms:created xsi:type="dcterms:W3CDTF">2023-11-20T11:40:50Z</dcterms:created>
  <dcterms:modified xsi:type="dcterms:W3CDTF">2023-11-22T19:44:38Z</dcterms:modified>
</cp:coreProperties>
</file>