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78" r:id="rId4"/>
    <p:sldId id="259" r:id="rId5"/>
    <p:sldId id="286" r:id="rId6"/>
    <p:sldId id="303" r:id="rId7"/>
    <p:sldId id="272" r:id="rId8"/>
    <p:sldId id="257" r:id="rId9"/>
    <p:sldId id="287" r:id="rId10"/>
    <p:sldId id="296" r:id="rId11"/>
    <p:sldId id="297" r:id="rId12"/>
    <p:sldId id="298" r:id="rId13"/>
    <p:sldId id="304" r:id="rId14"/>
    <p:sldId id="293" r:id="rId15"/>
    <p:sldId id="300" r:id="rId16"/>
    <p:sldId id="307" r:id="rId17"/>
    <p:sldId id="276" r:id="rId18"/>
    <p:sldId id="285" r:id="rId19"/>
    <p:sldId id="301" r:id="rId20"/>
    <p:sldId id="306" r:id="rId21"/>
    <p:sldId id="302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1B8A63"/>
    <a:srgbClr val="00923F"/>
    <a:srgbClr val="D63A00"/>
    <a:srgbClr val="00CC66"/>
    <a:srgbClr val="C93823"/>
    <a:srgbClr val="FFFFFF"/>
    <a:srgbClr val="0E6832"/>
    <a:srgbClr val="DDDDDD"/>
    <a:srgbClr val="0076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7CCFC2-14FB-4064-98C6-4736B9D81CEC}" v="367" dt="2021-04-02T14:12:05.893"/>
    <p1510:client id="{03D69D22-EF7B-4BBB-8D88-EF856FD2AB62}" v="91" dt="2020-10-22T09:05:27.873"/>
    <p1510:client id="{B1098A0D-0C9A-4FA7-AE9D-F6C0609DE00D}" v="175" dt="2022-11-23T13:10:26.151"/>
    <p1510:client id="{1E790D03-904E-4831-89B2-2FE4B767EABE}" v="254" dt="2023-03-23T13:13:57.473"/>
    <p1510:client id="{2A76F4A5-C443-48DB-BC54-4DA6D05F0A1C}" v="2" dt="2020-10-21T10:17:06.190"/>
    <p1510:client id="{66474021-99EA-4CE7-B69F-9A7C9922CA3F}" v="3" dt="2021-04-07T12:32:08.888"/>
    <p1510:client id="{A437C3CE-5D96-48A8-8F0D-E8E9740BB7FA}" v="595" dt="2020-11-10T12:24:55.013"/>
    <p1510:client id="{7418AD12-CF4D-4666-866A-EE258017D377}" v="23" dt="2023-03-23T11:49:17.827"/>
    <p1510:client id="{EAE154A7-EA76-4B7B-9B27-0327B808BA54}" v="521" dt="2021-11-10T11:29:29.008"/>
    <p1510:client id="{844D83F6-B1CB-4D37-9A4E-95408D7CE4EE}" v="15" dt="2021-04-02T11:32:51.422"/>
    <p1510:client id="{BE0A305D-E55D-40E1-9794-794FE0440389}" v="2519" dt="2021-11-10T14:16:32.383"/>
    <p1510:client id="{D53C0222-88FE-4F2F-8756-A02A2784B7EA}" v="661" dt="2020-11-10T08:27:23.399"/>
    <p1510:client id="{ECCED1E8-C0A3-41B4-BEC8-CA8C6FA6BA17}" v="272" dt="2020-11-10T09:11:22.6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3519" autoAdjust="0"/>
  </p:normalViewPr>
  <p:slideViewPr>
    <p:cSldViewPr snapToGrid="0">
      <p:cViewPr varScale="1">
        <p:scale>
          <a:sx n="108" d="100"/>
          <a:sy n="108" d="100"/>
        </p:scale>
        <p:origin x="166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19.jpeg"/><Relationship Id="rId7" Type="http://schemas.openxmlformats.org/officeDocument/2006/relationships/image" Target="../media/image6.png"/><Relationship Id="rId12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0.jpe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0.jpe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2.png"/><Relationship Id="rId17" Type="http://schemas.openxmlformats.org/officeDocument/2006/relationships/image" Target="../media/image11.png"/><Relationship Id="rId2" Type="http://schemas.openxmlformats.org/officeDocument/2006/relationships/image" Target="../media/image14.jpe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.png"/><Relationship Id="rId5" Type="http://schemas.openxmlformats.org/officeDocument/2006/relationships/image" Target="../media/image5.png"/><Relationship Id="rId15" Type="http://schemas.openxmlformats.org/officeDocument/2006/relationships/image" Target="../media/image2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9.png"/><Relationship Id="rId3" Type="http://schemas.openxmlformats.org/officeDocument/2006/relationships/image" Target="../media/image27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8.png"/><Relationship Id="rId9" Type="http://schemas.openxmlformats.org/officeDocument/2006/relationships/image" Target="../media/image7.png"/><Relationship Id="rId1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3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3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7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3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35.jpeg"/><Relationship Id="rId5" Type="http://schemas.openxmlformats.org/officeDocument/2006/relationships/image" Target="../media/image5.png"/><Relationship Id="rId15" Type="http://schemas.openxmlformats.org/officeDocument/2006/relationships/image" Target="../media/image39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42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15.jpeg"/><Relationship Id="rId7" Type="http://schemas.openxmlformats.org/officeDocument/2006/relationships/image" Target="../media/image6.png"/><Relationship Id="rId12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7.jpeg"/><Relationship Id="rId5" Type="http://schemas.openxmlformats.org/officeDocument/2006/relationships/image" Target="../media/image6.png"/><Relationship Id="rId10" Type="http://schemas.openxmlformats.org/officeDocument/2006/relationships/image" Target="../media/image16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image" Target="../media/image6.png"/><Relationship Id="rId10" Type="http://schemas.openxmlformats.org/officeDocument/2006/relationships/image" Target="../media/image17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19.jpeg"/><Relationship Id="rId7" Type="http://schemas.openxmlformats.org/officeDocument/2006/relationships/image" Target="../media/image6.png"/><Relationship Id="rId12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0.jpe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авнобедренный треугольник 16"/>
          <p:cNvSpPr/>
          <p:nvPr/>
        </p:nvSpPr>
        <p:spPr>
          <a:xfrm rot="10800000" flipH="1" flipV="1">
            <a:off x="-17890" y="5539543"/>
            <a:ext cx="9162425" cy="1318458"/>
          </a:xfrm>
          <a:prstGeom prst="triangle">
            <a:avLst>
              <a:gd name="adj" fmla="val 100000"/>
            </a:avLst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Равнобедренный треугольник 15"/>
          <p:cNvSpPr/>
          <p:nvPr/>
        </p:nvSpPr>
        <p:spPr>
          <a:xfrm rot="10800000" flipV="1">
            <a:off x="-17895" y="4653136"/>
            <a:ext cx="9162421" cy="2204863"/>
          </a:xfrm>
          <a:prstGeom prst="triangle">
            <a:avLst>
              <a:gd name="adj" fmla="val 100000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39534" y="4365104"/>
            <a:ext cx="4427984" cy="2348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83568" y="2564904"/>
            <a:ext cx="7344816" cy="172819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 rot="10800000">
            <a:off x="-2982" y="4904"/>
            <a:ext cx="3638878" cy="3568111"/>
          </a:xfrm>
          <a:prstGeom prst="triangle">
            <a:avLst>
              <a:gd name="adj" fmla="val 100000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28" name="Picture 4" descr="C:\Новая папка\100 лет, лого\PNG\_БНТУЛого с охранным полем@3x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23" y="188760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Равнобедренный треугольник 13"/>
          <p:cNvSpPr/>
          <p:nvPr/>
        </p:nvSpPr>
        <p:spPr>
          <a:xfrm rot="10800000" flipH="1">
            <a:off x="2411760" y="-3"/>
            <a:ext cx="6732775" cy="4005066"/>
          </a:xfrm>
          <a:prstGeom prst="triangle">
            <a:avLst>
              <a:gd name="adj" fmla="val 10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 sz="2000" b="1">
              <a:solidFill>
                <a:schemeClr val="tx1">
                  <a:lumMod val="85000"/>
                  <a:lumOff val="15000"/>
                </a:schemeClr>
              </a:solidFill>
              <a:latin typeface="Times New Roman"/>
              <a:cs typeface="Calibri"/>
            </a:endParaRPr>
          </a:p>
        </p:txBody>
      </p:sp>
      <p:pic>
        <p:nvPicPr>
          <p:cNvPr id="30" name="Picture 7" descr="Untitled-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6" b="14640"/>
          <a:stretch/>
        </p:blipFill>
        <p:spPr bwMode="auto">
          <a:xfrm>
            <a:off x="2542169" y="1745011"/>
            <a:ext cx="6602366" cy="3367976"/>
          </a:xfrm>
          <a:prstGeom prst="rect">
            <a:avLst/>
          </a:prstGeom>
          <a:noFill/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22483" y="1952835"/>
            <a:ext cx="6674053" cy="2952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ru-RU" sz="4000" b="1" cap="all">
                <a:ln w="1905"/>
                <a:solidFill>
                  <a:srgbClr val="1B8A6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/>
                <a:ea typeface="roboto"/>
                <a:cs typeface="Times New Roman"/>
              </a:rPr>
              <a:t>Международный институт дистанционного образования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83568" y="5949696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www.bntu.by/mido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C:\Users\MAKS\Downloads\telegra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34" y="591049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MAKS\Downloads\gmai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6320189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MAKS\Downloads\youtube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630342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MAKS\Downloads\instagram (1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587727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MAKS\Downloads\skype (1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33645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MAKS\Downloads\phon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99" y="591030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MAKS\Downloads\google-plus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591062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Вконтакте логотип PNG картинки скачать бесплатно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t="13510" r="26456" b="13794"/>
          <a:stretch/>
        </p:blipFill>
        <p:spPr bwMode="auto">
          <a:xfrm>
            <a:off x="4582847" y="6298756"/>
            <a:ext cx="393375" cy="40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683568" y="6360310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mido@bntu.by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713538" y="5962528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+375 (17) 2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-26-58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713538" y="6237272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itu.mido</a:t>
            </a:r>
          </a:p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isit.mido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932040" y="5949697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МИДО(</a:t>
            </a:r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IIDE)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932040" y="6360311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www.vk.com/mido.bntu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7308304" y="5929495"/>
            <a:ext cx="201622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iide_bntu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308304" y="6361543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 БНТУ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17A34F-4C83-4856-A2BD-CFE401D7C63A}"/>
              </a:ext>
            </a:extLst>
          </p:cNvPr>
          <p:cNvSpPr txBox="1"/>
          <p:nvPr/>
        </p:nvSpPr>
        <p:spPr>
          <a:xfrm>
            <a:off x="5770375" y="616226"/>
            <a:ext cx="292778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>
                <a:solidFill>
                  <a:schemeClr val="bg1"/>
                </a:solidFill>
                <a:latin typeface="Comic Sans MS"/>
                <a:ea typeface="PMingLiU-ExtB"/>
                <a:cs typeface="Times New Roman"/>
              </a:rPr>
              <a:t>2</a:t>
            </a:r>
            <a:r>
              <a:rPr lang="" b="1">
                <a:solidFill>
                  <a:schemeClr val="bg1"/>
                </a:solidFill>
                <a:latin typeface="Comic Sans MS"/>
                <a:ea typeface="PMingLiU-ExtB"/>
                <a:cs typeface="Times New Roman"/>
              </a:rPr>
              <a:t>5</a:t>
            </a:r>
            <a:r>
              <a:rPr lang="ru-RU" b="1">
                <a:solidFill>
                  <a:schemeClr val="bg1"/>
                </a:solidFill>
                <a:latin typeface="Comic Sans MS"/>
                <a:ea typeface="PMingLiU-ExtB"/>
                <a:cs typeface="Times New Roman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Comic Sans MS"/>
                <a:ea typeface="PMingLiU-ExtB"/>
                <a:cs typeface="Times New Roman"/>
              </a:rPr>
              <a:t>лет</a:t>
            </a:r>
          </a:p>
          <a:p>
            <a:pPr algn="ctr"/>
            <a:r>
              <a:rPr lang="" b="1">
                <a:solidFill>
                  <a:schemeClr val="bg1"/>
                </a:solidFill>
                <a:latin typeface="Comic Sans MS"/>
                <a:ea typeface="PMingLiU-ExtB"/>
                <a:cs typeface="Times New Roman"/>
              </a:rPr>
              <a:t>у</a:t>
            </a:r>
            <a:r>
              <a:rPr lang="ru-RU" b="1">
                <a:solidFill>
                  <a:schemeClr val="bg1"/>
                </a:solidFill>
                <a:latin typeface="Comic Sans MS"/>
                <a:ea typeface="PMingLiU-ExtB"/>
                <a:cs typeface="Times New Roman"/>
              </a:rPr>
              <a:t>спешной </a:t>
            </a:r>
            <a:r>
              <a:rPr lang="ru-RU" b="1" dirty="0">
                <a:solidFill>
                  <a:schemeClr val="bg1"/>
                </a:solidFill>
                <a:latin typeface="Comic Sans MS"/>
                <a:ea typeface="PMingLiU-ExtB"/>
                <a:cs typeface="Times New Roman"/>
              </a:rPr>
              <a:t>работы</a:t>
            </a:r>
            <a:endParaRPr lang="ru-RU" dirty="0">
              <a:solidFill>
                <a:schemeClr val="bg1"/>
              </a:solidFill>
              <a:latin typeface="Comic Sans MS"/>
              <a:ea typeface="PMingLiU-ExtB"/>
              <a:cs typeface="+mn-lt"/>
            </a:endParaRPr>
          </a:p>
          <a:p>
            <a:pPr algn="l"/>
            <a:endParaRPr lang="ru-RU" dirty="0">
              <a:cs typeface="Calibri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1448374" y="144616"/>
            <a:ext cx="969570" cy="1382853"/>
            <a:chOff x="1448374" y="144616"/>
            <a:chExt cx="969570" cy="1382853"/>
          </a:xfrm>
        </p:grpSpPr>
        <p:pic>
          <p:nvPicPr>
            <p:cNvPr id="1027" name="Picture 3" descr="C:\Users\MAKS\Desktop\mido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8374" y="144616"/>
              <a:ext cx="969570" cy="9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1594765" y="1065804"/>
              <a:ext cx="6767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D63A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МИДО</a:t>
              </a:r>
            </a:p>
            <a:p>
              <a:pPr algn="ctr"/>
              <a:r>
                <a:rPr lang="ru-RU" sz="1200" b="1" dirty="0">
                  <a:solidFill>
                    <a:srgbClr val="D63A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БНТУ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7224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9" descr="Untitled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39534" y="4365104"/>
            <a:ext cx="4427984" cy="2348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777880"/>
            <a:ext cx="9172034" cy="10801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5949696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www.bntu.by/mido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 descr="C:\Users\MAKS\Downloads\telegra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34" y="591049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:\Users\MAKS\Downloads\gmai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6320189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C:\Users\MAKS\Downloads\youtube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630342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C:\Users\MAKS\Downloads\instagram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587727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MAKS\Downloads\skype (1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33645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MAKS\Downloads\phon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99" y="591030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C:\Users\MAKS\Downloads\google-plu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591062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Вконтакте логотип PNG картинки скачать бесплатно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t="13510" r="26456" b="13794"/>
          <a:stretch/>
        </p:blipFill>
        <p:spPr bwMode="auto">
          <a:xfrm>
            <a:off x="4582847" y="6298756"/>
            <a:ext cx="393375" cy="40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83568" y="6360310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mido@bntu.by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713538" y="5962528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+375 (17) 248-26-58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713538" y="6237272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itu.mido</a:t>
            </a:r>
          </a:p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isit.mido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932040" y="5949697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МИДО(</a:t>
            </a:r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IIDE)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32040" y="6360311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www.vk.com/mido.bntu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308304" y="5929495"/>
            <a:ext cx="201622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iide_bntu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308304" y="6361543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 БНТУ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846980" y="1897563"/>
            <a:ext cx="7520632" cy="2932044"/>
          </a:xfrm>
          <a:prstGeom prst="roundRect">
            <a:avLst/>
          </a:prstGeom>
          <a:solidFill>
            <a:srgbClr val="1B8A6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-27384"/>
            <a:ext cx="7128792" cy="538609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1600" b="1" cap="all" dirty="0">
                <a:latin typeface="Times New Roman"/>
                <a:cs typeface="Times New Roman"/>
              </a:rPr>
              <a:t>Перечень специальностей, выпускники</a:t>
            </a:r>
            <a:r>
              <a:rPr lang="en-US" sz="1600" b="1" cap="all" dirty="0">
                <a:latin typeface="Times New Roman"/>
                <a:cs typeface="Times New Roman"/>
              </a:rPr>
              <a:t> </a:t>
            </a:r>
            <a:r>
              <a:rPr lang="ru-RU" sz="1600" b="1" cap="all" dirty="0">
                <a:latin typeface="Times New Roman"/>
                <a:cs typeface="Times New Roman"/>
              </a:rPr>
              <a:t>которых могут поступать на</a:t>
            </a:r>
            <a:r>
              <a:rPr lang="en-US" sz="1600" b="1" cap="all" dirty="0">
                <a:latin typeface="Times New Roman"/>
                <a:cs typeface="Times New Roman"/>
              </a:rPr>
              <a:t> </a:t>
            </a:r>
            <a:r>
              <a:rPr lang="ru-RU" sz="1600" b="1" cap="all" dirty="0">
                <a:latin typeface="Times New Roman"/>
                <a:cs typeface="Times New Roman"/>
              </a:rPr>
              <a:t>специальности с</a:t>
            </a:r>
            <a:r>
              <a:rPr lang="en-US" sz="1600" b="1" cap="all" dirty="0">
                <a:latin typeface="Times New Roman"/>
                <a:cs typeface="Times New Roman"/>
              </a:rPr>
              <a:t> </a:t>
            </a:r>
            <a:r>
              <a:rPr lang="ru-RU" sz="1600" b="1" cap="all" dirty="0">
                <a:latin typeface="Times New Roman"/>
                <a:cs typeface="Times New Roman"/>
              </a:rPr>
              <a:t>сокращённым сроком обучения</a:t>
            </a:r>
            <a:endParaRPr lang="ru-RU" sz="1600" cap="all" dirty="0">
              <a:ea typeface="+mn-lt"/>
              <a:cs typeface="+mn-lt"/>
            </a:endParaRPr>
          </a:p>
          <a:p>
            <a:pPr algn="ctr"/>
            <a:r>
              <a:rPr lang="ru-RU" sz="2000" b="1" i="1" dirty="0">
                <a:latin typeface="Times New Roman"/>
                <a:cs typeface="Times New Roman"/>
              </a:rPr>
              <a:t>на специальность:</a:t>
            </a:r>
            <a:endParaRPr lang="ru-RU" sz="2000" dirty="0">
              <a:ea typeface="+mn-lt"/>
              <a:cs typeface="+mn-lt"/>
            </a:endParaRPr>
          </a:p>
          <a:p>
            <a:pPr indent="180975" algn="ctr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1B8A63"/>
                </a:solidFill>
                <a:latin typeface="Times New Roman"/>
                <a:cs typeface="Times New Roman"/>
              </a:rPr>
              <a:t>6-05-0612-01 </a:t>
            </a:r>
            <a:r>
              <a:rPr lang="ru-RU" sz="2400" b="1" dirty="0">
                <a:latin typeface="Times New Roman"/>
                <a:cs typeface="Times New Roman"/>
              </a:rPr>
              <a:t>«Программная инженерия»</a:t>
            </a:r>
          </a:p>
          <a:p>
            <a:pPr indent="180975" algn="ctr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srgbClr val="1B8A63"/>
              </a:solidFill>
              <a:latin typeface="Times New Roman"/>
              <a:cs typeface="Times New Roman"/>
            </a:endParaRPr>
          </a:p>
          <a:p>
            <a:pPr indent="180975" algn="ctr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srgbClr val="1B8A63"/>
              </a:solidFill>
              <a:latin typeface="Times New Roman"/>
              <a:cs typeface="Times New Roman"/>
            </a:endParaRPr>
          </a:p>
          <a:p>
            <a:pPr indent="180975" algn="just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chemeClr val="bg1"/>
                </a:solidFill>
                <a:latin typeface="Times New Roman"/>
                <a:cs typeface="Times New Roman"/>
              </a:rPr>
              <a:t>2-40 01 01  </a:t>
            </a:r>
            <a:r>
              <a:rPr lang="ru-RU" sz="2000" dirty="0">
                <a:solidFill>
                  <a:schemeClr val="bg1"/>
                </a:solidFill>
                <a:latin typeface="Times New Roman"/>
                <a:cs typeface="Times New Roman"/>
              </a:rPr>
              <a:t>Программное обеспечение информационных технологий </a:t>
            </a:r>
            <a:endParaRPr lang="ru-RU" dirty="0">
              <a:solidFill>
                <a:schemeClr val="bg1"/>
              </a:solidFill>
              <a:cs typeface="Calibri"/>
            </a:endParaRPr>
          </a:p>
          <a:p>
            <a:pPr indent="180975" algn="just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chemeClr val="bg1"/>
                </a:solidFill>
                <a:latin typeface="Times New Roman"/>
                <a:cs typeface="Times New Roman"/>
              </a:rPr>
              <a:t>2-40 02 01  </a:t>
            </a:r>
            <a:r>
              <a:rPr lang="ru-RU" sz="2000" dirty="0">
                <a:solidFill>
                  <a:schemeClr val="bg1"/>
                </a:solidFill>
                <a:latin typeface="Times New Roman"/>
                <a:cs typeface="Times New Roman"/>
              </a:rPr>
              <a:t>Вычислительные машины, системы и сети</a:t>
            </a:r>
            <a:endParaRPr lang="ru-RU" sz="2000" dirty="0">
              <a:solidFill>
                <a:schemeClr val="bg1"/>
              </a:solidFill>
              <a:ea typeface="+mn-lt"/>
              <a:cs typeface="+mn-lt"/>
            </a:endParaRPr>
          </a:p>
          <a:p>
            <a:pPr indent="180975" algn="just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chemeClr val="bg1"/>
                </a:solidFill>
                <a:latin typeface="Times New Roman"/>
                <a:cs typeface="Times New Roman"/>
              </a:rPr>
              <a:t>2-39 03 02  </a:t>
            </a:r>
            <a:r>
              <a:rPr lang="ru-RU" sz="2000" dirty="0">
                <a:solidFill>
                  <a:schemeClr val="bg1"/>
                </a:solidFill>
                <a:latin typeface="Times New Roman"/>
                <a:cs typeface="Times New Roman"/>
              </a:rPr>
              <a:t>Программируемые мобильные системы</a:t>
            </a:r>
          </a:p>
          <a:p>
            <a:pPr indent="180975" algn="just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chemeClr val="bg1"/>
                </a:solidFill>
                <a:latin typeface="Times New Roman"/>
                <a:cs typeface="Times New Roman"/>
              </a:rPr>
              <a:t>2-40 01 31</a:t>
            </a:r>
            <a:r>
              <a:rPr lang="ru-RU" sz="2000" dirty="0">
                <a:solidFill>
                  <a:schemeClr val="bg1"/>
                </a:solidFill>
                <a:latin typeface="Times New Roman"/>
                <a:cs typeface="Times New Roman"/>
              </a:rPr>
              <a:t>  Тестирование программного обеспечения</a:t>
            </a:r>
          </a:p>
          <a:p>
            <a:pPr indent="180975" algn="just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chemeClr val="bg1"/>
                </a:solidFill>
                <a:latin typeface="Times New Roman"/>
                <a:cs typeface="Times New Roman"/>
              </a:rPr>
              <a:t>2-45 01 33 02</a:t>
            </a:r>
            <a:r>
              <a:rPr lang="ru-RU" sz="2000" dirty="0">
                <a:solidFill>
                  <a:schemeClr val="bg1"/>
                </a:solidFill>
                <a:latin typeface="Times New Roman"/>
                <a:cs typeface="Times New Roman"/>
              </a:rPr>
              <a:t>  Программное обеспечение сетей </a:t>
            </a:r>
            <a:endParaRPr lang="ru-RU" dirty="0">
              <a:solidFill>
                <a:schemeClr val="bg1"/>
              </a:solidFill>
              <a:latin typeface="Calibri"/>
              <a:cs typeface="Calibri"/>
            </a:endParaRPr>
          </a:p>
          <a:p>
            <a:pPr indent="180975" algn="just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bg1"/>
                </a:solidFill>
                <a:latin typeface="Times New Roman"/>
                <a:cs typeface="Times New Roman"/>
              </a:rPr>
              <a:t>телекоммуникаций</a:t>
            </a:r>
            <a:endParaRPr lang="ru-RU" dirty="0">
              <a:solidFill>
                <a:schemeClr val="bg1"/>
              </a:solidFill>
              <a:cs typeface="Calibri"/>
            </a:endParaRPr>
          </a:p>
          <a:p>
            <a:pPr indent="180975" algn="just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indent="180975" algn="just"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17DCAF42-F42D-4CA6-9507-BC1C809CA90D}"/>
              </a:ext>
            </a:extLst>
          </p:cNvPr>
          <p:cNvCxnSpPr>
            <a:cxnSpLocks/>
          </p:cNvCxnSpPr>
          <p:nvPr/>
        </p:nvCxnSpPr>
        <p:spPr>
          <a:xfrm>
            <a:off x="1152885" y="2436979"/>
            <a:ext cx="6771734" cy="14377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2FF090B5-AC8B-459F-86D9-2CF12926D801}"/>
              </a:ext>
            </a:extLst>
          </p:cNvPr>
          <p:cNvCxnSpPr>
            <a:cxnSpLocks/>
          </p:cNvCxnSpPr>
          <p:nvPr/>
        </p:nvCxnSpPr>
        <p:spPr>
          <a:xfrm>
            <a:off x="1152884" y="2777749"/>
            <a:ext cx="6771734" cy="14377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0515EFC3-5820-4E13-8EF3-BDFC16CFBFD5}"/>
              </a:ext>
            </a:extLst>
          </p:cNvPr>
          <p:cNvCxnSpPr>
            <a:cxnSpLocks/>
          </p:cNvCxnSpPr>
          <p:nvPr/>
        </p:nvCxnSpPr>
        <p:spPr>
          <a:xfrm>
            <a:off x="1152885" y="3132718"/>
            <a:ext cx="6771734" cy="14377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A2883547-4E50-46D8-A566-2ABF60B0ABBB}"/>
              </a:ext>
            </a:extLst>
          </p:cNvPr>
          <p:cNvCxnSpPr>
            <a:cxnSpLocks/>
          </p:cNvCxnSpPr>
          <p:nvPr/>
        </p:nvCxnSpPr>
        <p:spPr>
          <a:xfrm>
            <a:off x="1152885" y="3501886"/>
            <a:ext cx="6771734" cy="14377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44597C37-1A45-4D51-88E0-64894D9047F4}"/>
              </a:ext>
            </a:extLst>
          </p:cNvPr>
          <p:cNvCxnSpPr>
            <a:cxnSpLocks/>
          </p:cNvCxnSpPr>
          <p:nvPr/>
        </p:nvCxnSpPr>
        <p:spPr>
          <a:xfrm>
            <a:off x="1181282" y="3856854"/>
            <a:ext cx="6771734" cy="14377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564572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9" descr="Untitled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61CEE49A-1213-42ED-88E4-66D91FD6E0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43" t="6804" r="4326" b="12539"/>
          <a:stretch/>
        </p:blipFill>
        <p:spPr>
          <a:xfrm>
            <a:off x="2460" y="3642"/>
            <a:ext cx="9185540" cy="5789677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39534" y="4365104"/>
            <a:ext cx="4427984" cy="2348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5777880"/>
            <a:ext cx="9172034" cy="10801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5949696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www.bntu.by/mido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C:\Users\MAKS\Downloads\telegra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34" y="591049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MAKS\Downloads\gmai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6320189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MAKS\Downloads\youtube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630342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MAKS\Downloads\instagram (1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587727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:\Users\MAKS\Downloads\skype (1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33645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:\Users\MAKS\Downloads\phon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99" y="591030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:\Users\MAKS\Downloads\google-plus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591062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Вконтакте логотип PNG картинки скачать бесплатно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t="13510" r="26456" b="13794"/>
          <a:stretch/>
        </p:blipFill>
        <p:spPr bwMode="auto">
          <a:xfrm>
            <a:off x="4582847" y="6298756"/>
            <a:ext cx="393375" cy="40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683568" y="6360310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mido@bntu.by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713538" y="5962528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+375 (17) 248-26-58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713538" y="6237272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itu.mido</a:t>
            </a:r>
          </a:p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isit.mido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932040" y="5949697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МИДО(</a:t>
            </a:r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IIDE)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932040" y="6360311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www.vk.com/mido.bntu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308304" y="5929495"/>
            <a:ext cx="201622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iide_bntu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308304" y="6361543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 БНТУ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863587" y="1556792"/>
            <a:ext cx="7573010" cy="3784983"/>
          </a:xfrm>
          <a:prstGeom prst="roundRect">
            <a:avLst/>
          </a:prstGeom>
          <a:solidFill>
            <a:srgbClr val="1B8A6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/>
                <a:cs typeface="Times New Roman"/>
              </a:rPr>
              <a:t>6-05-0612-01  </a:t>
            </a:r>
            <a:r>
              <a:rPr lang="ru-RU" sz="4000" i="1" dirty="0">
                <a:solidFill>
                  <a:schemeClr val="bg1"/>
                </a:solidFill>
                <a:latin typeface="Times New Roman"/>
                <a:cs typeface="Times New Roman"/>
              </a:rPr>
              <a:t>«Программная инженерия»</a:t>
            </a:r>
            <a:endParaRPr lang="ru-RU" sz="4000" i="1" dirty="0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r>
              <a:rPr lang="ru-RU" sz="3200" i="1" cap="all" dirty="0">
                <a:solidFill>
                  <a:schemeClr val="bg1"/>
                </a:solidFill>
                <a:latin typeface="Times New Roman"/>
                <a:cs typeface="Times New Roman"/>
              </a:rPr>
              <a:t>(</a:t>
            </a:r>
            <a:r>
              <a:rPr lang="ru-RU" sz="3200" b="1" i="1" cap="all" dirty="0">
                <a:solidFill>
                  <a:schemeClr val="bg1"/>
                </a:solidFill>
                <a:latin typeface="Times New Roman"/>
                <a:cs typeface="Times New Roman"/>
              </a:rPr>
              <a:t>с полным сроком обучения)</a:t>
            </a:r>
            <a:endParaRPr lang="ru-RU" sz="3200" b="1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27" name="Picture 4" descr="C:\Новая папка\100 лет, лого\PNG\_БНТУЛого с охранным полем@3x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23" y="116752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Группа 27"/>
          <p:cNvGrpSpPr/>
          <p:nvPr/>
        </p:nvGrpSpPr>
        <p:grpSpPr>
          <a:xfrm>
            <a:off x="1448374" y="144616"/>
            <a:ext cx="969570" cy="1382853"/>
            <a:chOff x="1448374" y="144616"/>
            <a:chExt cx="969570" cy="1382853"/>
          </a:xfrm>
        </p:grpSpPr>
        <p:pic>
          <p:nvPicPr>
            <p:cNvPr id="29" name="Picture 3" descr="C:\Users\MAKS\Desktop\mido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8374" y="144616"/>
              <a:ext cx="969570" cy="9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1594765" y="1065804"/>
              <a:ext cx="6767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D63A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МИДО</a:t>
              </a:r>
            </a:p>
            <a:p>
              <a:pPr algn="ctr"/>
              <a:r>
                <a:rPr lang="ru-RU" sz="1200" b="1" dirty="0">
                  <a:solidFill>
                    <a:srgbClr val="D63A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БНТУ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8937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9" descr="Untitled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39534" y="4365104"/>
            <a:ext cx="4427984" cy="2348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898" y="108967"/>
            <a:ext cx="5894249" cy="372409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indent="180975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cap="all" dirty="0">
                <a:latin typeface="Times New Roman"/>
                <a:cs typeface="Times New Roman"/>
              </a:rPr>
              <a:t>Направление специальности: </a:t>
            </a:r>
            <a:endParaRPr lang="ru-RU" sz="2400" b="1" cap="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180975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1B8A63"/>
                </a:solidFill>
                <a:latin typeface="Times New Roman"/>
                <a:cs typeface="Times New Roman"/>
              </a:rPr>
              <a:t>6-05-0612-01</a:t>
            </a:r>
          </a:p>
          <a:p>
            <a:pPr indent="180975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i="1" dirty="0">
                <a:latin typeface="Times New Roman"/>
                <a:cs typeface="Times New Roman"/>
              </a:rPr>
              <a:t>«Программная инженерия»</a:t>
            </a:r>
          </a:p>
          <a:p>
            <a:pPr lvl="0" indent="180975" algn="ctr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/>
                <a:cs typeface="Times New Roman"/>
              </a:rPr>
              <a:t>Квалификация: </a:t>
            </a:r>
            <a:r>
              <a:rPr lang="ru-RU" sz="2000" b="1" dirty="0">
                <a:solidFill>
                  <a:srgbClr val="1B8A63"/>
                </a:solidFill>
                <a:latin typeface="Times New Roman"/>
                <a:cs typeface="Times New Roman"/>
              </a:rPr>
              <a:t>инженер-программист.</a:t>
            </a:r>
          </a:p>
          <a:p>
            <a:pPr indent="180975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/>
                <a:cs typeface="Times New Roman"/>
              </a:rPr>
              <a:t>Степень: </a:t>
            </a:r>
            <a:r>
              <a:rPr lang="ru-RU" sz="2000" b="1" dirty="0">
                <a:solidFill>
                  <a:srgbClr val="1B8A63"/>
                </a:solidFill>
                <a:latin typeface="Times New Roman"/>
                <a:cs typeface="Times New Roman"/>
              </a:rPr>
              <a:t>бакалавр.</a:t>
            </a:r>
            <a:endParaRPr lang="ru-RU" sz="2000" dirty="0"/>
          </a:p>
          <a:p>
            <a:pPr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/>
                <a:cs typeface="Times New Roman"/>
              </a:rPr>
              <a:t>Срок обучения: </a:t>
            </a:r>
            <a:r>
              <a:rPr lang="ru-RU" sz="2000" b="1" dirty="0">
                <a:solidFill>
                  <a:srgbClr val="1B8A63"/>
                </a:solidFill>
                <a:latin typeface="Times New Roman"/>
                <a:ea typeface="+mn-lt"/>
                <a:cs typeface="Times New Roman"/>
              </a:rPr>
              <a:t>5 лет.</a:t>
            </a:r>
          </a:p>
          <a:p>
            <a:pPr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/>
                <a:cs typeface="Times New Roman"/>
              </a:rPr>
              <a:t>Форма обучения: </a:t>
            </a:r>
            <a:r>
              <a:rPr lang="ru-RU" sz="2000" b="1" dirty="0">
                <a:solidFill>
                  <a:srgbClr val="1B8A63"/>
                </a:solidFill>
                <a:latin typeface="Times New Roman"/>
                <a:ea typeface="+mn-lt"/>
                <a:cs typeface="Times New Roman"/>
              </a:rPr>
              <a:t>заочная.</a:t>
            </a:r>
          </a:p>
          <a:p>
            <a:pPr indent="180975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/>
                <a:cs typeface="Times New Roman"/>
              </a:rPr>
              <a:t>План приёма: </a:t>
            </a:r>
            <a:r>
              <a:rPr lang="en-US" sz="2000" b="1" dirty="0" smtClean="0">
                <a:solidFill>
                  <a:srgbClr val="1B8A63"/>
                </a:solidFill>
                <a:latin typeface="Times New Roman"/>
                <a:cs typeface="Times New Roman"/>
              </a:rPr>
              <a:t>20</a:t>
            </a:r>
            <a:r>
              <a:rPr lang="ru" sz="2000" b="1" dirty="0" smtClean="0">
                <a:solidFill>
                  <a:srgbClr val="1B8A63"/>
                </a:solidFill>
                <a:latin typeface="Times New Roman"/>
                <a:cs typeface="Times New Roman"/>
              </a:rPr>
              <a:t> </a:t>
            </a:r>
            <a:r>
              <a:rPr lang="ru" sz="2000" b="1" dirty="0">
                <a:solidFill>
                  <a:srgbClr val="1B8A63"/>
                </a:solidFill>
                <a:latin typeface="Times New Roman"/>
                <a:cs typeface="Times New Roman"/>
              </a:rPr>
              <a:t>человек (на условиях оплаты).</a:t>
            </a:r>
            <a:endParaRPr lang="ru-RU" sz="2000" dirty="0">
              <a:ea typeface="+mn-lt"/>
              <a:cs typeface="+mn-lt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777880"/>
            <a:ext cx="9172034" cy="10801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5949696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www.bntu.by/mido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 descr="C:\Users\MAKS\Downloads\telegra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34" y="591049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:\Users\MAKS\Downloads\gmai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6320189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C:\Users\MAKS\Downloads\youtube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630342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C:\Users\MAKS\Downloads\instagram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587727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MAKS\Downloads\skype (1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33645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MAKS\Downloads\phon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99" y="591030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C:\Users\MAKS\Downloads\google-plu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591062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Вконтакте логотип PNG картинки скачать бесплатно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t="13510" r="26456" b="13794"/>
          <a:stretch/>
        </p:blipFill>
        <p:spPr bwMode="auto">
          <a:xfrm>
            <a:off x="4582847" y="6298756"/>
            <a:ext cx="393375" cy="40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83568" y="6360310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mido@bntu.by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713538" y="5962528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+375 (17) 248-26-58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713538" y="6237272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itu.mido</a:t>
            </a:r>
          </a:p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isit.mido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932040" y="5949697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МИДО(</a:t>
            </a:r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IIDE)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32040" y="6360311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www.vk.com/mido.bntu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308304" y="5929495"/>
            <a:ext cx="201622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iide_bntu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308304" y="6361543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 БНТУ</a:t>
            </a:r>
          </a:p>
        </p:txBody>
      </p:sp>
      <p:pic>
        <p:nvPicPr>
          <p:cNvPr id="2" name="Рисунок 2" descr="Изображение выглядит как текст, чашка, внутренний, кофе&#10;&#10;Автоматически созданное описание">
            <a:extLst>
              <a:ext uri="{FF2B5EF4-FFF2-40B4-BE49-F238E27FC236}">
                <a16:creationId xmlns:a16="http://schemas.microsoft.com/office/drawing/2014/main" id="{B3642EAA-4E64-4208-8E23-302B2600D63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613" r="6942" b="-64"/>
          <a:stretch/>
        </p:blipFill>
        <p:spPr>
          <a:xfrm>
            <a:off x="5893683" y="-2459"/>
            <a:ext cx="3277555" cy="5786349"/>
          </a:xfrm>
          <a:prstGeom prst="rect">
            <a:avLst/>
          </a:prstGeom>
        </p:spPr>
      </p:pic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78935C3E-A375-4B27-839A-23BD9FF5A06C}"/>
              </a:ext>
            </a:extLst>
          </p:cNvPr>
          <p:cNvCxnSpPr/>
          <p:nvPr/>
        </p:nvCxnSpPr>
        <p:spPr>
          <a:xfrm>
            <a:off x="313292" y="3208751"/>
            <a:ext cx="4358316" cy="0"/>
          </a:xfrm>
          <a:prstGeom prst="line">
            <a:avLst/>
          </a:prstGeom>
          <a:ln>
            <a:solidFill>
              <a:srgbClr val="1B8A6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09C57A16-613E-4DA5-98EF-A84446BCCE71}"/>
              </a:ext>
            </a:extLst>
          </p:cNvPr>
          <p:cNvSpPr/>
          <p:nvPr/>
        </p:nvSpPr>
        <p:spPr>
          <a:xfrm>
            <a:off x="217556" y="3210536"/>
            <a:ext cx="5894249" cy="224676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ru-RU" sz="2000" b="1" u="sng" dirty="0">
                <a:latin typeface="Times New Roman"/>
                <a:cs typeface="Times New Roman"/>
              </a:rPr>
              <a:t>Профильные вступительные испытания – для выпускников школ:</a:t>
            </a:r>
          </a:p>
          <a:p>
            <a:pPr marL="342900" indent="-34290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/>
                <a:cs typeface="Times New Roman"/>
              </a:rPr>
              <a:t>Математика (ЦТ или ЦЭ)</a:t>
            </a:r>
          </a:p>
          <a:p>
            <a:pPr marL="342900" indent="-34290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/>
                <a:cs typeface="Times New Roman"/>
              </a:rPr>
              <a:t>Физика (ЦТ)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Обязательное условие - стаж работы </a:t>
            </a: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менее 10 месяцев!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0032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9" descr="Untitled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66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39534" y="4365104"/>
            <a:ext cx="4427984" cy="2348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5" y="-92298"/>
            <a:ext cx="6943797" cy="575542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indent="457200" algn="just"/>
            <a:r>
              <a:rPr lang="ru-RU" sz="1600" spc="-10" dirty="0">
                <a:solidFill>
                  <a:srgbClr val="000000"/>
                </a:solidFill>
                <a:latin typeface="Arial"/>
              </a:rPr>
              <a:t>Программная инженерия 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>–</a:t>
            </a:r>
            <a:r>
              <a:rPr lang="ru-RU" sz="1600" spc="-10" dirty="0">
                <a:solidFill>
                  <a:srgbClr val="000000"/>
                </a:solidFill>
                <a:latin typeface="Arial"/>
              </a:rPr>
              <a:t> одна из наиболее актуальных и востребованных специальностей, а также высокооплачиваемых профессиональных областей. </a:t>
            </a:r>
            <a:endParaRPr lang="ru-RU" sz="1600" spc="-10" dirty="0">
              <a:solidFill>
                <a:srgbClr val="000000"/>
              </a:solidFill>
              <a:latin typeface="Arial"/>
              <a:cs typeface="Arial"/>
            </a:endParaRPr>
          </a:p>
          <a:p>
            <a:pPr indent="457200" algn="just"/>
            <a:r>
              <a:rPr lang="ru-RU" sz="1600" spc="-10" dirty="0">
                <a:solidFill>
                  <a:srgbClr val="000000"/>
                </a:solidFill>
                <a:latin typeface="Arial"/>
              </a:rPr>
              <a:t>Программа направлена на подготовку ведущих технических специалистов, квалифицированных разработчиков и архитекторов программного обеспечения, менеджеров по качеству программного обеспечения и процессов его разработки. </a:t>
            </a:r>
            <a:endParaRPr lang="ru-RU" sz="1600" spc="-10" dirty="0">
              <a:solidFill>
                <a:srgbClr val="000000"/>
              </a:solidFill>
              <a:latin typeface="Arial"/>
              <a:cs typeface="Arial"/>
            </a:endParaRPr>
          </a:p>
          <a:p>
            <a:pPr indent="457200" algn="just"/>
            <a:r>
              <a:rPr lang="ru-RU" sz="1600" spc="-10" dirty="0">
                <a:solidFill>
                  <a:srgbClr val="000000"/>
                </a:solidFill>
                <a:latin typeface="Arial"/>
              </a:rPr>
              <a:t>Сферы профессиональной деятельности специалиста: информатизация и автоматизация производственных процессов, анализ, разработка, тестирование, отладка, разработка средств и систем поддержки управленческих решений, осуществление научных, опытно-экспериментальных и проектно-конструкторских работ в области информационных систем и технологий.</a:t>
            </a:r>
            <a:endParaRPr lang="ru-RU" sz="1600" spc="-10" dirty="0">
              <a:solidFill>
                <a:srgbClr val="000000"/>
              </a:solidFill>
              <a:latin typeface="Arial"/>
              <a:cs typeface="Arial"/>
            </a:endParaRPr>
          </a:p>
          <a:p>
            <a:pPr indent="457200" algn="just"/>
            <a:r>
              <a:rPr lang="ru-RU" sz="1600" spc="-10" dirty="0">
                <a:solidFill>
                  <a:srgbClr val="000000"/>
                </a:solidFill>
                <a:latin typeface="Arial"/>
              </a:rPr>
              <a:t>Занимаемые должности: прикладной программист, системный программист, разработчик сетевого и коммуникационного программного обеспечения, WEB-программист, WEB-дизайнер, инженер по тестированию программного обеспечения, конструктор компьютерных систем, компьютерных игр и другие.</a:t>
            </a:r>
            <a:endParaRPr lang="ru-RU" sz="1600" spc="-10" dirty="0">
              <a:solidFill>
                <a:srgbClr val="000000"/>
              </a:solidFill>
              <a:latin typeface="Arial"/>
              <a:cs typeface="Arial"/>
            </a:endParaRPr>
          </a:p>
          <a:p>
            <a:pPr indent="457200" algn="just"/>
            <a:r>
              <a:rPr lang="ru-RU" sz="1600" spc="-10" dirty="0">
                <a:solidFill>
                  <a:srgbClr val="000000"/>
                </a:solidFill>
                <a:latin typeface="Arial"/>
              </a:rPr>
              <a:t>Специальность ориентирована на подготовку программистов высокой квалификации 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>–</a:t>
            </a:r>
            <a:r>
              <a:rPr lang="ru-RU" sz="1600" spc="-10" dirty="0">
                <a:solidFill>
                  <a:srgbClr val="000000"/>
                </a:solidFill>
                <a:latin typeface="Arial"/>
              </a:rPr>
              <a:t> разработчиков прикладного программного обеспечения.</a:t>
            </a:r>
            <a:endParaRPr lang="ru-RU" sz="1600" spc="-10" dirty="0">
              <a:solidFill>
                <a:srgbClr val="000000"/>
              </a:solidFill>
              <a:latin typeface="Arial"/>
              <a:cs typeface="Arial"/>
            </a:endParaRPr>
          </a:p>
          <a:p>
            <a:pPr indent="457200" algn="just"/>
            <a:r>
              <a:rPr lang="ru-RU" sz="1600" spc="-10" dirty="0">
                <a:solidFill>
                  <a:srgbClr val="000000"/>
                </a:solidFill>
                <a:latin typeface="Arial"/>
              </a:rPr>
              <a:t>Выпускники данной специальности работают в ведущих IT-компаниях</a:t>
            </a:r>
            <a:r>
              <a:rPr lang="ru-RU" sz="1400" spc="-10" dirty="0">
                <a:solidFill>
                  <a:srgbClr val="000000"/>
                </a:solidFill>
                <a:latin typeface="Arial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777880"/>
            <a:ext cx="9172034" cy="10801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5949696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www.bntu.by/mido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 descr="C:\Users\MAKS\Downloads\telegra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34" y="591049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:\Users\MAKS\Downloads\gmai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6320189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C:\Users\MAKS\Downloads\youtube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630342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C:\Users\MAKS\Downloads\instagram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587727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MAKS\Downloads\skype (1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33645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MAKS\Downloads\phon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99" y="591030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C:\Users\MAKS\Downloads\google-plu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591062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Вконтакте логотип PNG картинки скачать бесплатно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t="13510" r="26456" b="13794"/>
          <a:stretch/>
        </p:blipFill>
        <p:spPr bwMode="auto">
          <a:xfrm>
            <a:off x="4582847" y="6298756"/>
            <a:ext cx="393375" cy="40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83568" y="6360310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mido@bntu.by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713538" y="5962528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+375 (17) 248-26-58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713538" y="6237272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itu.mido</a:t>
            </a:r>
          </a:p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isit.mido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932040" y="5949697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МИДО(</a:t>
            </a:r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IIDE)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32040" y="6360311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www.vk.com/mido.bntu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308304" y="5929495"/>
            <a:ext cx="201622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iide_bntu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308304" y="6361543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 БНТУ</a:t>
            </a:r>
          </a:p>
        </p:txBody>
      </p:sp>
      <p:pic>
        <p:nvPicPr>
          <p:cNvPr id="2" name="Рисунок 2" descr="Изображение выглядит как текст, чашка, внутренний, кофе&#10;&#10;Автоматически созданное описание">
            <a:extLst>
              <a:ext uri="{FF2B5EF4-FFF2-40B4-BE49-F238E27FC236}">
                <a16:creationId xmlns:a16="http://schemas.microsoft.com/office/drawing/2014/main" id="{B3642EAA-4E64-4208-8E23-302B2600D63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855" t="-498" r="22097" b="498"/>
          <a:stretch/>
        </p:blipFill>
        <p:spPr>
          <a:xfrm>
            <a:off x="6866639" y="-12270"/>
            <a:ext cx="2308259" cy="57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2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9" descr="Untitled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43" y="-122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39534" y="4365104"/>
            <a:ext cx="4427984" cy="2348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8133" y="908720"/>
            <a:ext cx="7632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/>
              <a:t/>
            </a:r>
            <a:br>
              <a:rPr lang="ru-RU"/>
            </a:br>
            <a:r>
              <a:rPr lang="ru-RU"/>
              <a:t/>
            </a:r>
            <a:br>
              <a:rPr lang="ru-RU"/>
            </a:b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5777880"/>
            <a:ext cx="9172034" cy="10801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5949696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www.bntu.by/mido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C:\Users\MAKS\Downloads\telegra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34" y="591049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MAKS\Downloads\gmai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6320189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MAKS\Downloads\youtube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630342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MAKS\Downloads\instagram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587727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:\Users\MAKS\Downloads\skype (1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33645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:\Users\MAKS\Downloads\phon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99" y="591030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:\Users\MAKS\Downloads\google-plu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591062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Вконтакте логотип PNG картинки скачать бесплатно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t="13510" r="26456" b="13794"/>
          <a:stretch/>
        </p:blipFill>
        <p:spPr bwMode="auto">
          <a:xfrm>
            <a:off x="4582847" y="6298756"/>
            <a:ext cx="393375" cy="40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683568" y="6360310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mido@bntu.by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713538" y="5962528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+375 (17) 248-26-58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713538" y="6237272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itu.mido</a:t>
            </a:r>
          </a:p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isit.mido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32040" y="5949697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МИДО(</a:t>
            </a:r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IIDE)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932040" y="6360311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www.vk.com/mido.bntu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308304" y="5929495"/>
            <a:ext cx="201622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iide_bntu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308304" y="6361543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 БНТУ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94588" y="749788"/>
            <a:ext cx="7848945" cy="4722101"/>
          </a:xfrm>
          <a:prstGeom prst="roundRect">
            <a:avLst/>
          </a:prstGeom>
          <a:solidFill>
            <a:srgbClr val="1B8A6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 dirty="0">
              <a:latin typeface="Times New Roman"/>
              <a:ea typeface="+mn-lt"/>
              <a:cs typeface="Segoe U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1446" y="376633"/>
            <a:ext cx="8305010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cap="all" dirty="0">
                <a:latin typeface="Times New Roman"/>
                <a:cs typeface="Times New Roman"/>
              </a:rPr>
              <a:t>Документы для поступления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8E34EA-4B2D-C559-46EA-C491440F32F4}"/>
              </a:ext>
            </a:extLst>
          </p:cNvPr>
          <p:cNvSpPr txBox="1"/>
          <p:nvPr/>
        </p:nvSpPr>
        <p:spPr>
          <a:xfrm>
            <a:off x="826351" y="999574"/>
            <a:ext cx="757790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/>
                <a:cs typeface="Times New Roman"/>
              </a:rPr>
              <a:t>С перечнем документов, необходимых для поступления в БНТУ можно ознакомится на сайте приёмной комиссии:</a:t>
            </a:r>
            <a:endParaRPr lang="ru-RU" b="1" dirty="0">
              <a:solidFill>
                <a:schemeClr val="bg1"/>
              </a:solidFill>
              <a:latin typeface="Calibri"/>
              <a:cs typeface="Calibri"/>
            </a:endParaRPr>
          </a:p>
          <a:p>
            <a:r>
              <a:rPr lang="ru-RU" b="1" dirty="0">
                <a:solidFill>
                  <a:schemeClr val="bg1"/>
                </a:solidFill>
                <a:latin typeface="Times New Roman"/>
                <a:cs typeface="Times New Roman"/>
              </a:rPr>
              <a:t> </a:t>
            </a:r>
            <a:r>
              <a:rPr lang="ru-RU" dirty="0">
                <a:solidFill>
                  <a:schemeClr val="bg1"/>
                </a:solidFill>
                <a:ea typeface="+mn-lt"/>
                <a:cs typeface="+mn-lt"/>
              </a:rPr>
              <a:t>http://priem.bntu.by/</a:t>
            </a:r>
            <a:endParaRPr lang="ru-RU" b="1" dirty="0">
              <a:solidFill>
                <a:schemeClr val="bg1"/>
              </a:solidFill>
              <a:latin typeface="Calibri"/>
              <a:cs typeface="Calibri"/>
            </a:endParaRPr>
          </a:p>
          <a:p>
            <a:r>
              <a:rPr lang="ru-RU" b="1" dirty="0">
                <a:solidFill>
                  <a:schemeClr val="bg1"/>
                </a:solidFill>
                <a:latin typeface="Times New Roman"/>
                <a:cs typeface="Times New Roman"/>
              </a:rPr>
              <a:t>Или по QR-коду расположенному ниже</a:t>
            </a:r>
            <a:endParaRPr lang="ru-RU" b="1">
              <a:solidFill>
                <a:schemeClr val="bg1"/>
              </a:solidFill>
              <a:cs typeface="Calibri"/>
            </a:endParaRPr>
          </a:p>
        </p:txBody>
      </p:sp>
      <p:pic>
        <p:nvPicPr>
          <p:cNvPr id="6" name="Рисунок 24">
            <a:extLst>
              <a:ext uri="{FF2B5EF4-FFF2-40B4-BE49-F238E27FC236}">
                <a16:creationId xmlns:a16="http://schemas.microsoft.com/office/drawing/2014/main" id="{0A24F919-153C-17B6-2A04-DE6C9E915E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86023" y="2158041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442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9" descr="Untitled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817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0" y="5777880"/>
            <a:ext cx="9172034" cy="10801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39534" y="4365104"/>
            <a:ext cx="4427984" cy="2348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831589"/>
              </p:ext>
            </p:extLst>
          </p:nvPr>
        </p:nvGraphicFramePr>
        <p:xfrm>
          <a:off x="289061" y="933260"/>
          <a:ext cx="8469779" cy="27283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58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95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49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28036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Сокращённый срок обучения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343" marR="51343" marT="0" marB="0">
                    <a:solidFill>
                      <a:srgbClr val="1B8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04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343" marR="51343" marT="0" marB="0" anchor="ctr">
                    <a:solidFill>
                      <a:srgbClr val="1B8A6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Код специальности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343" marR="5134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специальности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343" marR="5134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месяцев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343" marR="5134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месяцев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343" marR="5134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0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курс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343" marR="5134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курс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343" marR="5134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курс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343" marR="5134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курс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343" marR="5134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00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343" marR="51343" marT="0" marB="0" anchor="ctr">
                    <a:solidFill>
                      <a:srgbClr val="1B8A6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6-05-0311-02</a:t>
                      </a:r>
                    </a:p>
                  </a:txBody>
                  <a:tcPr marL="51343" marR="5134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Экономика и управление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343" marR="5134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1957,02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343" marR="5134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1957,02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343" marR="5134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1957,02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343" marR="5134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1630,68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343" marR="5134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00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343" marR="51343" marT="0" marB="0" anchor="ctr">
                    <a:solidFill>
                      <a:srgbClr val="1B8A6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6-05-0612-01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343" marR="5134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Программная инженерия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343" marR="5134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1957,02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343" marR="5134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1957,02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343" marR="5134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1957,02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343" marR="5134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1630,68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343" marR="5134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085FB3AA-E303-4F22-A493-79B2B8281B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927117"/>
              </p:ext>
            </p:extLst>
          </p:nvPr>
        </p:nvGraphicFramePr>
        <p:xfrm>
          <a:off x="296096" y="4032822"/>
          <a:ext cx="8469780" cy="12618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5866">
                  <a:extLst>
                    <a:ext uri="{9D8B030D-6E8A-4147-A177-3AD203B41FA5}">
                      <a16:colId xmlns:a16="http://schemas.microsoft.com/office/drawing/2014/main" val="2214603165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910790357"/>
                    </a:ext>
                  </a:extLst>
                </a:gridCol>
                <a:gridCol w="2739506">
                  <a:extLst>
                    <a:ext uri="{9D8B030D-6E8A-4147-A177-3AD203B41FA5}">
                      <a16:colId xmlns:a16="http://schemas.microsoft.com/office/drawing/2014/main" val="3958768149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86617966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16393183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55608578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568671500"/>
                    </a:ext>
                  </a:extLst>
                </a:gridCol>
                <a:gridCol w="889912">
                  <a:extLst>
                    <a:ext uri="{9D8B030D-6E8A-4147-A177-3AD203B41FA5}">
                      <a16:colId xmlns:a16="http://schemas.microsoft.com/office/drawing/2014/main" val="837290120"/>
                    </a:ext>
                  </a:extLst>
                </a:gridCol>
              </a:tblGrid>
              <a:tr h="61404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343" marR="51343" marT="0" marB="0" anchor="ctr">
                    <a:solidFill>
                      <a:srgbClr val="1B8A6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6-05-0612-01</a:t>
                      </a:r>
                    </a:p>
                  </a:txBody>
                  <a:tcPr marL="51343" marR="51343" marT="0" marB="0" anchor="ctr">
                    <a:solidFill>
                      <a:srgbClr val="1B8A6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Программная инженерия</a:t>
                      </a:r>
                    </a:p>
                  </a:txBody>
                  <a:tcPr marL="51343" marR="51343" marT="0" marB="0" anchor="ctr">
                    <a:solidFill>
                      <a:srgbClr val="1B8A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курс</a:t>
                      </a:r>
                    </a:p>
                  </a:txBody>
                  <a:tcPr marL="51343" marR="51343" marT="0" marB="0" anchor="ctr">
                    <a:solidFill>
                      <a:srgbClr val="1B8A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курс</a:t>
                      </a:r>
                    </a:p>
                  </a:txBody>
                  <a:tcPr marL="51343" marR="51343" marT="0" marB="0" anchor="ctr">
                    <a:solidFill>
                      <a:srgbClr val="1B8A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курс</a:t>
                      </a:r>
                    </a:p>
                  </a:txBody>
                  <a:tcPr marL="51343" marR="51343" marT="0" marB="0" anchor="ctr">
                    <a:solidFill>
                      <a:srgbClr val="1B8A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 курс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343" marR="51343" marT="0" marB="0" anchor="ctr">
                    <a:solidFill>
                      <a:srgbClr val="1B8A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 курс</a:t>
                      </a:r>
                    </a:p>
                  </a:txBody>
                  <a:tcPr marL="51343" marR="51343" marT="0" marB="0" anchor="ctr">
                    <a:solidFill>
                      <a:srgbClr val="1B8A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6071556"/>
                  </a:ext>
                </a:extLst>
              </a:tr>
              <a:tr h="4093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1957,02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343" marR="5134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1957,02</a:t>
                      </a:r>
                      <a:endParaRPr kumimoji="0" lang="ru-RU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343" marR="5134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1957,02</a:t>
                      </a:r>
                      <a:endParaRPr kumimoji="0" lang="ru-RU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343" marR="5134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1957,02</a:t>
                      </a:r>
                      <a:endParaRPr kumimoji="0" lang="ru-RU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343" marR="5134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1630,68</a:t>
                      </a:r>
                      <a:endParaRPr kumimoji="0" lang="ru-RU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343" marR="5134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8011906"/>
                  </a:ext>
                </a:extLst>
              </a:tr>
            </a:tbl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DBE76AC-02F0-4BE5-A955-A3E5E1E89FCF}"/>
              </a:ext>
            </a:extLst>
          </p:cNvPr>
          <p:cNvSpPr/>
          <p:nvPr/>
        </p:nvSpPr>
        <p:spPr>
          <a:xfrm>
            <a:off x="296096" y="3649689"/>
            <a:ext cx="8469778" cy="385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Полный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срок обучения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83568" y="5949696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www.bntu.by/mido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8" descr="C:\Users\MAKS\Downloads\telegra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34" y="591049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C:\Users\MAKS\Downloads\gmai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6320189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C:\Users\MAKS\Downloads\youtube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630342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C:\Users\MAKS\Downloads\skype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33645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C:\Users\MAKS\Downloads\phon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99" y="591030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C:\Users\MAKS\Downloads\google-plu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591062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 descr="Вконтакте логотип PNG картинки скачать бесплатно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t="13510" r="26456" b="13794"/>
          <a:stretch/>
        </p:blipFill>
        <p:spPr bwMode="auto">
          <a:xfrm>
            <a:off x="4582847" y="6298756"/>
            <a:ext cx="393375" cy="40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683568" y="6360310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mido@bntu.by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713538" y="5962528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+375 (17) 248-26-58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713538" y="6237272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itu.mido</a:t>
            </a:r>
          </a:p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isit.mido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932040" y="5949697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МИДО(</a:t>
            </a:r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IIDE)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932040" y="6360311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www.vk.com/mido.bntu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308304" y="5929495"/>
            <a:ext cx="201622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iide_bntu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308304" y="6361543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 БНТУ</a:t>
            </a:r>
          </a:p>
        </p:txBody>
      </p:sp>
      <p:pic>
        <p:nvPicPr>
          <p:cNvPr id="28" name="Picture 11" descr="C:\Users\MAKS\Downloads\instagram 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587727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371446" y="376633"/>
            <a:ext cx="8305010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cap="all" dirty="0">
                <a:latin typeface="Times New Roman"/>
                <a:cs typeface="Times New Roman"/>
              </a:rPr>
              <a:t>Стоимость обучения (2024-2025 УЧЕБНЫЙ ГОД)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955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9" descr="Untitled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334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0" y="5777880"/>
            <a:ext cx="9172034" cy="10801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39534" y="4365104"/>
            <a:ext cx="4427984" cy="2348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3568" y="5949696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www.bntu.by/mido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8" descr="C:\Users\MAKS\Downloads\telegra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34" y="591049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C:\Users\MAKS\Downloads\gmai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6320189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C:\Users\MAKS\Downloads\youtube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630342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C:\Users\MAKS\Downloads\skype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33645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C:\Users\MAKS\Downloads\phon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99" y="591030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C:\Users\MAKS\Downloads\google-plu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591062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 descr="Вконтакте логотип PNG картинки скачать бесплатно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t="13510" r="26456" b="13794"/>
          <a:stretch/>
        </p:blipFill>
        <p:spPr bwMode="auto">
          <a:xfrm>
            <a:off x="4582847" y="6298756"/>
            <a:ext cx="393375" cy="40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683568" y="6360310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mido@bntu.by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713538" y="5962528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+375 (17) 248-26-58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713538" y="6237272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itu.mido</a:t>
            </a:r>
          </a:p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isit.mido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932040" y="5949697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МИДО(</a:t>
            </a:r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IIDE)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932040" y="6360311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www.vk.com/mido.bntu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308304" y="5929495"/>
            <a:ext cx="201622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iide_bntu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308304" y="6361543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 БНТУ</a:t>
            </a:r>
          </a:p>
        </p:txBody>
      </p:sp>
      <p:pic>
        <p:nvPicPr>
          <p:cNvPr id="28" name="Picture 11" descr="C:\Users\MAKS\Downloads\instagram 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587727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371446" y="306294"/>
            <a:ext cx="8305010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cap="all" dirty="0">
                <a:latin typeface="Times New Roman"/>
                <a:cs typeface="Times New Roman"/>
              </a:rPr>
              <a:t>Конкурс и проходные баллы в 2024 году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52946"/>
              </p:ext>
            </p:extLst>
          </p:nvPr>
        </p:nvGraphicFramePr>
        <p:xfrm>
          <a:off x="183797" y="745965"/>
          <a:ext cx="8564350" cy="44490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51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33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3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92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07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65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26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7224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291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6631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50494">
                <a:tc gridSpan="1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Сокращённый срок обучения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1B8A6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494"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anchor="ctr">
                    <a:solidFill>
                      <a:srgbClr val="1B8A63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</a:t>
                      </a: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Специальность (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профилизация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счёт средств республиканского бюджета</a:t>
                      </a: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платной</a:t>
                      </a:r>
                      <a:r>
                        <a:rPr lang="ru-RU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основе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399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приёма</a:t>
                      </a: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</a:t>
                      </a: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конкурс</a:t>
                      </a: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приёма</a:t>
                      </a: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</a:t>
                      </a: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конкурс</a:t>
                      </a: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9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прох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прох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прох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прох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199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>
                    <a:solidFill>
                      <a:srgbClr val="1B8A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6-05-0311-02</a:t>
                      </a: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Экономика и управление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BY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BY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2,00</a:t>
                      </a:r>
                    </a:p>
                  </a:txBody>
                  <a:tcPr marL="28575" marR="28575" marT="28575" marB="28575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BY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</a:t>
                      </a:r>
                    </a:p>
                  </a:txBody>
                  <a:tcPr marL="28575" marR="28575" marT="28575" marB="28575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BY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38100" marR="38100" marT="38100" marB="3810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BY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1,10</a:t>
                      </a:r>
                    </a:p>
                  </a:txBody>
                  <a:tcPr marL="38100" marR="38100" marT="38100" marB="3810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BY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</a:t>
                      </a:r>
                    </a:p>
                  </a:txBody>
                  <a:tcPr marL="38100" marR="38100" marT="38100" marB="3810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199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rgbClr val="1B8A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6-05-0612-01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Программная инженерия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BY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28575" marR="28575" marT="28575" marB="28575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BY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1,70</a:t>
                      </a:r>
                    </a:p>
                  </a:txBody>
                  <a:tcPr marL="28575" marR="28575" marT="28575" marB="28575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BY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</a:p>
                  </a:txBody>
                  <a:tcPr marL="28575" marR="28575" marT="28575" marB="28575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BY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38100" marR="38100" marT="38100" marB="3810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BY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0,60</a:t>
                      </a:r>
                    </a:p>
                  </a:txBody>
                  <a:tcPr marL="38100" marR="38100" marT="38100" marB="3810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BY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</a:t>
                      </a:r>
                    </a:p>
                  </a:txBody>
                  <a:tcPr marL="38100" marR="38100" marT="38100" marB="3810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7388"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Полный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срок обучения</a:t>
                      </a: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419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B8A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6-05-0612-01</a:t>
                      </a: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Программная инженерия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BY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38100" marR="38100" marT="38100" marB="3810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BY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0,75</a:t>
                      </a:r>
                    </a:p>
                  </a:txBody>
                  <a:tcPr marL="38100" marR="38100" marT="38100" marB="3810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BY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</a:t>
                      </a:r>
                    </a:p>
                  </a:txBody>
                  <a:tcPr marL="38100" marR="38100" marT="38100" marB="3810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681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9" descr="Untitled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39534" y="4365104"/>
            <a:ext cx="4427984" cy="2348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777880"/>
            <a:ext cx="9172034" cy="10801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5949696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www.bntu.by/mido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 descr="C:\Users\MAKS\Downloads\telegra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34" y="591049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:\Users\MAKS\Downloads\gmai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6320189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C:\Users\MAKS\Downloads\youtube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630342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C:\Users\MAKS\Downloads\instagram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587727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MAKS\Downloads\skype (1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33645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MAKS\Downloads\phon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99" y="591030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C:\Users\MAKS\Downloads\google-plu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591062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Вконтакте логотип PNG картинки скачать бесплатно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t="13510" r="26456" b="13794"/>
          <a:stretch/>
        </p:blipFill>
        <p:spPr bwMode="auto">
          <a:xfrm>
            <a:off x="4582847" y="6298756"/>
            <a:ext cx="393375" cy="40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83568" y="6360310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mido@bntu.by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713538" y="5962528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+375 (17) 248-26-58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713538" y="6237272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itu.mido</a:t>
            </a:r>
          </a:p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isit.mido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932040" y="5949697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МИДО(</a:t>
            </a:r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IIDE)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32040" y="6360311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www.vk.com/mido.bntu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308304" y="5929495"/>
            <a:ext cx="201622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iide_bntu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308304" y="6361543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 БНТУ</a:t>
            </a:r>
          </a:p>
        </p:txBody>
      </p:sp>
      <p:sp>
        <p:nvSpPr>
          <p:cNvPr id="23" name="Равнобедренный треугольник 22"/>
          <p:cNvSpPr/>
          <p:nvPr/>
        </p:nvSpPr>
        <p:spPr>
          <a:xfrm rot="10800000">
            <a:off x="-2982" y="4904"/>
            <a:ext cx="3638878" cy="3568111"/>
          </a:xfrm>
          <a:prstGeom prst="triangle">
            <a:avLst>
              <a:gd name="adj" fmla="val 10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7" name="Picture 4" descr="C:\Новая папка\100 лет, лого\PNG\_БНТУЛого с охранным полем@3x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23" y="188760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2494034" y="332656"/>
            <a:ext cx="61104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институт дистанционного образования (МИДО)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9175" y="1266877"/>
            <a:ext cx="8271396" cy="136960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endParaRPr lang="ru-RU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fontAlgn="base">
              <a:spcBef>
                <a:spcPct val="0"/>
              </a:spcBef>
              <a:spcAft>
                <a:spcPts val="1800"/>
              </a:spcAft>
            </a:pPr>
            <a:r>
              <a:rPr lang="ru-RU" sz="2400" b="1" cap="all">
                <a:solidFill>
                  <a:srgbClr val="00923F"/>
                </a:solidFill>
                <a:latin typeface="Times New Roman"/>
                <a:cs typeface="Times New Roman"/>
              </a:rPr>
              <a:t>      </a:t>
            </a:r>
            <a:r>
              <a:rPr lang="ru-RU" sz="2400" b="1" cap="all">
                <a:solidFill>
                  <a:srgbClr val="1B8A63"/>
                </a:solidFill>
                <a:latin typeface="Times New Roman"/>
                <a:cs typeface="Times New Roman"/>
              </a:rPr>
              <a:t> Где работают наши выпускники?</a:t>
            </a:r>
            <a:endParaRPr lang="ru-RU" sz="2000">
              <a:solidFill>
                <a:srgbClr val="1B8A63"/>
              </a:solidFill>
              <a:latin typeface="Times New Roman"/>
              <a:cs typeface="Times New Roman"/>
            </a:endParaRPr>
          </a:p>
          <a:p>
            <a:pPr algn="just" fontAlgn="base"/>
            <a:r>
              <a:rPr lang="en-US" sz="2000">
                <a:latin typeface="Times New Roman"/>
                <a:cs typeface="Times New Roman"/>
              </a:rPr>
              <a:t>  </a:t>
            </a:r>
            <a:endParaRPr lang="ru-RU" sz="2000">
              <a:latin typeface="Times New Roman"/>
              <a:cs typeface="Times New Roman"/>
            </a:endParaRPr>
          </a:p>
        </p:txBody>
      </p:sp>
      <p:pic>
        <p:nvPicPr>
          <p:cNvPr id="3" name="Рисунок 24" descr="Изображение выглядит как текст, посуда, тарелка, обеденный сервиз&#10;&#10;Автоматически созданное описание">
            <a:extLst>
              <a:ext uri="{FF2B5EF4-FFF2-40B4-BE49-F238E27FC236}">
                <a16:creationId xmlns:a16="http://schemas.microsoft.com/office/drawing/2014/main" id="{6FFACD80-1FA7-494B-9F60-6B724521E2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-720000">
            <a:off x="683760" y="2250122"/>
            <a:ext cx="2743200" cy="1007146"/>
          </a:xfrm>
          <a:prstGeom prst="rect">
            <a:avLst/>
          </a:prstGeom>
        </p:spPr>
      </p:pic>
      <p:pic>
        <p:nvPicPr>
          <p:cNvPr id="25" name="Рисунок 28">
            <a:extLst>
              <a:ext uri="{FF2B5EF4-FFF2-40B4-BE49-F238E27FC236}">
                <a16:creationId xmlns:a16="http://schemas.microsoft.com/office/drawing/2014/main" id="{1EFAD15A-9B0C-45D1-A687-E8F0B62010B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300000">
            <a:off x="1043796" y="4031778"/>
            <a:ext cx="2743200" cy="1261323"/>
          </a:xfrm>
          <a:prstGeom prst="rect">
            <a:avLst/>
          </a:prstGeom>
        </p:spPr>
      </p:pic>
      <p:pic>
        <p:nvPicPr>
          <p:cNvPr id="30" name="Рисунок 30">
            <a:extLst>
              <a:ext uri="{FF2B5EF4-FFF2-40B4-BE49-F238E27FC236}">
                <a16:creationId xmlns:a16="http://schemas.microsoft.com/office/drawing/2014/main" id="{721285D8-AF0F-4837-B575-312A88468A6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-300000">
            <a:off x="2940402" y="2274352"/>
            <a:ext cx="2743200" cy="2743200"/>
          </a:xfrm>
          <a:prstGeom prst="rect">
            <a:avLst/>
          </a:prstGeom>
        </p:spPr>
      </p:pic>
      <p:pic>
        <p:nvPicPr>
          <p:cNvPr id="31" name="Рисунок 3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5C807B7-7E51-48E4-BCF8-A07BCE5636F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660000">
            <a:off x="5188758" y="2388332"/>
            <a:ext cx="2571750" cy="952500"/>
          </a:xfrm>
          <a:prstGeom prst="rect">
            <a:avLst/>
          </a:prstGeom>
        </p:spPr>
      </p:pic>
      <p:pic>
        <p:nvPicPr>
          <p:cNvPr id="32" name="Рисунок 32">
            <a:extLst>
              <a:ext uri="{FF2B5EF4-FFF2-40B4-BE49-F238E27FC236}">
                <a16:creationId xmlns:a16="http://schemas.microsoft.com/office/drawing/2014/main" id="{7A6016F0-DCD2-44E4-9DA8-9141B533D27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-1440000">
            <a:off x="5673822" y="4188166"/>
            <a:ext cx="2743200" cy="688206"/>
          </a:xfrm>
          <a:prstGeom prst="rect">
            <a:avLst/>
          </a:prstGeom>
        </p:spPr>
      </p:pic>
      <p:grpSp>
        <p:nvGrpSpPr>
          <p:cNvPr id="36" name="Группа 35"/>
          <p:cNvGrpSpPr/>
          <p:nvPr/>
        </p:nvGrpSpPr>
        <p:grpSpPr>
          <a:xfrm>
            <a:off x="1448374" y="144616"/>
            <a:ext cx="969570" cy="1382853"/>
            <a:chOff x="1448374" y="144616"/>
            <a:chExt cx="969570" cy="1382853"/>
          </a:xfrm>
        </p:grpSpPr>
        <p:pic>
          <p:nvPicPr>
            <p:cNvPr id="37" name="Picture 3" descr="C:\Users\MAKS\Desktop\mido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8374" y="144616"/>
              <a:ext cx="969570" cy="9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1594765" y="1065804"/>
              <a:ext cx="6767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D63A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МИДО</a:t>
              </a:r>
            </a:p>
            <a:p>
              <a:pPr algn="ctr"/>
              <a:r>
                <a:rPr lang="ru-RU" sz="1200" b="1" dirty="0">
                  <a:solidFill>
                    <a:srgbClr val="D63A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БНТУ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62223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7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8" y="-41884"/>
            <a:ext cx="9199845" cy="689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39534" y="4365104"/>
            <a:ext cx="4427984" cy="2348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F9EB162-6983-4E54-8731-D9F2D11FDD54}"/>
              </a:ext>
            </a:extLst>
          </p:cNvPr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606" y="3408058"/>
            <a:ext cx="2553928" cy="65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0492007-6712-47D7-A77A-0F9C0DC0507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864" y="3260842"/>
            <a:ext cx="1387632" cy="139727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AE91495-3985-45A4-A0E8-495BD8D1816E}"/>
              </a:ext>
            </a:extLst>
          </p:cNvPr>
          <p:cNvSpPr/>
          <p:nvPr/>
        </p:nvSpPr>
        <p:spPr>
          <a:xfrm>
            <a:off x="4707052" y="4268978"/>
            <a:ext cx="42681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2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American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International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Campus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Private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Limite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ts val="32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(Шри-Ланка</a:t>
            </a:r>
            <a:r>
              <a:rPr lang="ru-RU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50D5E3F-6D6B-46D5-92D3-E0A143366194}"/>
              </a:ext>
            </a:extLst>
          </p:cNvPr>
          <p:cNvSpPr/>
          <p:nvPr/>
        </p:nvSpPr>
        <p:spPr>
          <a:xfrm>
            <a:off x="71372" y="4533868"/>
            <a:ext cx="3267433" cy="870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200"/>
              </a:lnSpc>
              <a:tabLst>
                <a:tab pos="457200" algn="l"/>
              </a:tabLst>
            </a:pP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Montpellier Business School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3200"/>
              </a:lnSpc>
              <a:tabLst>
                <a:tab pos="457200" algn="l"/>
              </a:tabLs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(Франция)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0200339-D6B5-4515-9850-246774DB6861}"/>
              </a:ext>
            </a:extLst>
          </p:cNvPr>
          <p:cNvSpPr/>
          <p:nvPr/>
        </p:nvSpPr>
        <p:spPr>
          <a:xfrm>
            <a:off x="-1028" y="1629953"/>
            <a:ext cx="37905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2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ESIGELEC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lnSpc>
                <a:spcPts val="32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Graduate School of Engineering</a:t>
            </a:r>
          </a:p>
          <a:p>
            <a:pPr lvl="0" algn="ctr">
              <a:lnSpc>
                <a:spcPts val="32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Франция)</a:t>
            </a:r>
            <a:endParaRPr lang="x-none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8C8C340-4608-491B-8D25-4DB3AFF12464}"/>
              </a:ext>
            </a:extLst>
          </p:cNvPr>
          <p:cNvSpPr/>
          <p:nvPr/>
        </p:nvSpPr>
        <p:spPr>
          <a:xfrm>
            <a:off x="522314" y="162203"/>
            <a:ext cx="8090408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be-BY" sz="2400" b="1">
                <a:solidFill>
                  <a:srgbClr val="1B8A63"/>
                </a:solidFill>
                <a:latin typeface="Times New Roman"/>
                <a:cs typeface="Times New Roman"/>
              </a:rPr>
              <a:t>ПАРТНЁРЫ МИДО</a:t>
            </a:r>
            <a:endParaRPr lang="x-none" sz="2400" b="1">
              <a:solidFill>
                <a:srgbClr val="1B8A63"/>
              </a:solidFill>
              <a:latin typeface="Times New Roman"/>
              <a:cs typeface="Times New Roman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0" y="5777880"/>
            <a:ext cx="9172034" cy="10801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683568" y="5949696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www.bntu.by/mido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8" descr="C:\Users\MAKS\Downloads\telegra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34" y="591049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MAKS\Downloads\gmai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6320189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C:\Users\MAKS\Downloads\youtube (1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630342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1" descr="C:\Users\MAKS\Downloads\instagram (1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587727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2" descr="C:\Users\MAKS\Downloads\skype (1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33645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MAKS\Downloads\phon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99" y="591030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4" descr="C:\Users\MAKS\Downloads\google-plu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591062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8" descr="Вконтакте логотип PNG картинки скачать бесплатно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t="13510" r="26456" b="13794"/>
          <a:stretch/>
        </p:blipFill>
        <p:spPr bwMode="auto">
          <a:xfrm>
            <a:off x="4582847" y="6298756"/>
            <a:ext cx="393375" cy="40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Прямоугольник 45"/>
          <p:cNvSpPr/>
          <p:nvPr/>
        </p:nvSpPr>
        <p:spPr>
          <a:xfrm>
            <a:off x="683568" y="6360310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mido@bntu.by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2713538" y="5962528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+375 (17) 248-26-58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2713538" y="6237272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itu.mido</a:t>
            </a:r>
          </a:p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isit.mido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4932040" y="5949697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МИДО(</a:t>
            </a:r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IIDE)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4932040" y="6360311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www.vk.com/mido.bntu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7308304" y="5929495"/>
            <a:ext cx="201622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iide_bntu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7308304" y="6361543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 БНТУ</a:t>
            </a:r>
          </a:p>
        </p:txBody>
      </p:sp>
      <p:pic>
        <p:nvPicPr>
          <p:cNvPr id="3" name="Рисунок 12">
            <a:extLst>
              <a:ext uri="{FF2B5EF4-FFF2-40B4-BE49-F238E27FC236}">
                <a16:creationId xmlns:a16="http://schemas.microsoft.com/office/drawing/2014/main" id="{62C6F278-98A5-4C6F-A687-38214A1DDE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8079" y="986363"/>
            <a:ext cx="3370730" cy="8093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531" y="1008180"/>
            <a:ext cx="2578274" cy="895128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F50D5E3F-6D6B-46D5-92D3-E0A143366194}"/>
              </a:ext>
            </a:extLst>
          </p:cNvPr>
          <p:cNvSpPr/>
          <p:nvPr/>
        </p:nvSpPr>
        <p:spPr>
          <a:xfrm>
            <a:off x="5504309" y="1909935"/>
            <a:ext cx="2986715" cy="870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200"/>
              </a:lnSpc>
              <a:tabLst>
                <a:tab pos="457200" algn="l"/>
              </a:tabLst>
            </a:pP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Lincoln university college</a:t>
            </a:r>
          </a:p>
          <a:p>
            <a:pPr algn="ctr">
              <a:lnSpc>
                <a:spcPts val="3200"/>
              </a:lnSpc>
              <a:tabLst>
                <a:tab pos="457200" algn="l"/>
              </a:tabLs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(Малайзия)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132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7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8" y="-41884"/>
            <a:ext cx="9199845" cy="689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39534" y="4365104"/>
            <a:ext cx="4427984" cy="2348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0200339-D6B5-4515-9850-246774DB6861}"/>
              </a:ext>
            </a:extLst>
          </p:cNvPr>
          <p:cNvSpPr/>
          <p:nvPr/>
        </p:nvSpPr>
        <p:spPr>
          <a:xfrm>
            <a:off x="-126739" y="1699588"/>
            <a:ext cx="4098243" cy="870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2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Поступи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бел</a:t>
            </a:r>
          </a:p>
          <a:p>
            <a:pPr lvl="0" algn="ctr">
              <a:lnSpc>
                <a:spcPts val="32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(Беларусь)</a:t>
            </a:r>
            <a:endParaRPr lang="en-US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8C8C340-4608-491B-8D25-4DB3AFF12464}"/>
              </a:ext>
            </a:extLst>
          </p:cNvPr>
          <p:cNvSpPr/>
          <p:nvPr/>
        </p:nvSpPr>
        <p:spPr>
          <a:xfrm>
            <a:off x="522314" y="162203"/>
            <a:ext cx="8090408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be-BY" sz="2400" b="1">
                <a:solidFill>
                  <a:srgbClr val="1B8A63"/>
                </a:solidFill>
                <a:latin typeface="Times New Roman"/>
                <a:cs typeface="Times New Roman"/>
              </a:rPr>
              <a:t>ПАРТНЁРЫ МИДО</a:t>
            </a:r>
            <a:endParaRPr lang="x-none" sz="2400" b="1">
              <a:solidFill>
                <a:srgbClr val="1B8A63"/>
              </a:solidFill>
              <a:latin typeface="Times New Roman"/>
              <a:cs typeface="Times New Roman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0" y="5777880"/>
            <a:ext cx="9172034" cy="10801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683568" y="5949696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www.bntu.by/mido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8" descr="C:\Users\MAKS\Downloads\telegra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34" y="591049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MAKS\Downloads\gmai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6320189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C:\Users\MAKS\Downloads\youtube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630342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1" descr="C:\Users\MAKS\Downloads\instagram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587727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2" descr="C:\Users\MAKS\Downloads\skype (1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33645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MAKS\Downloads\phon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99" y="591030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4" descr="C:\Users\MAKS\Downloads\google-plu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591062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8" descr="Вконтакте логотип PNG картинки скачать бесплатно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t="13510" r="26456" b="13794"/>
          <a:stretch/>
        </p:blipFill>
        <p:spPr bwMode="auto">
          <a:xfrm>
            <a:off x="4582847" y="6298756"/>
            <a:ext cx="393375" cy="40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Прямоугольник 45"/>
          <p:cNvSpPr/>
          <p:nvPr/>
        </p:nvSpPr>
        <p:spPr>
          <a:xfrm>
            <a:off x="683568" y="6360310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mido@bntu.by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2713538" y="5962528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+375 (17) 248-26-58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2713538" y="6237272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itu.mido</a:t>
            </a:r>
          </a:p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isit.mido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4932040" y="5949697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МИДО(</a:t>
            </a:r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IIDE)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4932040" y="6360311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www.vk.com/mido.bntu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7308304" y="5929495"/>
            <a:ext cx="201622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iide_bntu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7308304" y="6361543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 БНТУ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F50D5E3F-6D6B-46D5-92D3-E0A143366194}"/>
              </a:ext>
            </a:extLst>
          </p:cNvPr>
          <p:cNvSpPr/>
          <p:nvPr/>
        </p:nvSpPr>
        <p:spPr>
          <a:xfrm>
            <a:off x="5897409" y="1699588"/>
            <a:ext cx="1600503" cy="9130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200"/>
              </a:lnSpc>
              <a:tabLst>
                <a:tab pos="457200" algn="l"/>
              </a:tabLst>
            </a:pP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Postupi.kz</a:t>
            </a:r>
          </a:p>
          <a:p>
            <a:pPr algn="ctr">
              <a:lnSpc>
                <a:spcPts val="3200"/>
              </a:lnSpc>
              <a:tabLst>
                <a:tab pos="457200" algn="l"/>
              </a:tabLs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(Казахстан)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10617"/>
            <a:ext cx="3413647" cy="68273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377" y="1007695"/>
            <a:ext cx="3413647" cy="6827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803013"/>
            <a:ext cx="3416070" cy="683214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40200339-D6B5-4515-9850-246774DB6861}"/>
              </a:ext>
            </a:extLst>
          </p:cNvPr>
          <p:cNvSpPr/>
          <p:nvPr/>
        </p:nvSpPr>
        <p:spPr>
          <a:xfrm>
            <a:off x="272102" y="3495556"/>
            <a:ext cx="40982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2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 высшего дистанционного образования "vuz24.ru"</a:t>
            </a:r>
            <a:endParaRPr lang="en-US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ts val="32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(Российская Федерация)</a:t>
            </a:r>
            <a:endParaRPr lang="en-US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40200339-D6B5-4515-9850-246774DB6861}"/>
              </a:ext>
            </a:extLst>
          </p:cNvPr>
          <p:cNvSpPr/>
          <p:nvPr/>
        </p:nvSpPr>
        <p:spPr>
          <a:xfrm>
            <a:off x="4735078" y="3502614"/>
            <a:ext cx="40982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2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Международный Центр Образования "Академик"</a:t>
            </a:r>
          </a:p>
          <a:p>
            <a:pPr lvl="0" algn="ctr">
              <a:lnSpc>
                <a:spcPts val="32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(Российская Федерация)</a:t>
            </a:r>
            <a:endParaRPr lang="en-US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292" y="2719842"/>
            <a:ext cx="1493642" cy="88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25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1" grpId="0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7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03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181523" y="1628800"/>
            <a:ext cx="8624551" cy="37444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3600" b="1">
                <a:solidFill>
                  <a:srgbClr val="1B8A63"/>
                </a:solidFill>
                <a:latin typeface="Times New Roman"/>
                <a:cs typeface="Times New Roman"/>
              </a:rPr>
              <a:t>Международный институт дистанционного образования (МИДО) </a:t>
            </a:r>
            <a:endParaRPr lang="ru-RU" sz="3600" b="1">
              <a:solidFill>
                <a:srgbClr val="1B8A6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структурным подразделением Белорусского национального </a:t>
            </a:r>
          </a:p>
          <a:p>
            <a:pPr algn="ctr"/>
            <a:r>
              <a:rPr lang="ru-RU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технического университета (БНТУ). </a:t>
            </a:r>
          </a:p>
          <a:p>
            <a:pPr algn="ctr"/>
            <a:endParaRPr lang="ru-RU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5777880"/>
            <a:ext cx="9172034" cy="10801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683568" y="5949696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www.bntu.by/mido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8" descr="C:\Users\MAKS\Downloads\telegra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34" y="591049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C:\Users\MAKS\Downloads\gmai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6320189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MAKS\Downloads\youtube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630342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1" descr="C:\Users\MAKS\Downloads\instagram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587727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 descr="C:\Users\MAKS\Downloads\skype (1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33645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3" descr="C:\Users\MAKS\Downloads\phon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99" y="591030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4" descr="C:\Users\MAKS\Downloads\google-plu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591062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8" descr="Вконтакте логотип PNG картинки скачать бесплатно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t="13510" r="26456" b="13794"/>
          <a:stretch/>
        </p:blipFill>
        <p:spPr bwMode="auto">
          <a:xfrm>
            <a:off x="4582847" y="6298756"/>
            <a:ext cx="393375" cy="40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683568" y="6360310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mido@bntu.by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713538" y="5962528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+375 (17) 2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-26-58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713538" y="6237272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itu.mido</a:t>
            </a:r>
          </a:p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isit.mido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4932040" y="5949697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МИДО(</a:t>
            </a:r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IIDE)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932040" y="6360311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www.vk.com/mido.bntu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7308304" y="5929495"/>
            <a:ext cx="201622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iide_bntu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308304" y="6361543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 БНТУ</a:t>
            </a:r>
          </a:p>
        </p:txBody>
      </p:sp>
      <p:pic>
        <p:nvPicPr>
          <p:cNvPr id="43" name="Picture 4" descr="C:\Новая папка\100 лет, лого\PNG\_БНТУЛого с охранным полем@3x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23" y="188760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Группа 26"/>
          <p:cNvGrpSpPr/>
          <p:nvPr/>
        </p:nvGrpSpPr>
        <p:grpSpPr>
          <a:xfrm>
            <a:off x="1448374" y="144616"/>
            <a:ext cx="969570" cy="1382853"/>
            <a:chOff x="1448374" y="144616"/>
            <a:chExt cx="969570" cy="1382853"/>
          </a:xfrm>
        </p:grpSpPr>
        <p:pic>
          <p:nvPicPr>
            <p:cNvPr id="44" name="Picture 3" descr="C:\Users\MAKS\Desktop\mido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8374" y="144616"/>
              <a:ext cx="969570" cy="9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Box 44"/>
            <p:cNvSpPr txBox="1"/>
            <p:nvPr/>
          </p:nvSpPr>
          <p:spPr>
            <a:xfrm>
              <a:off x="1594765" y="1065804"/>
              <a:ext cx="6767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D63A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МИДО</a:t>
              </a:r>
            </a:p>
            <a:p>
              <a:pPr algn="ctr"/>
              <a:r>
                <a:rPr lang="ru-RU" sz="1200" b="1" dirty="0">
                  <a:solidFill>
                    <a:srgbClr val="D63A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БНТУ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22901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7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8" y="-41884"/>
            <a:ext cx="9199845" cy="689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39534" y="4365104"/>
            <a:ext cx="4427984" cy="2348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0200339-D6B5-4515-9850-246774DB6861}"/>
              </a:ext>
            </a:extLst>
          </p:cNvPr>
          <p:cNvSpPr/>
          <p:nvPr/>
        </p:nvSpPr>
        <p:spPr>
          <a:xfrm>
            <a:off x="3538451" y="989618"/>
            <a:ext cx="40982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yUniver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(Беларусь)</a:t>
            </a:r>
            <a:endParaRPr lang="en-US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8C8C340-4608-491B-8D25-4DB3AFF12464}"/>
              </a:ext>
            </a:extLst>
          </p:cNvPr>
          <p:cNvSpPr/>
          <p:nvPr/>
        </p:nvSpPr>
        <p:spPr>
          <a:xfrm>
            <a:off x="522314" y="162203"/>
            <a:ext cx="8090408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be-BY" sz="2400" b="1">
                <a:solidFill>
                  <a:srgbClr val="1B8A63"/>
                </a:solidFill>
                <a:latin typeface="Times New Roman"/>
                <a:cs typeface="Times New Roman"/>
              </a:rPr>
              <a:t>ПАРТНЁРЫ МИДО</a:t>
            </a:r>
            <a:endParaRPr lang="x-none" sz="2400" b="1">
              <a:solidFill>
                <a:srgbClr val="1B8A63"/>
              </a:solidFill>
              <a:latin typeface="Times New Roman"/>
              <a:cs typeface="Times New Roman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0" y="5777880"/>
            <a:ext cx="9172034" cy="10801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683568" y="5949696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www.bntu.by/mido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8" descr="C:\Users\MAKS\Downloads\telegra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34" y="591049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MAKS\Downloads\gmai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6320189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C:\Users\MAKS\Downloads\youtube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630342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1" descr="C:\Users\MAKS\Downloads\instagram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587727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2" descr="C:\Users\MAKS\Downloads\skype (1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33645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MAKS\Downloads\phon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99" y="591030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4" descr="C:\Users\MAKS\Downloads\google-plu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591062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8" descr="Вконтакте логотип PNG картинки скачать бесплатно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t="13510" r="26456" b="13794"/>
          <a:stretch/>
        </p:blipFill>
        <p:spPr bwMode="auto">
          <a:xfrm>
            <a:off x="4582847" y="6298756"/>
            <a:ext cx="393375" cy="40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Прямоугольник 45"/>
          <p:cNvSpPr/>
          <p:nvPr/>
        </p:nvSpPr>
        <p:spPr>
          <a:xfrm>
            <a:off x="683568" y="6360310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mido@bntu.by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2713538" y="5962528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+375 (17) 248-26-58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2713538" y="6237272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itu.mido</a:t>
            </a:r>
          </a:p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isit.mido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4932040" y="5949697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МИДО(</a:t>
            </a:r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IIDE)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4932040" y="6360311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www.vk.com/mido.bntu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7308304" y="5929495"/>
            <a:ext cx="201622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iide_bntu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7308304" y="6361543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 БНТУ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F50D5E3F-6D6B-46D5-92D3-E0A143366194}"/>
              </a:ext>
            </a:extLst>
          </p:cNvPr>
          <p:cNvSpPr/>
          <p:nvPr/>
        </p:nvSpPr>
        <p:spPr>
          <a:xfrm>
            <a:off x="3006644" y="1943469"/>
            <a:ext cx="4630050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200"/>
              </a:lnSpc>
              <a:tabLst>
                <a:tab pos="457200" algn="l"/>
              </a:tabLst>
            </a:pP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NUR FAYZ KOMPLEKS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(Узбекистан)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40200339-D6B5-4515-9850-246774DB6861}"/>
              </a:ext>
            </a:extLst>
          </p:cNvPr>
          <p:cNvSpPr/>
          <p:nvPr/>
        </p:nvSpPr>
        <p:spPr>
          <a:xfrm>
            <a:off x="2512817" y="3068153"/>
            <a:ext cx="5617704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2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ZAMONAVIY O'QUV(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Узбекистан)</a:t>
            </a:r>
            <a:endParaRPr lang="en-US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40200339-D6B5-4515-9850-246774DB6861}"/>
              </a:ext>
            </a:extLst>
          </p:cNvPr>
          <p:cNvSpPr/>
          <p:nvPr/>
        </p:nvSpPr>
        <p:spPr>
          <a:xfrm>
            <a:off x="2268243" y="4113048"/>
            <a:ext cx="6344479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2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Ассоциации оценочных организаций</a:t>
            </a:r>
            <a:endParaRPr lang="en-US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Picture 2" descr="https://static.bntu.by/bntu/new/content/content_a04493350418b5acd12f91d995c3731f.jpeg%7CresizeToWidth=120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80" y="993559"/>
            <a:ext cx="1881770" cy="40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s://static.bntu.by/bntu/new/content/content_2da638fa6e93acd0694ac0274596a125.jpeg%7CresizeToWidth=120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49" y="1844954"/>
            <a:ext cx="1325977" cy="74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Zq logo letter monogram slash with modern Vector Image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02"/>
          <a:stretch/>
        </p:blipFill>
        <p:spPr bwMode="auto">
          <a:xfrm>
            <a:off x="1128089" y="2948341"/>
            <a:ext cx="867299" cy="83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АССОЦИАЦИЯ ОЦЕНОЧНЫХ ОРГАНИЗАЦИЙ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511" y="3891824"/>
            <a:ext cx="950454" cy="94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40200339-D6B5-4515-9850-246774DB6861}"/>
              </a:ext>
            </a:extLst>
          </p:cNvPr>
          <p:cNvSpPr/>
          <p:nvPr/>
        </p:nvSpPr>
        <p:spPr>
          <a:xfrm>
            <a:off x="2032483" y="4996427"/>
            <a:ext cx="668525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Научно-производственный центр многофункциональных беспилотных комплексов</a:t>
            </a:r>
            <a:endParaRPr lang="en-US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842" y="4928068"/>
            <a:ext cx="775546" cy="77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358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1" grpId="0"/>
      <p:bldP spid="28" grpId="0"/>
      <p:bldP spid="29" grpId="0"/>
      <p:bldP spid="5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26" descr="Изображение выглядит как брокколи&#10;&#10;Автоматически созданное описание">
            <a:extLst>
              <a:ext uri="{FF2B5EF4-FFF2-40B4-BE49-F238E27FC236}">
                <a16:creationId xmlns:a16="http://schemas.microsoft.com/office/drawing/2014/main" id="{EE98A6BE-6DB4-4A78-8FE9-41C75AB31C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82" t="23913" r="14103" b="316"/>
          <a:stretch/>
        </p:blipFill>
        <p:spPr>
          <a:xfrm>
            <a:off x="0" y="-1"/>
            <a:ext cx="9224254" cy="69012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1" y="5777879"/>
            <a:ext cx="9224253" cy="112331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5949696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www.bntu.by/mido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C:\Users\MAKS\Downloads\telegra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34" y="591049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MAKS\Downloads\gmai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6320189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MAKS\Downloads\youtube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630342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MAKS\Downloads\instagram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587727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:\Users\MAKS\Downloads\skype (1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33645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:\Users\MAKS\Downloads\phon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99" y="591030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:\Users\MAKS\Downloads\google-plu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591062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Вконтакте логотип PNG картинки скачать бесплатно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t="13510" r="26456" b="13794"/>
          <a:stretch/>
        </p:blipFill>
        <p:spPr bwMode="auto">
          <a:xfrm>
            <a:off x="4582847" y="6298756"/>
            <a:ext cx="393375" cy="40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683568" y="6360310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mido@bntu.by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713538" y="5962528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+375 (17) 248-26-58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713538" y="6237272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itu.mido</a:t>
            </a:r>
          </a:p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isit.mido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32040" y="5949697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МИДО(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IIDE)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932040" y="6360311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www.vk.com/mido.bntu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308304" y="5929495"/>
            <a:ext cx="201622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iide_bntu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308304" y="6361543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 БНТУ</a:t>
            </a:r>
          </a:p>
        </p:txBody>
      </p:sp>
      <p:sp>
        <p:nvSpPr>
          <p:cNvPr id="33" name="Равнобедренный треугольник 32">
            <a:extLst>
              <a:ext uri="{FF2B5EF4-FFF2-40B4-BE49-F238E27FC236}">
                <a16:creationId xmlns:a16="http://schemas.microsoft.com/office/drawing/2014/main" id="{7273CE3D-1506-4E37-9816-CD23114103D5}"/>
              </a:ext>
            </a:extLst>
          </p:cNvPr>
          <p:cNvSpPr/>
          <p:nvPr/>
        </p:nvSpPr>
        <p:spPr>
          <a:xfrm rot="20040000">
            <a:off x="5086038" y="1976747"/>
            <a:ext cx="2267636" cy="2607326"/>
          </a:xfrm>
          <a:prstGeom prst="triangle">
            <a:avLst/>
          </a:prstGeom>
          <a:solidFill>
            <a:srgbClr val="1B8A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167291BA-4F8E-44AE-B805-1675CB60D197}"/>
              </a:ext>
            </a:extLst>
          </p:cNvPr>
          <p:cNvSpPr/>
          <p:nvPr/>
        </p:nvSpPr>
        <p:spPr>
          <a:xfrm>
            <a:off x="4143489" y="4239890"/>
            <a:ext cx="5079449" cy="1542359"/>
          </a:xfrm>
          <a:prstGeom prst="rect">
            <a:avLst/>
          </a:prstGeom>
          <a:solidFill>
            <a:srgbClr val="1B8A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Равнобедренный треугольник 34">
            <a:extLst>
              <a:ext uri="{FF2B5EF4-FFF2-40B4-BE49-F238E27FC236}">
                <a16:creationId xmlns:a16="http://schemas.microsoft.com/office/drawing/2014/main" id="{1750BC3F-7A9F-4FEE-9F12-13C53BB50A08}"/>
              </a:ext>
            </a:extLst>
          </p:cNvPr>
          <p:cNvSpPr/>
          <p:nvPr/>
        </p:nvSpPr>
        <p:spPr>
          <a:xfrm rot="14700000">
            <a:off x="3655322" y="2625574"/>
            <a:ext cx="2818479" cy="2625688"/>
          </a:xfrm>
          <a:prstGeom prst="triangle">
            <a:avLst/>
          </a:prstGeom>
          <a:solidFill>
            <a:srgbClr val="1B8A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Равнобедренный треугольник 28">
            <a:extLst>
              <a:ext uri="{FF2B5EF4-FFF2-40B4-BE49-F238E27FC236}">
                <a16:creationId xmlns:a16="http://schemas.microsoft.com/office/drawing/2014/main" id="{3D5FBCA4-C900-4A13-9929-44B99E848A1B}"/>
              </a:ext>
            </a:extLst>
          </p:cNvPr>
          <p:cNvSpPr/>
          <p:nvPr/>
        </p:nvSpPr>
        <p:spPr>
          <a:xfrm rot="1500000">
            <a:off x="6488708" y="666970"/>
            <a:ext cx="3754915" cy="4067059"/>
          </a:xfrm>
          <a:prstGeom prst="triangle">
            <a:avLst/>
          </a:prstGeom>
          <a:solidFill>
            <a:srgbClr val="1B8A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Равнобедренный треугольник 40">
            <a:extLst>
              <a:ext uri="{FF2B5EF4-FFF2-40B4-BE49-F238E27FC236}">
                <a16:creationId xmlns:a16="http://schemas.microsoft.com/office/drawing/2014/main" id="{8E96E394-373C-41AA-8974-3E005BAD080A}"/>
              </a:ext>
            </a:extLst>
          </p:cNvPr>
          <p:cNvSpPr/>
          <p:nvPr/>
        </p:nvSpPr>
        <p:spPr>
          <a:xfrm>
            <a:off x="2768286" y="3892330"/>
            <a:ext cx="3177803" cy="1887659"/>
          </a:xfrm>
          <a:prstGeom prst="triangle">
            <a:avLst/>
          </a:prstGeom>
          <a:solidFill>
            <a:srgbClr val="1B8A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369657" y="2974848"/>
            <a:ext cx="4936223" cy="181588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Arial"/>
                <a:cs typeface="Arial"/>
              </a:rPr>
              <a:t>Ознокомиться</a:t>
            </a:r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/>
                <a:cs typeface="Arial"/>
              </a:rPr>
              <a:t>подробнее</a:t>
            </a:r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ru-RU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Arial"/>
                <a:cs typeface="Arial"/>
              </a:rPr>
              <a:t>вы</a:t>
            </a:r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/>
                <a:cs typeface="Arial"/>
              </a:rPr>
              <a:t>можете</a:t>
            </a:r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 </a:t>
            </a:r>
            <a:r>
              <a:rPr lang="ru-RU" sz="2000" b="1" dirty="0">
                <a:solidFill>
                  <a:schemeClr val="bg1"/>
                </a:solidFill>
                <a:latin typeface="Arial"/>
                <a:cs typeface="Arial"/>
              </a:rPr>
              <a:t>на наших ресурсах</a:t>
            </a:r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:</a:t>
            </a:r>
            <a:endParaRPr lang="ru-RU" dirty="0">
              <a:solidFill>
                <a:schemeClr val="bg1"/>
              </a:solidFill>
              <a:cs typeface="Calibri"/>
            </a:endParaRPr>
          </a:p>
          <a:p>
            <a:pPr algn="just"/>
            <a:endParaRPr lang="en-US" sz="20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just"/>
            <a:endParaRPr lang="en-US" sz="2000" b="1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sz="3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080568" y="985838"/>
            <a:ext cx="142370" cy="4792040"/>
          </a:xfrm>
          <a:prstGeom prst="rect">
            <a:avLst/>
          </a:prstGeom>
          <a:solidFill>
            <a:srgbClr val="1B8A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33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4536237" y="3691304"/>
            <a:ext cx="776086" cy="736614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4008286" y="4380818"/>
            <a:ext cx="1786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Лендинг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МИДО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http://lp.mido.bntu.by/)</a:t>
            </a:r>
          </a:p>
        </p:txBody>
      </p:sp>
      <p:pic>
        <p:nvPicPr>
          <p:cNvPr id="36" name="Рисунок 35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519" y="4416945"/>
            <a:ext cx="784400" cy="784400"/>
          </a:xfrm>
          <a:prstGeom prst="rect">
            <a:avLst/>
          </a:prstGeom>
          <a:noFill/>
        </p:spPr>
      </p:pic>
      <p:pic>
        <p:nvPicPr>
          <p:cNvPr id="37" name="Рисунок 36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804" y="3770136"/>
            <a:ext cx="783299" cy="783299"/>
          </a:xfrm>
          <a:prstGeom prst="rect">
            <a:avLst/>
          </a:prstGeom>
          <a:noFill/>
        </p:spPr>
      </p:pic>
      <p:sp>
        <p:nvSpPr>
          <p:cNvPr id="38" name="TextBox 37"/>
          <p:cNvSpPr txBox="1"/>
          <p:nvPr/>
        </p:nvSpPr>
        <p:spPr>
          <a:xfrm>
            <a:off x="5123150" y="5179192"/>
            <a:ext cx="2470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Telegram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-бот для обратной связи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(https://t.me/applicant_mido_bot)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870811" y="4563690"/>
            <a:ext cx="2281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МИДО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https://bntu.by/institutes/mido)</a:t>
            </a:r>
          </a:p>
        </p:txBody>
      </p:sp>
    </p:spTree>
    <p:extLst>
      <p:ext uri="{BB962C8B-B14F-4D97-AF65-F5344CB8AC3E}">
        <p14:creationId xmlns:p14="http://schemas.microsoft.com/office/powerpoint/2010/main" val="166981535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39534" y="4365104"/>
            <a:ext cx="4427984" cy="2348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5777880"/>
            <a:ext cx="9172034" cy="10801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83568" y="5949696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www.bntu.by/mido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8" descr="C:\Users\MAKS\Downloads\telegra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34" y="591049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C:\Users\MAKS\Downloads\gmai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6320189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C:\Users\MAKS\Downloads\youtube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630342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C:\Users\MAKS\Downloads\instagram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587727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C:\Users\MAKS\Downloads\skype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33645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C:\Users\MAKS\Downloads\phon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99" y="591030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C:\Users\MAKS\Downloads\google-plu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591062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 descr="Вконтакте логотип PNG картинки скачать бесплатно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t="13510" r="26456" b="13794"/>
          <a:stretch/>
        </p:blipFill>
        <p:spPr bwMode="auto">
          <a:xfrm>
            <a:off x="4582847" y="6298756"/>
            <a:ext cx="393375" cy="40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683568" y="6360310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mido@bntu.by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713538" y="5962528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+375 (17) 2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-26-58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713538" y="6237272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itu.mido</a:t>
            </a:r>
          </a:p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isit.mido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932040" y="5949697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МИДО(</a:t>
            </a:r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IIDE)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932040" y="6360311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www.vk.com/mido.bntu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308304" y="5929495"/>
            <a:ext cx="201622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iide_bntu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308304" y="6361543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 БНТУ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0F479898-156A-478A-A6CD-67CB314B5989}"/>
              </a:ext>
            </a:extLst>
          </p:cNvPr>
          <p:cNvSpPr txBox="1">
            <a:spLocks/>
          </p:cNvSpPr>
          <p:nvPr/>
        </p:nvSpPr>
        <p:spPr>
          <a:xfrm>
            <a:off x="0" y="1268760"/>
            <a:ext cx="4976223" cy="450912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latin typeface="Times New Roman"/>
                <a:cs typeface="Times New Roman"/>
              </a:rPr>
              <a:t>Диплом БНТУ</a:t>
            </a:r>
            <a:r>
              <a:rPr lang="en-US" sz="2000" dirty="0">
                <a:solidFill>
                  <a:schemeClr val="tx1"/>
                </a:solidFill>
                <a:latin typeface="Times New Roman"/>
                <a:cs typeface="Times New Roman"/>
              </a:rPr>
              <a:t> – </a:t>
            </a:r>
            <a:r>
              <a:rPr lang="ru-RU" sz="2000" dirty="0">
                <a:solidFill>
                  <a:schemeClr val="tx1"/>
                </a:solidFill>
                <a:latin typeface="Times New Roman"/>
                <a:cs typeface="Times New Roman"/>
              </a:rPr>
              <a:t>ведущего </a:t>
            </a: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технического вуза</a:t>
            </a:r>
            <a:r>
              <a:rPr lang="" sz="2000">
                <a:solidFill>
                  <a:schemeClr val="tx1"/>
                </a:solidFill>
                <a:latin typeface="Times New Roman"/>
                <a:cs typeface="Times New Roman"/>
              </a:rPr>
              <a:t> страны</a:t>
            </a:r>
            <a:endParaRPr lang="ru-RU" sz="20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342900" indent="-342900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latin typeface="Times New Roman"/>
                <a:cs typeface="Times New Roman"/>
              </a:rPr>
              <a:t>Межсессионные консультации с применением ИКТ </a:t>
            </a:r>
            <a:r>
              <a:rPr lang="en-US" sz="2000" dirty="0">
                <a:solidFill>
                  <a:schemeClr val="tx1"/>
                </a:solidFill>
                <a:latin typeface="Times New Roman"/>
                <a:cs typeface="Times New Roman"/>
              </a:rPr>
              <a:t>(MS Teams)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latin typeface="Times New Roman"/>
                <a:cs typeface="Times New Roman"/>
              </a:rPr>
              <a:t>Взаимодействие преподавателя со студентом посредством СДО «</a:t>
            </a:r>
            <a:r>
              <a:rPr lang="en-US" sz="2000" dirty="0">
                <a:solidFill>
                  <a:schemeClr val="tx1"/>
                </a:solidFill>
                <a:latin typeface="Times New Roman"/>
                <a:cs typeface="Times New Roman"/>
              </a:rPr>
              <a:t>Moodle</a:t>
            </a:r>
            <a:r>
              <a:rPr lang="ru-RU" sz="2000" dirty="0">
                <a:solidFill>
                  <a:schemeClr val="tx1"/>
                </a:solidFill>
                <a:latin typeface="Times New Roman"/>
                <a:cs typeface="Times New Roman"/>
              </a:rPr>
              <a:t>»</a:t>
            </a:r>
          </a:p>
          <a:p>
            <a:pPr algn="l">
              <a:spcBef>
                <a:spcPts val="300"/>
              </a:spcBef>
            </a:pPr>
            <a:endParaRPr lang="ru-RU" sz="1725" dirty="0">
              <a:solidFill>
                <a:schemeClr val="tx1"/>
              </a:solidFill>
            </a:endParaRP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0"/>
            <a:ext cx="4239994" cy="5777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E4D49BD-31D2-420C-914B-6CB2B593E999}"/>
              </a:ext>
            </a:extLst>
          </p:cNvPr>
          <p:cNvSpPr txBox="1">
            <a:spLocks/>
          </p:cNvSpPr>
          <p:nvPr/>
        </p:nvSpPr>
        <p:spPr>
          <a:xfrm>
            <a:off x="139534" y="44624"/>
            <a:ext cx="48205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>
                <a:solidFill>
                  <a:srgbClr val="1B8A63"/>
                </a:solidFill>
                <a:latin typeface="Times New Roman"/>
                <a:cs typeface="Times New Roman"/>
              </a:rPr>
              <a:t>Преимущества</a:t>
            </a:r>
            <a:r>
              <a:rPr lang="ru-RU" b="1">
                <a:solidFill>
                  <a:srgbClr val="1B8A63"/>
                </a:solidFill>
                <a:latin typeface="Times New Roman"/>
                <a:cs typeface="Times New Roman"/>
              </a:rPr>
              <a:t> </a:t>
            </a:r>
            <a:r>
              <a:rPr lang="ru-RU" b="1">
                <a:latin typeface="Times New Roman"/>
                <a:cs typeface="Times New Roman"/>
              </a:rPr>
              <a:t>обучения в МИДО:</a:t>
            </a:r>
          </a:p>
        </p:txBody>
      </p:sp>
    </p:spTree>
    <p:extLst>
      <p:ext uri="{BB962C8B-B14F-4D97-AF65-F5344CB8AC3E}">
        <p14:creationId xmlns:p14="http://schemas.microsoft.com/office/powerpoint/2010/main" val="37615885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9" descr="Untitled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selective focus photography of grap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9919"/>
            <a:ext cx="9144000" cy="649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5777880"/>
            <a:ext cx="9172034" cy="10801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5949696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www.bntu.by/mido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 descr="C:\Users\MAKS\Downloads\telegra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34" y="591049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:\Users\MAKS\Downloads\gmai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6320189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C:\Users\MAKS\Downloads\youtube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630342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C:\Users\MAKS\Downloads\instagram (1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587727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MAKS\Downloads\skype (1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33645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:\Users\MAKS\Downloads\phon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99" y="591030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:\Users\MAKS\Downloads\google-plus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591062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Вконтакте логотип PNG картинки скачать бесплатно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t="13510" r="26456" b="13794"/>
          <a:stretch/>
        </p:blipFill>
        <p:spPr bwMode="auto">
          <a:xfrm>
            <a:off x="4582847" y="6298756"/>
            <a:ext cx="393375" cy="40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683568" y="6360310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mido@bntu.by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713538" y="5962528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+375 (17) 248-26-58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713538" y="6237272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itu.mido</a:t>
            </a:r>
          </a:p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isit.mido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32040" y="5949697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МИДО(</a:t>
            </a:r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IIDE)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932040" y="6360311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www.vk.com/mido.bntu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308304" y="5929495"/>
            <a:ext cx="201622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iide_bntu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308304" y="6361543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 БНТУ</a:t>
            </a:r>
          </a:p>
        </p:txBody>
      </p:sp>
      <p:pic>
        <p:nvPicPr>
          <p:cNvPr id="27" name="Picture 4" descr="C:\Новая папка\100 лет, лого\PNG\_БНТУЛого с охранным полем@3x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23" y="188760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24">
            <a:extLst>
              <a:ext uri="{FF2B5EF4-FFF2-40B4-BE49-F238E27FC236}">
                <a16:creationId xmlns:a16="http://schemas.microsoft.com/office/drawing/2014/main" id="{679A7EA2-3282-4EDC-AAAA-2DEBF1538010}"/>
              </a:ext>
            </a:extLst>
          </p:cNvPr>
          <p:cNvSpPr/>
          <p:nvPr/>
        </p:nvSpPr>
        <p:spPr>
          <a:xfrm>
            <a:off x="863587" y="1556792"/>
            <a:ext cx="7686600" cy="3245430"/>
          </a:xfrm>
          <a:prstGeom prst="roundRect">
            <a:avLst/>
          </a:prstGeom>
          <a:solidFill>
            <a:srgbClr val="1B8A6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 sz="4000" b="1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/>
                <a:cs typeface="Times New Roman"/>
              </a:rPr>
              <a:t>6-05-0311-02</a:t>
            </a:r>
          </a:p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/>
                <a:cs typeface="Times New Roman"/>
              </a:rPr>
              <a:t> </a:t>
            </a:r>
            <a:r>
              <a:rPr lang="ru-RU" sz="4000" i="1" dirty="0">
                <a:solidFill>
                  <a:schemeClr val="bg1"/>
                </a:solidFill>
                <a:latin typeface="Times New Roman"/>
                <a:cs typeface="Times New Roman"/>
              </a:rPr>
              <a:t>«Экономика и управление»</a:t>
            </a: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ctr"/>
            <a:r>
              <a:rPr lang="ru-RU" sz="3200" i="1" cap="all" dirty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(С СОКРАЩЕННЫМ СРОКОМ </a:t>
            </a:r>
          </a:p>
          <a:p>
            <a:pPr algn="ctr"/>
            <a:r>
              <a:rPr lang="ru-RU" sz="3200" i="1" cap="all" dirty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ОБУЧЕНИЯ)</a:t>
            </a:r>
            <a:endParaRPr lang="ru-RU" sz="3200" dirty="0">
              <a:solidFill>
                <a:schemeClr val="bg1"/>
              </a:solidFill>
            </a:endParaRPr>
          </a:p>
          <a:p>
            <a:pPr algn="ctr"/>
            <a:endParaRPr lang="ru-RU" sz="40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1448374" y="144616"/>
            <a:ext cx="969570" cy="1382853"/>
            <a:chOff x="1448374" y="144616"/>
            <a:chExt cx="969570" cy="1382853"/>
          </a:xfrm>
        </p:grpSpPr>
        <p:pic>
          <p:nvPicPr>
            <p:cNvPr id="28" name="Picture 3" descr="C:\Users\MAKS\Desktop\mido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8374" y="144616"/>
              <a:ext cx="969570" cy="9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1594765" y="1065804"/>
              <a:ext cx="6767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D63A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МИДО</a:t>
              </a:r>
            </a:p>
            <a:p>
              <a:pPr algn="ctr"/>
              <a:r>
                <a:rPr lang="ru-RU" sz="1200" b="1" dirty="0">
                  <a:solidFill>
                    <a:srgbClr val="D63A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БНТУ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254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39534" y="4365104"/>
            <a:ext cx="4427984" cy="2348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777880"/>
            <a:ext cx="9172034" cy="10801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5949696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www.bntu.by/mido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 descr="C:\Users\MAKS\Downloads\telegra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34" y="591049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:\Users\MAKS\Downloads\gmai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6320189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C:\Users\MAKS\Downloads\youtube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630342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C:\Users\MAKS\Downloads\instagram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587727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MAKS\Downloads\skype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33645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MAKS\Downloads\phon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99" y="591030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C:\Users\MAKS\Downloads\google-plu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591062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Вконтакте логотип PNG картинки скачать бесплатно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t="13510" r="26456" b="13794"/>
          <a:stretch/>
        </p:blipFill>
        <p:spPr bwMode="auto">
          <a:xfrm>
            <a:off x="4582847" y="6298756"/>
            <a:ext cx="393375" cy="40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83568" y="6360310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mido@bntu.by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713538" y="5962528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+375 (17) 248-26-58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713538" y="6237272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itu.mido</a:t>
            </a:r>
          </a:p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isit.mido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932040" y="5949697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МИДО(</a:t>
            </a:r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IIDE)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32040" y="6360311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www.vk.com/mido.bntu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308304" y="5929495"/>
            <a:ext cx="201622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iide_bntu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308304" y="6361543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 БНТУ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265130"/>
            <a:ext cx="6110416" cy="483209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cap="all" dirty="0">
                <a:latin typeface="Times New Roman"/>
                <a:cs typeface="Times New Roman"/>
              </a:rPr>
              <a:t>Направление специальности: </a:t>
            </a:r>
          </a:p>
          <a:p>
            <a:pPr indent="180975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cap="all" dirty="0">
                <a:solidFill>
                  <a:srgbClr val="1B8A63"/>
                </a:solidFill>
                <a:latin typeface="Times New Roman"/>
                <a:cs typeface="Times New Roman"/>
              </a:rPr>
              <a:t>6-05-0311-02</a:t>
            </a:r>
            <a:endParaRPr lang="ru-RU" sz="2400" b="1" dirty="0">
              <a:solidFill>
                <a:srgbClr val="0092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975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i="1" dirty="0">
                <a:latin typeface="Times New Roman"/>
                <a:cs typeface="Times New Roman"/>
              </a:rPr>
              <a:t>«Экономика и управление»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975" algn="ctr">
              <a:spcBef>
                <a:spcPct val="0"/>
              </a:spcBef>
              <a:spcAft>
                <a:spcPct val="0"/>
              </a:spcAft>
            </a:pPr>
            <a:endParaRPr lang="ru-RU" sz="2400" i="1" dirty="0">
              <a:latin typeface="Times New Roman"/>
              <a:cs typeface="Times New Roman"/>
            </a:endParaRPr>
          </a:p>
          <a:p>
            <a:pPr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/>
                <a:cs typeface="Times New Roman"/>
              </a:rPr>
              <a:t>Квалификация:  </a:t>
            </a:r>
            <a:r>
              <a:rPr lang="ru-RU" sz="2000" b="1" dirty="0">
                <a:solidFill>
                  <a:srgbClr val="1B8A63"/>
                </a:solidFill>
                <a:latin typeface="Times New Roman"/>
                <a:cs typeface="Times New Roman"/>
              </a:rPr>
              <a:t>Экономист. Менеджер.</a:t>
            </a:r>
          </a:p>
          <a:p>
            <a:pPr indent="180975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/>
                <a:cs typeface="Times New Roman"/>
              </a:rPr>
              <a:t>Степень:</a:t>
            </a:r>
            <a:r>
              <a:rPr lang="ru-RU" sz="2000" dirty="0">
                <a:solidFill>
                  <a:srgbClr val="000000"/>
                </a:solidFill>
                <a:latin typeface="Times New Roman"/>
                <a:cs typeface="Times New Roman"/>
              </a:rPr>
              <a:t> </a:t>
            </a:r>
            <a:r>
              <a:rPr lang="ru-RU" sz="2000" b="1" dirty="0">
                <a:solidFill>
                  <a:srgbClr val="1B8A63"/>
                </a:solidFill>
                <a:latin typeface="Times New Roman"/>
                <a:cs typeface="Times New Roman"/>
              </a:rPr>
              <a:t>бакалавр.</a:t>
            </a:r>
          </a:p>
          <a:p>
            <a:pPr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/>
                <a:cs typeface="Times New Roman"/>
              </a:rPr>
              <a:t>Срок обучения: </a:t>
            </a:r>
            <a:r>
              <a:rPr lang="ru-RU" sz="2000" b="1" dirty="0" smtClean="0">
                <a:solidFill>
                  <a:srgbClr val="1B8A63"/>
                </a:solidFill>
                <a:latin typeface="Times New Roman"/>
                <a:cs typeface="Times New Roman"/>
              </a:rPr>
              <a:t>3 </a:t>
            </a:r>
            <a:r>
              <a:rPr lang="ru-RU" sz="2000" b="1" dirty="0">
                <a:solidFill>
                  <a:srgbClr val="1B8A63"/>
                </a:solidFill>
                <a:latin typeface="Times New Roman"/>
                <a:cs typeface="Times New Roman"/>
              </a:rPr>
              <a:t>года.</a:t>
            </a:r>
          </a:p>
          <a:p>
            <a:pPr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/>
                <a:cs typeface="Times New Roman"/>
              </a:rPr>
              <a:t>Форма обучения: </a:t>
            </a:r>
            <a:r>
              <a:rPr lang="ru-RU" sz="2000" b="1" dirty="0">
                <a:solidFill>
                  <a:srgbClr val="1B8A63"/>
                </a:solidFill>
                <a:latin typeface="Times New Roman"/>
                <a:ea typeface="+mn-lt"/>
                <a:cs typeface="Times New Roman"/>
              </a:rPr>
              <a:t>заочная.</a:t>
            </a:r>
            <a:endParaRPr lang="ru-RU" sz="2000" b="1" dirty="0">
              <a:solidFill>
                <a:srgbClr val="1B8A63"/>
              </a:solidFill>
              <a:latin typeface="Times New Roman"/>
              <a:cs typeface="Times New Roman"/>
            </a:endParaRPr>
          </a:p>
          <a:p>
            <a:pPr indent="180975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/>
                <a:cs typeface="Times New Roman"/>
              </a:rPr>
              <a:t>План приёма:  </a:t>
            </a:r>
            <a:r>
              <a:rPr lang="ru" sz="2000" b="1" dirty="0">
                <a:solidFill>
                  <a:srgbClr val="1B8A63"/>
                </a:solidFill>
                <a:latin typeface="Times New Roman"/>
                <a:ea typeface="+mn-lt"/>
                <a:cs typeface="+mn-lt"/>
              </a:rPr>
              <a:t>10 человек (</a:t>
            </a:r>
            <a:r>
              <a:rPr lang="ru" sz="2000" b="1" dirty="0">
                <a:solidFill>
                  <a:srgbClr val="1B8A63"/>
                </a:solidFill>
                <a:latin typeface="Times New Roman"/>
                <a:cs typeface="Times New Roman"/>
              </a:rPr>
              <a:t>за счёт </a:t>
            </a:r>
          </a:p>
          <a:p>
            <a:pPr indent="180975">
              <a:spcBef>
                <a:spcPct val="0"/>
              </a:spcBef>
              <a:spcAft>
                <a:spcPct val="0"/>
              </a:spcAft>
            </a:pPr>
            <a:r>
              <a:rPr lang="ru" sz="2000" b="1" dirty="0">
                <a:solidFill>
                  <a:srgbClr val="1B8A63"/>
                </a:solidFill>
                <a:latin typeface="Times New Roman"/>
                <a:cs typeface="Times New Roman"/>
              </a:rPr>
              <a:t>республиканского бюджета</a:t>
            </a:r>
            <a:r>
              <a:rPr lang="ru" sz="2000" b="1" dirty="0">
                <a:solidFill>
                  <a:srgbClr val="1B8A63"/>
                </a:solidFill>
                <a:latin typeface="Times New Roman"/>
                <a:ea typeface="+mn-lt"/>
                <a:cs typeface="+mn-lt"/>
              </a:rPr>
              <a:t>),</a:t>
            </a:r>
            <a:r>
              <a:rPr lang="" sz="2000" b="1" dirty="0">
                <a:solidFill>
                  <a:srgbClr val="1B8A63"/>
                </a:solidFill>
                <a:latin typeface="Times New Roman"/>
                <a:ea typeface="+mn-lt"/>
                <a:cs typeface="+mn-lt"/>
              </a:rPr>
              <a:t>  </a:t>
            </a:r>
            <a:endParaRPr lang="ru" sz="2000" b="1" dirty="0">
              <a:solidFill>
                <a:srgbClr val="1B8A63"/>
              </a:solidFill>
              <a:latin typeface="Times New Roman"/>
              <a:ea typeface="+mn-lt"/>
              <a:cs typeface="+mn-lt"/>
            </a:endParaRPr>
          </a:p>
          <a:p>
            <a:pPr indent="180975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1B8A63"/>
                </a:solidFill>
                <a:latin typeface="Times New Roman"/>
                <a:cs typeface="Times New Roman"/>
              </a:rPr>
              <a:t>10</a:t>
            </a:r>
            <a:r>
              <a:rPr lang="ru" sz="2000" b="1" dirty="0" smtClean="0">
                <a:solidFill>
                  <a:srgbClr val="1B8A63"/>
                </a:solidFill>
                <a:latin typeface="Times New Roman"/>
                <a:cs typeface="Times New Roman"/>
              </a:rPr>
              <a:t> </a:t>
            </a:r>
            <a:r>
              <a:rPr lang="ru" sz="2000" b="1" dirty="0">
                <a:solidFill>
                  <a:srgbClr val="1B8A63"/>
                </a:solidFill>
                <a:latin typeface="Times New Roman"/>
                <a:cs typeface="Times New Roman"/>
              </a:rPr>
              <a:t>человек (на условиях оплаты).</a:t>
            </a:r>
            <a:endParaRPr lang="ru-RU" sz="2000" dirty="0">
              <a:ea typeface="+mn-lt"/>
              <a:cs typeface="+mn-lt"/>
            </a:endParaRPr>
          </a:p>
          <a:p>
            <a:pPr lvl="0"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Times New Roman"/>
                <a:cs typeface="Times New Roman"/>
              </a:rPr>
              <a:t>Перечень вступительных испытаний:</a:t>
            </a:r>
            <a:endParaRPr lang="en-US" sz="2400" b="1" dirty="0">
              <a:latin typeface="Times New Roman"/>
              <a:cs typeface="Times New Roman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/>
                <a:cs typeface="Times New Roman"/>
              </a:rPr>
              <a:t> Экономика организации (письменно).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/>
                <a:cs typeface="Times New Roman"/>
              </a:rPr>
              <a:t> Основы менеджмента (письменно).</a:t>
            </a:r>
          </a:p>
        </p:txBody>
      </p:sp>
      <p:pic>
        <p:nvPicPr>
          <p:cNvPr id="16390" name="Picture 6" descr="Бизнес менеджмент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2" r="27536"/>
          <a:stretch/>
        </p:blipFill>
        <p:spPr bwMode="auto">
          <a:xfrm>
            <a:off x="5868144" y="-17640"/>
            <a:ext cx="3234521" cy="579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Прямая соединительная линия 22"/>
          <p:cNvCxnSpPr/>
          <p:nvPr/>
        </p:nvCxnSpPr>
        <p:spPr>
          <a:xfrm>
            <a:off x="241718" y="4264698"/>
            <a:ext cx="4358316" cy="0"/>
          </a:xfrm>
          <a:prstGeom prst="line">
            <a:avLst/>
          </a:prstGeom>
          <a:ln>
            <a:solidFill>
              <a:srgbClr val="1B8A6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Рисунок 2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EF4342C0-7539-4B97-9CFF-2316B2B5382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0499" t="495" r="27015" b="-498"/>
          <a:stretch/>
        </p:blipFill>
        <p:spPr>
          <a:xfrm>
            <a:off x="5870152" y="-1704"/>
            <a:ext cx="3303386" cy="57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0149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39534" y="4365104"/>
            <a:ext cx="4427984" cy="2348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777880"/>
            <a:ext cx="9172034" cy="10801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5949696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www.bntu.by/mido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 descr="C:\Users\MAKS\Downloads\telegra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34" y="591049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:\Users\MAKS\Downloads\gmai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6320189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C:\Users\MAKS\Downloads\youtube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630342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C:\Users\MAKS\Downloads\instagram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587727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MAKS\Downloads\skype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33645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MAKS\Downloads\phon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99" y="591030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C:\Users\MAKS\Downloads\google-plu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591062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Вконтакте логотип PNG картинки скачать бесплатно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t="13510" r="26456" b="13794"/>
          <a:stretch/>
        </p:blipFill>
        <p:spPr bwMode="auto">
          <a:xfrm>
            <a:off x="4582847" y="6298756"/>
            <a:ext cx="393375" cy="40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83568" y="6360310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mido@bntu.by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713538" y="5962528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+375 (17) 248-26-58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713538" y="6237272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itu.mido</a:t>
            </a:r>
          </a:p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isit.mido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932040" y="5949697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МИДО(</a:t>
            </a:r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IIDE)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32040" y="6360311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www.vk.com/mido.bntu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308304" y="5929495"/>
            <a:ext cx="201622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iide_bntu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308304" y="6361543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 БНТУ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57509" y="-22417"/>
            <a:ext cx="7073699" cy="261610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indent="182880" algn="just" fontAlgn="base">
              <a:spcBef>
                <a:spcPct val="0"/>
              </a:spcBef>
              <a:spcAft>
                <a:spcPct val="0"/>
              </a:spcAft>
            </a:pPr>
            <a:r>
              <a:rPr lang="ru" i="1" dirty="0">
                <a:ea typeface="+mn-lt"/>
                <a:cs typeface="+mn-lt"/>
              </a:rPr>
              <a:t>Экономика и управление – это наиболее универсальная экономическая специальность, которая дает возможность овладеть приёмами и методами эффективного ведения бизнеса и организации производства, достижения предприятиями наилучших результатов при наименьших затратах, а так же обеспечение их стратегической конкуретноспособностью.</a:t>
            </a:r>
            <a:endParaRPr lang="ru-RU" i="1" dirty="0">
              <a:solidFill>
                <a:srgbClr val="1B8A63"/>
              </a:solidFill>
              <a:latin typeface="Times New Roman"/>
              <a:cs typeface="Times New Roman"/>
            </a:endParaRPr>
          </a:p>
          <a:p>
            <a:pPr indent="182880" algn="just"/>
            <a:r>
              <a:rPr lang="ru" i="1" dirty="0">
                <a:ea typeface="+mn-lt"/>
                <a:cs typeface="+mn-lt"/>
              </a:rPr>
              <a:t>Современный экономист-менеджер – это интегратор основных бизнес-процессов крупных производственных предприятий.  </a:t>
            </a:r>
            <a:endParaRPr lang="ru-RU" i="1" dirty="0">
              <a:cs typeface="Calibri"/>
            </a:endParaRPr>
          </a:p>
          <a:p>
            <a:pPr indent="180975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/>
                <a:cs typeface="Times New Roman"/>
              </a:rPr>
              <a:t>Сферы профессиональной деятельности</a:t>
            </a:r>
            <a:r>
              <a:rPr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>: </a:t>
            </a:r>
            <a:endParaRPr lang="ru-RU" sz="2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2" name="Рисунок 2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EF4342C0-7539-4B97-9CFF-2316B2B5382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3013" t="995" r="-15527" b="-1244"/>
          <a:stretch/>
        </p:blipFill>
        <p:spPr>
          <a:xfrm>
            <a:off x="7039963" y="-1705"/>
            <a:ext cx="3348695" cy="58522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603" y="-26245"/>
            <a:ext cx="6984587" cy="578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623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9" descr="Untitled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39534" y="4365104"/>
            <a:ext cx="4427984" cy="2348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777880"/>
            <a:ext cx="9172034" cy="10801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5949696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www.bntu.by/mido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 descr="C:\Users\MAKS\Downloads\telegra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34" y="591049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:\Users\MAKS\Downloads\gmai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6320189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C:\Users\MAKS\Downloads\youtube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630342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C:\Users\MAKS\Downloads\instagram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587727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MAKS\Downloads\skype (1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33645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MAKS\Downloads\phon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99" y="591030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C:\Users\MAKS\Downloads\google-plu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591062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Вконтакте логотип PNG картинки скачать бесплатно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t="13510" r="26456" b="13794"/>
          <a:stretch/>
        </p:blipFill>
        <p:spPr bwMode="auto">
          <a:xfrm>
            <a:off x="4582847" y="6298756"/>
            <a:ext cx="393375" cy="40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83568" y="6360310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mido@bntu.by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713538" y="5962528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+375 (17) 248-26-58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713538" y="6237272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itu.mido</a:t>
            </a:r>
          </a:p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isit.mido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932040" y="5949697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МИДО(</a:t>
            </a:r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IIDE)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32040" y="6360311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www.vk.com/mido.bntu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308304" y="5929495"/>
            <a:ext cx="201622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iide_bntu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308304" y="6361543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 БНТУ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804384" y="1556792"/>
            <a:ext cx="7520632" cy="3826565"/>
          </a:xfrm>
          <a:prstGeom prst="roundRect">
            <a:avLst/>
          </a:prstGeom>
          <a:solidFill>
            <a:srgbClr val="1B8A6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-27384"/>
            <a:ext cx="7128792" cy="557075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1600" b="1" cap="all" dirty="0">
                <a:latin typeface="Times New Roman"/>
                <a:cs typeface="Times New Roman"/>
              </a:rPr>
              <a:t>Перечень специальностей, выпускники</a:t>
            </a:r>
            <a:r>
              <a:rPr lang="en-US" sz="1600" b="1" cap="all" dirty="0">
                <a:latin typeface="Times New Roman"/>
                <a:cs typeface="Times New Roman"/>
              </a:rPr>
              <a:t> </a:t>
            </a:r>
            <a:r>
              <a:rPr lang="ru-RU" sz="1600" b="1" cap="all" dirty="0">
                <a:latin typeface="Times New Roman"/>
                <a:cs typeface="Times New Roman"/>
              </a:rPr>
              <a:t>которых могут поступать на</a:t>
            </a:r>
            <a:r>
              <a:rPr lang="en-US" sz="1600" b="1" cap="all" dirty="0">
                <a:latin typeface="Times New Roman"/>
                <a:cs typeface="Times New Roman"/>
              </a:rPr>
              <a:t> </a:t>
            </a:r>
            <a:r>
              <a:rPr lang="ru-RU" sz="1600" b="1" cap="all" dirty="0">
                <a:latin typeface="Times New Roman"/>
                <a:cs typeface="Times New Roman"/>
              </a:rPr>
              <a:t>специальности с</a:t>
            </a:r>
            <a:r>
              <a:rPr lang="en-US" sz="1600" b="1" cap="all" dirty="0">
                <a:latin typeface="Times New Roman"/>
                <a:cs typeface="Times New Roman"/>
              </a:rPr>
              <a:t> </a:t>
            </a:r>
            <a:r>
              <a:rPr lang="ru-RU" sz="1600" b="1" cap="all" dirty="0">
                <a:latin typeface="Times New Roman"/>
                <a:cs typeface="Times New Roman"/>
              </a:rPr>
              <a:t>сокращённым сроком обучения</a:t>
            </a:r>
            <a:endParaRPr lang="ru-RU" sz="1600" cap="all" dirty="0">
              <a:ea typeface="+mn-lt"/>
              <a:cs typeface="+mn-lt"/>
            </a:endParaRPr>
          </a:p>
          <a:p>
            <a:pPr algn="ctr"/>
            <a:r>
              <a:rPr lang="ru-RU" sz="2000" b="1" i="1" dirty="0">
                <a:latin typeface="Times New Roman"/>
                <a:cs typeface="Times New Roman"/>
              </a:rPr>
              <a:t>на специальность:</a:t>
            </a:r>
            <a:endParaRPr lang="ru-RU" sz="2000" dirty="0">
              <a:ea typeface="+mn-lt"/>
              <a:cs typeface="+mn-lt"/>
            </a:endParaRPr>
          </a:p>
          <a:p>
            <a:pPr indent="180975" algn="ctr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1B8A63"/>
                </a:solidFill>
                <a:latin typeface="Times New Roman"/>
                <a:cs typeface="Times New Roman"/>
              </a:rPr>
              <a:t>6-05-0311-02 </a:t>
            </a:r>
            <a:r>
              <a:rPr lang="ru-RU" sz="2400" b="1" dirty="0">
                <a:latin typeface="Times New Roman"/>
                <a:cs typeface="Times New Roman"/>
              </a:rPr>
              <a:t>«Экономика и управление»</a:t>
            </a:r>
          </a:p>
          <a:p>
            <a:pPr indent="180975" algn="ctr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srgbClr val="1B8A63"/>
              </a:solidFill>
              <a:latin typeface="Times New Roman"/>
              <a:cs typeface="Times New Roman"/>
            </a:endParaRPr>
          </a:p>
          <a:p>
            <a:pPr indent="180975" algn="just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chemeClr val="bg1"/>
                </a:solidFill>
                <a:latin typeface="Times New Roman"/>
                <a:cs typeface="Times New Roman"/>
              </a:rPr>
              <a:t>2-27 01 01  </a:t>
            </a:r>
            <a:r>
              <a:rPr lang="ru-RU" sz="2000" dirty="0">
                <a:solidFill>
                  <a:schemeClr val="bg1"/>
                </a:solidFill>
                <a:latin typeface="Times New Roman"/>
                <a:cs typeface="Times New Roman"/>
              </a:rPr>
              <a:t>Экономика и организация производства </a:t>
            </a:r>
          </a:p>
          <a:p>
            <a:pPr indent="180975" algn="just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chemeClr val="bg1"/>
                </a:solidFill>
                <a:latin typeface="Times New Roman"/>
                <a:cs typeface="Times New Roman"/>
              </a:rPr>
              <a:t>2-25 01 07  </a:t>
            </a:r>
            <a:r>
              <a:rPr lang="ru-RU" sz="2000" dirty="0">
                <a:solidFill>
                  <a:schemeClr val="bg1"/>
                </a:solidFill>
                <a:latin typeface="Times New Roman"/>
                <a:cs typeface="Times New Roman"/>
              </a:rPr>
              <a:t>Коммерческая деятельность (по направлениям)</a:t>
            </a:r>
            <a:endParaRPr lang="ru-RU" sz="2000" dirty="0">
              <a:solidFill>
                <a:schemeClr val="bg1"/>
              </a:solidFill>
              <a:ea typeface="+mn-lt"/>
              <a:cs typeface="+mn-lt"/>
            </a:endParaRPr>
          </a:p>
          <a:p>
            <a:pPr indent="180975" algn="just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chemeClr val="bg1"/>
                </a:solidFill>
                <a:latin typeface="Times New Roman"/>
                <a:cs typeface="Times New Roman"/>
              </a:rPr>
              <a:t>2-25 01 31</a:t>
            </a:r>
            <a:r>
              <a:rPr lang="ru-RU" sz="2000" dirty="0">
                <a:solidFill>
                  <a:schemeClr val="bg1"/>
                </a:solidFill>
                <a:latin typeface="Times New Roman"/>
                <a:cs typeface="Times New Roman"/>
              </a:rPr>
              <a:t>  Финансы</a:t>
            </a:r>
          </a:p>
          <a:p>
            <a:pPr indent="180975" algn="just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chemeClr val="bg1"/>
                </a:solidFill>
                <a:latin typeface="Times New Roman"/>
                <a:cs typeface="Times New Roman"/>
              </a:rPr>
              <a:t>2-25 01 32</a:t>
            </a:r>
            <a:r>
              <a:rPr lang="ru-RU" sz="2000" dirty="0">
                <a:solidFill>
                  <a:schemeClr val="bg1"/>
                </a:solidFill>
                <a:latin typeface="Times New Roman"/>
                <a:cs typeface="Times New Roman"/>
              </a:rPr>
              <a:t>  Банковское дело</a:t>
            </a:r>
          </a:p>
          <a:p>
            <a:pPr indent="180975" algn="just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chemeClr val="bg1"/>
                </a:solidFill>
                <a:latin typeface="Times New Roman"/>
                <a:cs typeface="Times New Roman"/>
              </a:rPr>
              <a:t>2-25 01 33</a:t>
            </a:r>
            <a:r>
              <a:rPr lang="ru-RU" sz="2000" dirty="0">
                <a:solidFill>
                  <a:schemeClr val="bg1"/>
                </a:solidFill>
                <a:latin typeface="Times New Roman"/>
                <a:cs typeface="Times New Roman"/>
              </a:rPr>
              <a:t>  Розничные услуги в банке</a:t>
            </a:r>
          </a:p>
          <a:p>
            <a:pPr indent="180975" algn="just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chemeClr val="bg1"/>
                </a:solidFill>
                <a:latin typeface="Times New Roman"/>
                <a:cs typeface="Times New Roman"/>
              </a:rPr>
              <a:t>2-25 01 34</a:t>
            </a:r>
            <a:r>
              <a:rPr lang="ru-RU" sz="2000" dirty="0">
                <a:solidFill>
                  <a:schemeClr val="bg1"/>
                </a:solidFill>
                <a:latin typeface="Times New Roman"/>
                <a:cs typeface="Times New Roman"/>
              </a:rPr>
              <a:t>  Страховое дело</a:t>
            </a:r>
          </a:p>
          <a:p>
            <a:pPr indent="180975" algn="just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chemeClr val="bg1"/>
                </a:solidFill>
                <a:latin typeface="Times New Roman"/>
                <a:cs typeface="Times New Roman"/>
              </a:rPr>
              <a:t>2-25 01 35</a:t>
            </a:r>
            <a:r>
              <a:rPr lang="ru-RU" sz="2000" dirty="0">
                <a:solidFill>
                  <a:schemeClr val="bg1"/>
                </a:solidFill>
                <a:latin typeface="Times New Roman"/>
                <a:cs typeface="Times New Roman"/>
              </a:rPr>
              <a:t>  Бухгалтерский учёт, анализ и контроль</a:t>
            </a:r>
          </a:p>
          <a:p>
            <a:pPr indent="180975" algn="just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chemeClr val="bg1"/>
                </a:solidFill>
                <a:latin typeface="Times New Roman"/>
                <a:cs typeface="Times New Roman"/>
              </a:rPr>
              <a:t>2-26 02 03</a:t>
            </a:r>
            <a:r>
              <a:rPr lang="ru-RU" sz="2000" dirty="0">
                <a:solidFill>
                  <a:schemeClr val="bg1"/>
                </a:solidFill>
                <a:latin typeface="Times New Roman"/>
                <a:cs typeface="Times New Roman"/>
              </a:rPr>
              <a:t>  Маркетинг</a:t>
            </a:r>
          </a:p>
          <a:p>
            <a:pPr indent="180975" algn="just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chemeClr val="bg1"/>
                </a:solidFill>
                <a:latin typeface="Times New Roman"/>
                <a:cs typeface="Times New Roman"/>
              </a:rPr>
              <a:t>2-74 01 32</a:t>
            </a:r>
            <a:r>
              <a:rPr lang="ru-RU" sz="2000" dirty="0">
                <a:solidFill>
                  <a:schemeClr val="bg1"/>
                </a:solidFill>
                <a:latin typeface="Times New Roman"/>
                <a:cs typeface="Times New Roman"/>
              </a:rPr>
              <a:t>  Управление в агропромышленном комплексе</a:t>
            </a:r>
          </a:p>
          <a:p>
            <a:pPr indent="180975" algn="just"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CD9A45E7-11E2-4287-B842-2768B2697C50}"/>
              </a:ext>
            </a:extLst>
          </p:cNvPr>
          <p:cNvCxnSpPr/>
          <p:nvPr/>
        </p:nvCxnSpPr>
        <p:spPr>
          <a:xfrm>
            <a:off x="1152886" y="2138806"/>
            <a:ext cx="6771734" cy="14377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17DCAF42-F42D-4CA6-9507-BC1C809CA90D}"/>
              </a:ext>
            </a:extLst>
          </p:cNvPr>
          <p:cNvCxnSpPr>
            <a:cxnSpLocks/>
          </p:cNvCxnSpPr>
          <p:nvPr/>
        </p:nvCxnSpPr>
        <p:spPr>
          <a:xfrm>
            <a:off x="1181283" y="2507973"/>
            <a:ext cx="6771734" cy="14377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2FF090B5-AC8B-459F-86D9-2CF12926D801}"/>
              </a:ext>
            </a:extLst>
          </p:cNvPr>
          <p:cNvCxnSpPr>
            <a:cxnSpLocks/>
          </p:cNvCxnSpPr>
          <p:nvPr/>
        </p:nvCxnSpPr>
        <p:spPr>
          <a:xfrm>
            <a:off x="1181282" y="2905538"/>
            <a:ext cx="6771734" cy="14377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0515EFC3-5820-4E13-8EF3-BDFC16CFBFD5}"/>
              </a:ext>
            </a:extLst>
          </p:cNvPr>
          <p:cNvCxnSpPr>
            <a:cxnSpLocks/>
          </p:cNvCxnSpPr>
          <p:nvPr/>
        </p:nvCxnSpPr>
        <p:spPr>
          <a:xfrm>
            <a:off x="1181283" y="3217911"/>
            <a:ext cx="6771734" cy="14377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A2883547-4E50-46D8-A566-2ABF60B0ABBB}"/>
              </a:ext>
            </a:extLst>
          </p:cNvPr>
          <p:cNvCxnSpPr>
            <a:cxnSpLocks/>
          </p:cNvCxnSpPr>
          <p:nvPr/>
        </p:nvCxnSpPr>
        <p:spPr>
          <a:xfrm>
            <a:off x="1152885" y="3615476"/>
            <a:ext cx="6771734" cy="14377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657D7C67-B628-407B-89A5-6B1E13B1E2C8}"/>
              </a:ext>
            </a:extLst>
          </p:cNvPr>
          <p:cNvCxnSpPr>
            <a:cxnSpLocks/>
          </p:cNvCxnSpPr>
          <p:nvPr/>
        </p:nvCxnSpPr>
        <p:spPr>
          <a:xfrm>
            <a:off x="1152884" y="4013041"/>
            <a:ext cx="6771734" cy="14377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5D94BE06-8CAA-4A4F-939E-F2488643DF93}"/>
              </a:ext>
            </a:extLst>
          </p:cNvPr>
          <p:cNvCxnSpPr>
            <a:cxnSpLocks/>
          </p:cNvCxnSpPr>
          <p:nvPr/>
        </p:nvCxnSpPr>
        <p:spPr>
          <a:xfrm>
            <a:off x="1152883" y="4353810"/>
            <a:ext cx="6771734" cy="14377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EEE05FA6-CADC-4C8C-93A1-733AD6E78A15}"/>
              </a:ext>
            </a:extLst>
          </p:cNvPr>
          <p:cNvCxnSpPr>
            <a:cxnSpLocks/>
          </p:cNvCxnSpPr>
          <p:nvPr/>
        </p:nvCxnSpPr>
        <p:spPr>
          <a:xfrm>
            <a:off x="1152882" y="4694580"/>
            <a:ext cx="6771734" cy="14377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711782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9" descr="Untitled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61CEE49A-1213-42ED-88E4-66D91FD6E0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43" t="6804" r="4326" b="12539"/>
          <a:stretch/>
        </p:blipFill>
        <p:spPr>
          <a:xfrm>
            <a:off x="2460" y="3642"/>
            <a:ext cx="9185540" cy="5789677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39534" y="4365104"/>
            <a:ext cx="4427984" cy="2348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5777880"/>
            <a:ext cx="9172034" cy="10801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5949696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www.bntu.by/mido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C:\Users\MAKS\Downloads\telegra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34" y="591049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MAKS\Downloads\gmai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6320189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MAKS\Downloads\youtube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630342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MAKS\Downloads\instagram (1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587727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:\Users\MAKS\Downloads\skype (1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33645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:\Users\MAKS\Downloads\phon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99" y="591030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:\Users\MAKS\Downloads\google-plus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591062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Вконтакте логотип PNG картинки скачать бесплатно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t="13510" r="26456" b="13794"/>
          <a:stretch/>
        </p:blipFill>
        <p:spPr bwMode="auto">
          <a:xfrm>
            <a:off x="4582847" y="6298756"/>
            <a:ext cx="393375" cy="40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683568" y="6360310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mido@bntu.by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713538" y="5962528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+375 (17) 248-26-58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713538" y="6237272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itu.mido</a:t>
            </a:r>
          </a:p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isit.mido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932040" y="5949697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МИДО(</a:t>
            </a:r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IIDE)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932040" y="6360311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www.vk.com/mido.bntu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308304" y="5929495"/>
            <a:ext cx="201622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iide_bntu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308304" y="6361543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 БНТУ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863587" y="1556792"/>
            <a:ext cx="7573010" cy="3784983"/>
          </a:xfrm>
          <a:prstGeom prst="roundRect">
            <a:avLst/>
          </a:prstGeom>
          <a:solidFill>
            <a:srgbClr val="1B8A6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/>
                <a:cs typeface="Times New Roman"/>
              </a:rPr>
              <a:t>6-05-0612-01  </a:t>
            </a:r>
            <a:r>
              <a:rPr lang="ru-RU" sz="4000" i="1" dirty="0">
                <a:solidFill>
                  <a:schemeClr val="bg1"/>
                </a:solidFill>
                <a:latin typeface="Times New Roman"/>
                <a:cs typeface="Times New Roman"/>
              </a:rPr>
              <a:t>«Программная инженерия»</a:t>
            </a:r>
            <a:endParaRPr lang="ru-RU" sz="4000" i="1" dirty="0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r>
              <a:rPr lang="ru-RU" sz="3200" i="1" cap="all" dirty="0">
                <a:solidFill>
                  <a:schemeClr val="bg1"/>
                </a:solidFill>
                <a:latin typeface="Times New Roman"/>
                <a:cs typeface="Times New Roman"/>
              </a:rPr>
              <a:t>(</a:t>
            </a:r>
            <a:r>
              <a:rPr lang="ru-RU" sz="3200" b="1" i="1" cap="all">
                <a:solidFill>
                  <a:schemeClr val="bg1"/>
                </a:solidFill>
                <a:latin typeface="Times New Roman"/>
                <a:cs typeface="Times New Roman"/>
              </a:rPr>
              <a:t>с Сокращённым </a:t>
            </a:r>
            <a:r>
              <a:rPr lang="ru-RU" sz="3200" b="1" i="1" cap="all" dirty="0">
                <a:solidFill>
                  <a:schemeClr val="bg1"/>
                </a:solidFill>
                <a:latin typeface="Times New Roman"/>
                <a:cs typeface="Times New Roman"/>
              </a:rPr>
              <a:t>сроком обучения)</a:t>
            </a:r>
            <a:endParaRPr lang="ru-RU" sz="3200" b="1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27" name="Picture 4" descr="C:\Новая папка\100 лет, лого\PNG\_БНТУЛого с охранным полем@3x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23" y="116752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Группа 27"/>
          <p:cNvGrpSpPr/>
          <p:nvPr/>
        </p:nvGrpSpPr>
        <p:grpSpPr>
          <a:xfrm>
            <a:off x="1448374" y="144616"/>
            <a:ext cx="969570" cy="1382853"/>
            <a:chOff x="1448374" y="144616"/>
            <a:chExt cx="969570" cy="1382853"/>
          </a:xfrm>
        </p:grpSpPr>
        <p:pic>
          <p:nvPicPr>
            <p:cNvPr id="29" name="Picture 3" descr="C:\Users\MAKS\Desktop\mido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8374" y="144616"/>
              <a:ext cx="969570" cy="9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1594765" y="1065804"/>
              <a:ext cx="6767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D63A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МИДО</a:t>
              </a:r>
            </a:p>
            <a:p>
              <a:pPr algn="ctr"/>
              <a:r>
                <a:rPr lang="ru-RU" sz="1200" b="1" dirty="0">
                  <a:solidFill>
                    <a:srgbClr val="D63A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БНТУ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63625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9" descr="Untitled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39534" y="4365104"/>
            <a:ext cx="4427984" cy="2348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42596" y="108985"/>
            <a:ext cx="5894249" cy="60170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indent="180975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cap="all" dirty="0">
                <a:latin typeface="Times New Roman"/>
                <a:cs typeface="Times New Roman"/>
              </a:rPr>
              <a:t>Направление специальности: </a:t>
            </a:r>
            <a:endParaRPr lang="ru-RU" sz="2400" b="1" cap="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180975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1B8A63"/>
                </a:solidFill>
                <a:latin typeface="Times New Roman"/>
                <a:cs typeface="Times New Roman"/>
              </a:rPr>
              <a:t>6-05-0612-01</a:t>
            </a:r>
          </a:p>
          <a:p>
            <a:pPr indent="180975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i="1" dirty="0">
                <a:latin typeface="Times New Roman"/>
                <a:cs typeface="Times New Roman"/>
              </a:rPr>
              <a:t>«Программная инженерия»</a:t>
            </a:r>
          </a:p>
          <a:p>
            <a:pPr lvl="0" indent="180975" algn="ctr"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180975" algn="ctr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/>
                <a:cs typeface="Times New Roman"/>
              </a:rPr>
              <a:t>Квалификация:</a:t>
            </a:r>
            <a:r>
              <a:rPr lang="ru-RU" sz="2000" dirty="0">
                <a:solidFill>
                  <a:srgbClr val="1B8A63"/>
                </a:solidFill>
                <a:latin typeface="Times New Roman"/>
                <a:cs typeface="Times New Roman"/>
              </a:rPr>
              <a:t> </a:t>
            </a:r>
            <a:r>
              <a:rPr lang="ru-RU" sz="2000" b="1" dirty="0">
                <a:solidFill>
                  <a:srgbClr val="1B8A63"/>
                </a:solidFill>
                <a:latin typeface="Times New Roman"/>
                <a:cs typeface="Times New Roman"/>
              </a:rPr>
              <a:t>инженер-программист.</a:t>
            </a:r>
            <a:endParaRPr lang="ru-RU" sz="2000" dirty="0">
              <a:solidFill>
                <a:srgbClr val="1B8A63"/>
              </a:solidFill>
              <a:latin typeface="Times New Roman"/>
              <a:cs typeface="Times New Roman"/>
            </a:endParaRPr>
          </a:p>
          <a:p>
            <a:pPr indent="180975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/>
                <a:cs typeface="Times New Roman"/>
              </a:rPr>
              <a:t>Степень: </a:t>
            </a:r>
            <a:r>
              <a:rPr lang="ru-RU" b="1" dirty="0">
                <a:solidFill>
                  <a:srgbClr val="1B8A63"/>
                </a:solidFill>
                <a:latin typeface="Times New Roman"/>
                <a:cs typeface="Times New Roman"/>
              </a:rPr>
              <a:t>бакалавр.</a:t>
            </a:r>
            <a:endParaRPr lang="ru-RU" dirty="0"/>
          </a:p>
          <a:p>
            <a:pPr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/>
                <a:cs typeface="Times New Roman"/>
              </a:rPr>
              <a:t>Срок обучения: </a:t>
            </a:r>
            <a:r>
              <a:rPr lang="en-US" sz="2000" b="1" dirty="0">
                <a:solidFill>
                  <a:srgbClr val="1B8A63"/>
                </a:solidFill>
                <a:latin typeface="Times New Roman"/>
                <a:ea typeface="+mn-lt"/>
                <a:cs typeface="Times New Roman"/>
              </a:rPr>
              <a:t>3</a:t>
            </a:r>
            <a:r>
              <a:rPr lang="ru-RU" sz="2000" b="1" dirty="0">
                <a:solidFill>
                  <a:srgbClr val="1B8A63"/>
                </a:solidFill>
                <a:latin typeface="Times New Roman"/>
                <a:ea typeface="+mn-lt"/>
                <a:cs typeface="Times New Roman"/>
              </a:rPr>
              <a:t> года.</a:t>
            </a:r>
          </a:p>
          <a:p>
            <a:pPr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/>
                <a:cs typeface="Times New Roman"/>
              </a:rPr>
              <a:t>Форма обучения: </a:t>
            </a:r>
            <a:r>
              <a:rPr lang="ru-RU" sz="2000" b="1" dirty="0">
                <a:solidFill>
                  <a:srgbClr val="1B8A63"/>
                </a:solidFill>
                <a:latin typeface="Times New Roman"/>
                <a:ea typeface="+mn-lt"/>
                <a:cs typeface="Times New Roman"/>
              </a:rPr>
              <a:t>заочная.</a:t>
            </a:r>
          </a:p>
          <a:p>
            <a:pPr indent="180975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/>
                <a:cs typeface="Times New Roman"/>
              </a:rPr>
              <a:t>План приёма: </a:t>
            </a:r>
            <a:r>
              <a:rPr lang="ru" sz="2000" b="1" dirty="0">
                <a:solidFill>
                  <a:srgbClr val="1B8A63"/>
                </a:solidFill>
                <a:latin typeface="Times New Roman"/>
                <a:cs typeface="Times New Roman"/>
              </a:rPr>
              <a:t>10 человек (на условиях оплаты),</a:t>
            </a:r>
            <a:endParaRPr lang="ru-RU" sz="2000" dirty="0">
              <a:ea typeface="+mn-lt"/>
              <a:cs typeface="+mn-lt"/>
            </a:endParaRPr>
          </a:p>
          <a:p>
            <a:pPr indent="180975">
              <a:spcBef>
                <a:spcPct val="0"/>
              </a:spcBef>
              <a:spcAft>
                <a:spcPct val="0"/>
              </a:spcAft>
            </a:pPr>
            <a:r>
              <a:rPr lang="" sz="2000" b="1" dirty="0" smtClean="0">
                <a:solidFill>
                  <a:srgbClr val="1B8A63"/>
                </a:solidFill>
                <a:latin typeface="Times New Roman"/>
                <a:cs typeface="Times New Roman"/>
              </a:rPr>
              <a:t>10</a:t>
            </a:r>
            <a:r>
              <a:rPr lang="ru" sz="2000" b="1" dirty="0" smtClean="0">
                <a:solidFill>
                  <a:srgbClr val="1B8A63"/>
                </a:solidFill>
                <a:latin typeface="Times New Roman"/>
                <a:cs typeface="Times New Roman"/>
              </a:rPr>
              <a:t> </a:t>
            </a:r>
            <a:r>
              <a:rPr lang="ru" sz="2000" b="1" dirty="0">
                <a:solidFill>
                  <a:srgbClr val="1B8A63"/>
                </a:solidFill>
                <a:latin typeface="Times New Roman"/>
                <a:cs typeface="Times New Roman"/>
              </a:rPr>
              <a:t>человек (за счёт республиканского бюджета)</a:t>
            </a:r>
          </a:p>
          <a:p>
            <a:pPr indent="180975">
              <a:spcBef>
                <a:spcPct val="0"/>
              </a:spcBef>
              <a:spcAft>
                <a:spcPct val="0"/>
              </a:spcAft>
            </a:pP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Times New Roman"/>
                <a:cs typeface="Times New Roman"/>
              </a:rPr>
              <a:t>Перечень вступительных испытаний:</a:t>
            </a:r>
            <a:endParaRPr lang="en-US" sz="2400" b="1" dirty="0">
              <a:latin typeface="Times New Roman"/>
              <a:cs typeface="Times New Roman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/>
                <a:cs typeface="Times New Roman"/>
              </a:rPr>
              <a:t> Основы алгоритмизации и программирования (письменно). </a:t>
            </a:r>
          </a:p>
          <a:p>
            <a:pPr marL="342900" indent="-34290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/>
                <a:cs typeface="Times New Roman"/>
              </a:rPr>
              <a:t> Охрана труда. Охрана окружающей среды и энергосбережение (письменно).</a:t>
            </a:r>
          </a:p>
          <a:p>
            <a:pPr marL="342900" indent="-34290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777880"/>
            <a:ext cx="9172034" cy="10801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5949696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www.bntu.by/mido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 descr="C:\Users\MAKS\Downloads\telegra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34" y="591049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:\Users\MAKS\Downloads\gmai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6320189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C:\Users\MAKS\Downloads\youtube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630342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C:\Users\MAKS\Downloads\instagram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587727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MAKS\Downloads\skype (1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33645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MAKS\Downloads\phon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99" y="591030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C:\Users\MAKS\Downloads\google-plu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591062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Вконтакте логотип PNG картинки скачать бесплатно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t="13510" r="26456" b="13794"/>
          <a:stretch/>
        </p:blipFill>
        <p:spPr bwMode="auto">
          <a:xfrm>
            <a:off x="4582847" y="6298756"/>
            <a:ext cx="393375" cy="40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83568" y="6360310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mido@bntu.by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713538" y="5962528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+375 (17) 248-26-58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713538" y="6237272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itu.mido</a:t>
            </a:r>
          </a:p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isit.mido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932040" y="5949697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МИДО(</a:t>
            </a:r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IIDE)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32040" y="6360311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www.vk.com/mido.bntu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308304" y="5929495"/>
            <a:ext cx="201622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iide_bntu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308304" y="6361543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 БНТУ</a:t>
            </a:r>
          </a:p>
        </p:txBody>
      </p:sp>
      <p:pic>
        <p:nvPicPr>
          <p:cNvPr id="2" name="Рисунок 2" descr="Изображение выглядит как текст, чашка, внутренний, кофе&#10;&#10;Автоматически созданное описание">
            <a:extLst>
              <a:ext uri="{FF2B5EF4-FFF2-40B4-BE49-F238E27FC236}">
                <a16:creationId xmlns:a16="http://schemas.microsoft.com/office/drawing/2014/main" id="{B3642EAA-4E64-4208-8E23-302B2600D63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613" r="6942" b="-64"/>
          <a:stretch/>
        </p:blipFill>
        <p:spPr>
          <a:xfrm>
            <a:off x="5893683" y="-2459"/>
            <a:ext cx="3277555" cy="5786349"/>
          </a:xfrm>
          <a:prstGeom prst="rect">
            <a:avLst/>
          </a:prstGeom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62D0167C-52D2-4F0C-A9DA-441C19BBB2B0}"/>
              </a:ext>
            </a:extLst>
          </p:cNvPr>
          <p:cNvCxnSpPr/>
          <p:nvPr/>
        </p:nvCxnSpPr>
        <p:spPr>
          <a:xfrm>
            <a:off x="237957" y="3782812"/>
            <a:ext cx="4358316" cy="0"/>
          </a:xfrm>
          <a:prstGeom prst="line">
            <a:avLst/>
          </a:prstGeom>
          <a:ln>
            <a:solidFill>
              <a:srgbClr val="1B8A6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82503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</TotalTime>
  <Words>826</Words>
  <Application>Microsoft Office PowerPoint</Application>
  <PresentationFormat>Экран (4:3)</PresentationFormat>
  <Paragraphs>434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1" baseType="lpstr">
      <vt:lpstr>PMingLiU-ExtB</vt:lpstr>
      <vt:lpstr>Arial</vt:lpstr>
      <vt:lpstr>Calibri</vt:lpstr>
      <vt:lpstr>Comic Sans MS</vt:lpstr>
      <vt:lpstr>roboto</vt:lpstr>
      <vt:lpstr>Segoe UI</vt:lpstr>
      <vt:lpstr>Times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Международный Институт Дистанционного Образования</dc:title>
  <dc:creator>Администратор</dc:creator>
  <cp:lastModifiedBy>Maks</cp:lastModifiedBy>
  <cp:revision>595</cp:revision>
  <dcterms:created xsi:type="dcterms:W3CDTF">2018-11-23T13:54:22Z</dcterms:created>
  <dcterms:modified xsi:type="dcterms:W3CDTF">2024-12-07T07:09:24Z</dcterms:modified>
</cp:coreProperties>
</file>