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4"/>
  </p:notesMasterIdLst>
  <p:sldIdLst>
    <p:sldId id="302" r:id="rId2"/>
    <p:sldId id="314" r:id="rId3"/>
    <p:sldId id="315" r:id="rId4"/>
    <p:sldId id="316" r:id="rId5"/>
    <p:sldId id="317" r:id="rId6"/>
    <p:sldId id="318" r:id="rId7"/>
    <p:sldId id="319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33" r:id="rId18"/>
    <p:sldId id="343" r:id="rId19"/>
    <p:sldId id="344" r:id="rId20"/>
    <p:sldId id="345" r:id="rId21"/>
    <p:sldId id="346" r:id="rId22"/>
    <p:sldId id="34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4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8A7EC-E18F-4BE6-BAAE-38F9CA8AFEBB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41E5D-0BB4-4ECF-AB9A-DDE35A7672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14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https://sheba.spb.ru/za/itut-izo-1989.htm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62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E6FA07-A982-4537-88EC-E069D19D54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19" b="-119"/>
          <a:stretch/>
        </p:blipFill>
        <p:spPr>
          <a:xfrm>
            <a:off x="-3025013" y="37108"/>
            <a:ext cx="9121013" cy="6858000"/>
          </a:xfrm>
          <a:prstGeom prst="parallelogram">
            <a:avLst>
              <a:gd name="adj" fmla="val 44315"/>
            </a:avLst>
          </a:prstGeom>
        </p:spPr>
      </p:pic>
    </p:spTree>
    <p:extLst>
      <p:ext uri="{BB962C8B-B14F-4D97-AF65-F5344CB8AC3E}">
        <p14:creationId xmlns:p14="http://schemas.microsoft.com/office/powerpoint/2010/main" val="290596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7B3A3434-8573-4264-B225-202B5A051C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5360" y="151938"/>
            <a:ext cx="1142526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920023"/>
            <a:ext cx="1142526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6480043" y="1508787"/>
            <a:ext cx="5711957" cy="3840427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110272" y="0"/>
            <a:ext cx="44514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78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19403" y="1931533"/>
            <a:ext cx="6240693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59499" y="634087"/>
            <a:ext cx="4512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3534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519937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119670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19403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659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38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730602" y="3717032"/>
            <a:ext cx="5279989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0601" y="1722011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70209" y="4554395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70209" y="1722011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30601" y="4554395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6170220" y="3742100"/>
            <a:ext cx="5279989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950044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1" y="1316765"/>
            <a:ext cx="5568619" cy="297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92011" y="3429000"/>
            <a:ext cx="5568619" cy="297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0160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333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1" y="1753815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92011" y="3866049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CC86BA-B0FB-4358-AA58-C05DE3BA1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362" t="27459" r="33463" b="52290"/>
          <a:stretch/>
        </p:blipFill>
        <p:spPr>
          <a:xfrm>
            <a:off x="10042601" y="2"/>
            <a:ext cx="2149400" cy="13829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6796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9922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993060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577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6BADBD3-F62E-4697-8D31-675A48314BF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599723" y="932723"/>
            <a:ext cx="4992555" cy="4992555"/>
            <a:chOff x="2699792" y="699542"/>
            <a:chExt cx="3744416" cy="3744416"/>
          </a:xfrm>
        </p:grpSpPr>
        <p:sp>
          <p:nvSpPr>
            <p:cNvPr id="2" name="Oval 1"/>
            <p:cNvSpPr/>
            <p:nvPr userDrawn="1"/>
          </p:nvSpPr>
          <p:spPr>
            <a:xfrm>
              <a:off x="2699792" y="699542"/>
              <a:ext cx="3744416" cy="3744416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" name="Oval 4"/>
            <p:cNvSpPr/>
            <p:nvPr userDrawn="1"/>
          </p:nvSpPr>
          <p:spPr>
            <a:xfrm>
              <a:off x="2836962" y="836712"/>
              <a:ext cx="3470076" cy="3470076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7797271" y="1312838"/>
            <a:ext cx="1332971" cy="1326604"/>
            <a:chOff x="6127601" y="487152"/>
            <a:chExt cx="999728" cy="994953"/>
          </a:xfrm>
        </p:grpSpPr>
        <p:sp>
          <p:nvSpPr>
            <p:cNvPr id="8" name="Oval 7"/>
            <p:cNvSpPr/>
            <p:nvPr userDrawn="1"/>
          </p:nvSpPr>
          <p:spPr>
            <a:xfrm>
              <a:off x="6127601" y="762025"/>
              <a:ext cx="720080" cy="720080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847681" y="621668"/>
              <a:ext cx="279648" cy="279648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6475870" y="487152"/>
              <a:ext cx="139824" cy="13982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0630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1208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FFD088-AFB2-4558-B406-0F79F25EB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362" t="27459" r="33463" b="52290"/>
          <a:stretch/>
        </p:blipFill>
        <p:spPr>
          <a:xfrm>
            <a:off x="10042601" y="2"/>
            <a:ext cx="2149400" cy="13829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95592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1208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FFD088-AFB2-4558-B406-0F79F25EB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362" t="27459" r="33463" b="52290"/>
          <a:stretch/>
        </p:blipFill>
        <p:spPr>
          <a:xfrm>
            <a:off x="10042601" y="2"/>
            <a:ext cx="2149400" cy="13829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130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A93D33-C1A0-449B-BC38-52BADDFFC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542" t="637" r="48838" b="1179"/>
          <a:stretch/>
        </p:blipFill>
        <p:spPr>
          <a:xfrm>
            <a:off x="1" y="-2051"/>
            <a:ext cx="2159563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59563" y="151938"/>
            <a:ext cx="1003243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59563" y="920023"/>
            <a:ext cx="1003243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89409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135E846-F3C7-4BDC-9C4A-51F02121D6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D7392C7-CD05-4402-8557-9F73B924DF28}"/>
              </a:ext>
            </a:extLst>
          </p:cNvPr>
          <p:cNvGrpSpPr/>
          <p:nvPr userDrawn="1"/>
        </p:nvGrpSpPr>
        <p:grpSpPr>
          <a:xfrm>
            <a:off x="0" y="-123393"/>
            <a:ext cx="12267143" cy="7104789"/>
            <a:chOff x="-20564" y="-186444"/>
            <a:chExt cx="9164564" cy="5370634"/>
          </a:xfrm>
        </p:grpSpPr>
        <p:sp>
          <p:nvSpPr>
            <p:cNvPr id="3" name="Rectangle 2"/>
            <p:cNvSpPr/>
            <p:nvPr userDrawn="1"/>
          </p:nvSpPr>
          <p:spPr>
            <a:xfrm>
              <a:off x="-20564" y="-100049"/>
              <a:ext cx="9144000" cy="5190958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" name="Rectangle 1"/>
            <p:cNvSpPr/>
            <p:nvPr userDrawn="1"/>
          </p:nvSpPr>
          <p:spPr>
            <a:xfrm>
              <a:off x="5220072" y="-186444"/>
              <a:ext cx="3923928" cy="5370634"/>
            </a:xfrm>
            <a:custGeom>
              <a:avLst/>
              <a:gdLst>
                <a:gd name="connsiteX0" fmla="*/ 0 w 4572000"/>
                <a:gd name="connsiteY0" fmla="*/ 0 h 5143500"/>
                <a:gd name="connsiteX1" fmla="*/ 4572000 w 4572000"/>
                <a:gd name="connsiteY1" fmla="*/ 0 h 5143500"/>
                <a:gd name="connsiteX2" fmla="*/ 4572000 w 4572000"/>
                <a:gd name="connsiteY2" fmla="*/ 5143500 h 5143500"/>
                <a:gd name="connsiteX3" fmla="*/ 0 w 4572000"/>
                <a:gd name="connsiteY3" fmla="*/ 5143500 h 5143500"/>
                <a:gd name="connsiteX4" fmla="*/ 0 w 4572000"/>
                <a:gd name="connsiteY4" fmla="*/ 0 h 5143500"/>
                <a:gd name="connsiteX0" fmla="*/ 2217761 w 4572000"/>
                <a:gd name="connsiteY0" fmla="*/ 0 h 5143500"/>
                <a:gd name="connsiteX1" fmla="*/ 4572000 w 4572000"/>
                <a:gd name="connsiteY1" fmla="*/ 0 h 5143500"/>
                <a:gd name="connsiteX2" fmla="*/ 4572000 w 4572000"/>
                <a:gd name="connsiteY2" fmla="*/ 5143500 h 5143500"/>
                <a:gd name="connsiteX3" fmla="*/ 0 w 4572000"/>
                <a:gd name="connsiteY3" fmla="*/ 5143500 h 5143500"/>
                <a:gd name="connsiteX4" fmla="*/ 2217761 w 4572000"/>
                <a:gd name="connsiteY4" fmla="*/ 0 h 5143500"/>
                <a:gd name="connsiteX0" fmla="*/ 2354239 w 4572000"/>
                <a:gd name="connsiteY0" fmla="*/ 0 h 5157147"/>
                <a:gd name="connsiteX1" fmla="*/ 4572000 w 4572000"/>
                <a:gd name="connsiteY1" fmla="*/ 13647 h 5157147"/>
                <a:gd name="connsiteX2" fmla="*/ 4572000 w 4572000"/>
                <a:gd name="connsiteY2" fmla="*/ 5157147 h 5157147"/>
                <a:gd name="connsiteX3" fmla="*/ 0 w 4572000"/>
                <a:gd name="connsiteY3" fmla="*/ 5157147 h 5157147"/>
                <a:gd name="connsiteX4" fmla="*/ 2354239 w 4572000"/>
                <a:gd name="connsiteY4" fmla="*/ 0 h 5157147"/>
                <a:gd name="connsiteX0" fmla="*/ 2347415 w 4572000"/>
                <a:gd name="connsiteY0" fmla="*/ 0 h 5150323"/>
                <a:gd name="connsiteX1" fmla="*/ 4572000 w 4572000"/>
                <a:gd name="connsiteY1" fmla="*/ 6823 h 5150323"/>
                <a:gd name="connsiteX2" fmla="*/ 4572000 w 4572000"/>
                <a:gd name="connsiteY2" fmla="*/ 5150323 h 5150323"/>
                <a:gd name="connsiteX3" fmla="*/ 0 w 4572000"/>
                <a:gd name="connsiteY3" fmla="*/ 5150323 h 5150323"/>
                <a:gd name="connsiteX4" fmla="*/ 2347415 w 4572000"/>
                <a:gd name="connsiteY4" fmla="*/ 0 h 515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0" h="5150323">
                  <a:moveTo>
                    <a:pt x="2347415" y="0"/>
                  </a:moveTo>
                  <a:lnTo>
                    <a:pt x="4572000" y="6823"/>
                  </a:lnTo>
                  <a:lnTo>
                    <a:pt x="4572000" y="5150323"/>
                  </a:lnTo>
                  <a:lnTo>
                    <a:pt x="0" y="5150323"/>
                  </a:lnTo>
                  <a:lnTo>
                    <a:pt x="23474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728181" y="4869160"/>
            <a:ext cx="44638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267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728181" y="5863579"/>
            <a:ext cx="44638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B091268F-C541-40CC-98C4-12189BCDB740}"/>
              </a:ext>
            </a:extLst>
          </p:cNvPr>
          <p:cNvSpPr/>
          <p:nvPr userDrawn="1"/>
        </p:nvSpPr>
        <p:spPr>
          <a:xfrm>
            <a:off x="0" y="1"/>
            <a:ext cx="8976320" cy="6867096"/>
          </a:xfrm>
          <a:prstGeom prst="parallelogram">
            <a:avLst>
              <a:gd name="adj" fmla="val 4444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Прямоугольный треугольник 4">
            <a:extLst>
              <a:ext uri="{FF2B5EF4-FFF2-40B4-BE49-F238E27FC236}">
                <a16:creationId xmlns:a16="http://schemas.microsoft.com/office/drawing/2014/main" id="{9736732C-551A-4EC4-8485-402222832768}"/>
              </a:ext>
            </a:extLst>
          </p:cNvPr>
          <p:cNvSpPr/>
          <p:nvPr userDrawn="1"/>
        </p:nvSpPr>
        <p:spPr>
          <a:xfrm rot="10800000" flipH="1">
            <a:off x="0" y="-9101"/>
            <a:ext cx="3215680" cy="6867100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036895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18464" y="2499834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519236" y="2499834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303545" y="2499834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087855" y="2499834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19403" y="1796819"/>
            <a:ext cx="2352000" cy="702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Rectangle 11"/>
          <p:cNvSpPr/>
          <p:nvPr userDrawn="1"/>
        </p:nvSpPr>
        <p:spPr>
          <a:xfrm>
            <a:off x="719402" y="1796819"/>
            <a:ext cx="1520647" cy="7025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" name="Rectangle 13"/>
          <p:cNvSpPr/>
          <p:nvPr userDrawn="1"/>
        </p:nvSpPr>
        <p:spPr>
          <a:xfrm>
            <a:off x="3519236" y="1796819"/>
            <a:ext cx="2352000" cy="702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5" name="Rectangle 14"/>
          <p:cNvSpPr/>
          <p:nvPr userDrawn="1"/>
        </p:nvSpPr>
        <p:spPr>
          <a:xfrm>
            <a:off x="3519235" y="1796819"/>
            <a:ext cx="1520647" cy="702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6303545" y="1796819"/>
            <a:ext cx="2352000" cy="702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7" name="Rectangle 16"/>
          <p:cNvSpPr/>
          <p:nvPr userDrawn="1"/>
        </p:nvSpPr>
        <p:spPr>
          <a:xfrm>
            <a:off x="6303545" y="1796819"/>
            <a:ext cx="1520647" cy="7025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8" name="Rectangle 17"/>
          <p:cNvSpPr/>
          <p:nvPr userDrawn="1"/>
        </p:nvSpPr>
        <p:spPr>
          <a:xfrm>
            <a:off x="9087855" y="1796819"/>
            <a:ext cx="2352000" cy="702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9" name="Rectangle 18"/>
          <p:cNvSpPr/>
          <p:nvPr userDrawn="1"/>
        </p:nvSpPr>
        <p:spPr>
          <a:xfrm>
            <a:off x="9087854" y="1796819"/>
            <a:ext cx="1520647" cy="702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0E69EC4-E6B7-4D0F-832A-563EF43658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362" t="27459" r="33463" b="52290"/>
          <a:stretch/>
        </p:blipFill>
        <p:spPr>
          <a:xfrm>
            <a:off x="10042601" y="2"/>
            <a:ext cx="2149400" cy="13829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144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63" y="1412777"/>
            <a:ext cx="5088565" cy="47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53483" y="1584253"/>
            <a:ext cx="4681480" cy="3101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939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2062939"/>
            <a:ext cx="3744416" cy="453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4181" y="2247136"/>
            <a:ext cx="2159479" cy="33357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695733" y="4102100"/>
            <a:ext cx="3744416" cy="2111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7920203" y="4102100"/>
            <a:ext cx="3744416" cy="2111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9DFF84-61A1-4EAA-BE2D-33B640D97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2362" t="27459" r="33463" b="52290"/>
          <a:stretch/>
        </p:blipFill>
        <p:spPr>
          <a:xfrm>
            <a:off x="10042601" y="2"/>
            <a:ext cx="2149400" cy="13829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623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408" y="3043304"/>
            <a:ext cx="6669408" cy="339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223799" y="3497694"/>
            <a:ext cx="3197615" cy="2363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1610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5360" y="281003"/>
            <a:ext cx="407977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493079" y="281003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493079" y="2393461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35361" y="4505472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2334757" y="4505472"/>
            <a:ext cx="4032448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742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05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61" r:id="rId20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E1C368DC-E2FC-4E77-A278-574204C3D5F6}"/>
              </a:ext>
            </a:extLst>
          </p:cNvPr>
          <p:cNvSpPr txBox="1">
            <a:spLocks/>
          </p:cNvSpPr>
          <p:nvPr/>
        </p:nvSpPr>
        <p:spPr>
          <a:xfrm>
            <a:off x="575387" y="404664"/>
            <a:ext cx="11041227" cy="60486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 fontScale="62500" lnSpcReduction="20000"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национальный технический университет</a:t>
            </a:r>
          </a:p>
          <a:p>
            <a:r>
              <a:rPr lang="ru-RU" sz="29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</a:t>
            </a:r>
            <a:r>
              <a:rPr lang="en-US" sz="29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9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Инженерная экономика</a:t>
            </a:r>
            <a:r>
              <a:rPr lang="en-US" sz="29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8 </a:t>
            </a:r>
          </a:p>
          <a:p>
            <a:r>
              <a:rPr lang="ru-RU" sz="3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«Инженерная экономика»</a:t>
            </a:r>
          </a:p>
          <a:p>
            <a:endParaRPr lang="ru-RU" sz="33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материалы по теме: </a:t>
            </a:r>
          </a:p>
          <a:p>
            <a:endParaRPr lang="ru-RU" sz="33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4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Стартап-культура: как генерировать бизнес-идеи. </a:t>
            </a:r>
            <a:br>
              <a:rPr lang="ru-RU" sz="3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8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Командообразование</a:t>
            </a:r>
            <a:r>
              <a:rPr lang="ru-RU" sz="3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Механизмы поддержки стартапов: </a:t>
            </a:r>
            <a:br>
              <a:rPr lang="ru-RU" sz="3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инкубаторы и акселераторы»</a:t>
            </a:r>
          </a:p>
          <a:p>
            <a:endParaRPr lang="ru-RU" sz="30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9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5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Минск 2025</a:t>
            </a:r>
          </a:p>
        </p:txBody>
      </p:sp>
    </p:spTree>
    <p:extLst>
      <p:ext uri="{BB962C8B-B14F-4D97-AF65-F5344CB8AC3E}">
        <p14:creationId xmlns:p14="http://schemas.microsoft.com/office/powerpoint/2010/main" val="109596430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A049216-772F-4520-BE68-EA9E415182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950" y="334555"/>
            <a:ext cx="9768919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4. Метод ментальных карт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911B4-751F-4A70-8ACA-34A3A744649A}"/>
              </a:ext>
            </a:extLst>
          </p:cNvPr>
          <p:cNvSpPr txBox="1"/>
          <p:nvPr/>
        </p:nvSpPr>
        <p:spPr>
          <a:xfrm>
            <a:off x="257950" y="1552932"/>
            <a:ext cx="11288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Это более 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наглядный способ упорядочить информацию и зафиксировать мысли, чем сплошной текст или списки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756A1D-56E7-4AD5-BDA2-F04D71DE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01" y="2854408"/>
            <a:ext cx="11091597" cy="2915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0FD06F-1BDD-43C6-A189-FD02EBB40182}"/>
              </a:ext>
            </a:extLst>
          </p:cNvPr>
          <p:cNvSpPr txBox="1"/>
          <p:nvPr/>
        </p:nvSpPr>
        <p:spPr>
          <a:xfrm>
            <a:off x="550201" y="5986218"/>
            <a:ext cx="10995859" cy="37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Этапы составления ментальных карт </a:t>
            </a:r>
          </a:p>
        </p:txBody>
      </p:sp>
    </p:spTree>
    <p:extLst>
      <p:ext uri="{BB962C8B-B14F-4D97-AF65-F5344CB8AC3E}">
        <p14:creationId xmlns:p14="http://schemas.microsoft.com/office/powerpoint/2010/main" val="1728464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A049216-772F-4520-BE68-EA9E415182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950" y="334555"/>
            <a:ext cx="9768919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4. Метод ментальных карт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FD06F-1BDD-43C6-A189-FD02EBB40182}"/>
              </a:ext>
            </a:extLst>
          </p:cNvPr>
          <p:cNvSpPr txBox="1"/>
          <p:nvPr/>
        </p:nvSpPr>
        <p:spPr>
          <a:xfrm>
            <a:off x="977886" y="6394448"/>
            <a:ext cx="10236227" cy="377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Пример ментальной карты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4F4F0E-8E95-43CF-B724-B67707E0B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86" y="1434661"/>
            <a:ext cx="10236227" cy="495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58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097BD00-CA92-4A68-A37D-76341C6BB7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950" y="366086"/>
            <a:ext cx="9768919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5. Метод Уолта Диснея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4B304-1B13-4C16-8929-2AF41D1C0F92}"/>
              </a:ext>
            </a:extLst>
          </p:cNvPr>
          <p:cNvSpPr txBox="1"/>
          <p:nvPr/>
        </p:nvSpPr>
        <p:spPr>
          <a:xfrm>
            <a:off x="257950" y="1375966"/>
            <a:ext cx="11613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Этот метод позволяет посмотреть на проблему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 разных точек зрения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. В процессе человек принимает на себя три роли по очереди.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932E0D-92A2-495D-A70E-653931D2E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037" y="2232675"/>
            <a:ext cx="2585076" cy="46253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152729-277A-4E54-9EEC-EDB85545A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66" y="2232676"/>
            <a:ext cx="2838450" cy="27336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921051-62DF-4B03-97CE-77544994A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519" y="3741420"/>
            <a:ext cx="2886075" cy="27336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9737F0-6C15-4B6E-B181-A65137B0C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097" y="2232675"/>
            <a:ext cx="28860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45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A9AAF8D-5F92-4D9C-AB83-C833185A1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950" y="318790"/>
            <a:ext cx="9768919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6. Разбить целое на части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E5C13-7849-4BEE-BC4F-AB67F754EA17}"/>
              </a:ext>
            </a:extLst>
          </p:cNvPr>
          <p:cNvSpPr txBox="1"/>
          <p:nvPr/>
        </p:nvSpPr>
        <p:spPr>
          <a:xfrm>
            <a:off x="257950" y="1402050"/>
            <a:ext cx="115504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Задачу легче решить, если разбить ее на части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, а потом для каждого элемента придумать по несколько решений и выбрать оптимальное. Таким же образом можно найти идеи для улучшения продукта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459A5C-799F-4D23-AF2F-A93C4FE1F15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97" y="2417713"/>
            <a:ext cx="8285327" cy="38808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A029FF-51D6-49C5-904A-BA32BF7D20E4}"/>
              </a:ext>
            </a:extLst>
          </p:cNvPr>
          <p:cNvSpPr txBox="1"/>
          <p:nvPr/>
        </p:nvSpPr>
        <p:spPr>
          <a:xfrm>
            <a:off x="1890496" y="6349382"/>
            <a:ext cx="828532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Этапы метода «Разбить целое на части»</a:t>
            </a:r>
          </a:p>
        </p:txBody>
      </p:sp>
    </p:spTree>
    <p:extLst>
      <p:ext uri="{BB962C8B-B14F-4D97-AF65-F5344CB8AC3E}">
        <p14:creationId xmlns:p14="http://schemas.microsoft.com/office/powerpoint/2010/main" val="28501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A593C01-00CC-44F1-BB1B-C75E2942CE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185" y="350321"/>
            <a:ext cx="9784684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7. Метод фокальных объектов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67D67D-2CB6-4167-99FB-B3A621BF0A5A}"/>
              </a:ext>
            </a:extLst>
          </p:cNvPr>
          <p:cNvSpPr txBox="1"/>
          <p:nvPr/>
        </p:nvSpPr>
        <p:spPr>
          <a:xfrm>
            <a:off x="242185" y="1430192"/>
            <a:ext cx="116292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Этот способ помогает найти идею, как улучшить продукт. 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Берем объект и присоединяем к нему свойства случайных предметов с помощью ассоциаций. Фокальным объектом может быть как отдельный предмет, вещь, товар или услуга, так и организация в целом или ее отдельные подразделения.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94535A-299D-476A-87F2-9A7CD25F4B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65417"/>
            <a:ext cx="9740462" cy="31146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B17B03-C5F0-49D9-A1C7-0AA433C9E65B}"/>
              </a:ext>
            </a:extLst>
          </p:cNvPr>
          <p:cNvSpPr txBox="1"/>
          <p:nvPr/>
        </p:nvSpPr>
        <p:spPr>
          <a:xfrm>
            <a:off x="1295400" y="6349382"/>
            <a:ext cx="960119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Этапы метода фокальных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148881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6DAC20B-2F97-4F5F-AA22-429E8F215E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951" y="334555"/>
            <a:ext cx="9784683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8. Метод «Размер, время, стоимость»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B7F893-270C-46A6-A987-2AE8E55628D5}"/>
              </a:ext>
            </a:extLst>
          </p:cNvPr>
          <p:cNvSpPr txBox="1"/>
          <p:nvPr/>
        </p:nvSpPr>
        <p:spPr>
          <a:xfrm>
            <a:off x="257951" y="1480882"/>
            <a:ext cx="11566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Этот метод основан на мысленном изменении трех параметров продукта: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размера, времени и стоимости.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 Каждый из них нужно увеличить до бесконечности, потом уменьшить до нуля.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D73FA5-9A44-4B13-B943-6A4F034DF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997" y="2188768"/>
            <a:ext cx="7526005" cy="452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10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5821709-9C32-4FFA-B16B-4B133CDC7B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716" y="350321"/>
            <a:ext cx="9737387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9. Ловушка для идей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084B4-AB4C-4C94-8179-EF394EAFEC3A}"/>
              </a:ext>
            </a:extLst>
          </p:cNvPr>
          <p:cNvSpPr txBox="1"/>
          <p:nvPr/>
        </p:nvSpPr>
        <p:spPr>
          <a:xfrm>
            <a:off x="273716" y="1761743"/>
            <a:ext cx="7548552" cy="3690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Этот метод подразумевает, что 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идеи уже живут в подсознании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, нужно только их выпустить оттуда. Они могут прийти в голову, где угодно и когда угодно: в автобусе по дороге на работу или в кровати среди ночи. 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Записывайте каждую в блокнот или на диктофон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. Анализировать сразу не нужно, лучше сделать это через несколько дней. А еще лучше выработать привычку генерировать по пять идей в день. 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Это могут быть любые, даже самые нереалистичные и незначительные мысли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. Главное, чтобы это вошло в привычку. С каждым днем придумывать будет все легче.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4C0293-14D2-458A-9FC0-D0505806C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050" y="1761742"/>
            <a:ext cx="3675354" cy="3690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76EE8-9557-4EC7-98A6-319D5FF68CFF}"/>
              </a:ext>
            </a:extLst>
          </p:cNvPr>
          <p:cNvSpPr txBox="1"/>
          <p:nvPr/>
        </p:nvSpPr>
        <p:spPr>
          <a:xfrm>
            <a:off x="536028" y="5686111"/>
            <a:ext cx="11114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«Бизнес-идеи можно увидеть везде, стоит только внимательно посмотреть по сторонам»</a:t>
            </a:r>
          </a:p>
        </p:txBody>
      </p:sp>
    </p:spTree>
    <p:extLst>
      <p:ext uri="{BB962C8B-B14F-4D97-AF65-F5344CB8AC3E}">
        <p14:creationId xmlns:p14="http://schemas.microsoft.com/office/powerpoint/2010/main" val="2556361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0490" y="164621"/>
            <a:ext cx="975598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ЭТАП 2. Сформировать команду единомышленников</a:t>
            </a:r>
            <a:endParaRPr lang="en-US" sz="34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341" y="1534227"/>
            <a:ext cx="11617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Командообразование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(тимбилдинг) на предприятии позволяет создать не просто сплоченный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коллектив, а сделать каждого работника в первую очередь командным игроком.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9349" y="5526045"/>
            <a:ext cx="5568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совместное решение общих задач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когда каждый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вкладывает свои таланты и умения, оказывается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более эффективным, чем простое подчинение лидеру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1" name="Прямая со стрелкой 10"/>
          <p:cNvCxnSpPr>
            <a:endCxn id="32" idx="2"/>
          </p:cNvCxnSpPr>
          <p:nvPr/>
        </p:nvCxnSpPr>
        <p:spPr>
          <a:xfrm flipV="1">
            <a:off x="5903979" y="3001652"/>
            <a:ext cx="0" cy="4776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21" idx="0"/>
          </p:cNvCxnSpPr>
          <p:nvPr/>
        </p:nvCxnSpPr>
        <p:spPr>
          <a:xfrm>
            <a:off x="6686864" y="4865450"/>
            <a:ext cx="2282270" cy="660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028299" y="4865450"/>
            <a:ext cx="2011584" cy="6605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16" idx="3"/>
          </p:cNvCxnSpPr>
          <p:nvPr/>
        </p:nvCxnSpPr>
        <p:spPr>
          <a:xfrm flipH="1" flipV="1">
            <a:off x="3695733" y="4117805"/>
            <a:ext cx="1344151" cy="792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A7DE98-C73D-4094-8F08-3061EBE97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13" y="3579196"/>
            <a:ext cx="1020131" cy="183141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3579196"/>
            <a:ext cx="36957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возрастает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креативность решений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поскольку на проблему существует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столько взглядов, сколько членов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команды с ней знакомо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903979" y="5526045"/>
            <a:ext cx="6130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меньше риск возникновения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критических ошибок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потому что каждый в команде ощущает ответственность за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конечный результат, а не только за свой узкий участок работы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323861" y="2663098"/>
            <a:ext cx="51602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увеличивается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работоспособность и дисциплина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4" name="Прямая со стрелкой 33"/>
          <p:cNvCxnSpPr>
            <a:endCxn id="37" idx="1"/>
          </p:cNvCxnSpPr>
          <p:nvPr/>
        </p:nvCxnSpPr>
        <p:spPr>
          <a:xfrm flipV="1">
            <a:off x="6547224" y="3997736"/>
            <a:ext cx="1594600" cy="1674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8141824" y="3582237"/>
            <a:ext cx="3892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рациональнее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распределяются силы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поскольку в команде развита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взаимопомощь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11532032" y="6021288"/>
            <a:ext cx="777736" cy="1166925"/>
            <a:chOff x="8649024" y="4627311"/>
            <a:chExt cx="583302" cy="875194"/>
          </a:xfrm>
        </p:grpSpPr>
        <p:sp>
          <p:nvSpPr>
            <p:cNvPr id="43" name="Равнобедренный треугольник 2">
              <a:extLst>
                <a:ext uri="{FF2B5EF4-FFF2-40B4-BE49-F238E27FC236}">
                  <a16:creationId xmlns:a16="http://schemas.microsoft.com/office/drawing/2014/main" id="{B813FA8F-2F0D-41CE-BB34-24F21DDF52EB}"/>
                </a:ext>
              </a:extLst>
            </p:cNvPr>
            <p:cNvSpPr/>
            <p:nvPr/>
          </p:nvSpPr>
          <p:spPr>
            <a:xfrm rot="7557343">
              <a:off x="8539081" y="4809260"/>
              <a:ext cx="875194" cy="511296"/>
            </a:xfrm>
            <a:custGeom>
              <a:avLst/>
              <a:gdLst>
                <a:gd name="connsiteX0" fmla="*/ 0 w 789509"/>
                <a:gd name="connsiteY0" fmla="*/ 577081 h 577081"/>
                <a:gd name="connsiteX1" fmla="*/ 394755 w 789509"/>
                <a:gd name="connsiteY1" fmla="*/ 0 h 577081"/>
                <a:gd name="connsiteX2" fmla="*/ 789509 w 789509"/>
                <a:gd name="connsiteY2" fmla="*/ 577081 h 577081"/>
                <a:gd name="connsiteX3" fmla="*/ 0 w 789509"/>
                <a:gd name="connsiteY3" fmla="*/ 577081 h 577081"/>
                <a:gd name="connsiteX0" fmla="*/ 0 w 1060450"/>
                <a:gd name="connsiteY0" fmla="*/ 237658 h 577081"/>
                <a:gd name="connsiteX1" fmla="*/ 665696 w 1060450"/>
                <a:gd name="connsiteY1" fmla="*/ 0 h 577081"/>
                <a:gd name="connsiteX2" fmla="*/ 1060450 w 1060450"/>
                <a:gd name="connsiteY2" fmla="*/ 577081 h 577081"/>
                <a:gd name="connsiteX3" fmla="*/ 0 w 1060450"/>
                <a:gd name="connsiteY3" fmla="*/ 237658 h 577081"/>
                <a:gd name="connsiteX0" fmla="*/ 0 w 1060450"/>
                <a:gd name="connsiteY0" fmla="*/ 470283 h 809706"/>
                <a:gd name="connsiteX1" fmla="*/ 645377 w 1060450"/>
                <a:gd name="connsiteY1" fmla="*/ 0 h 809706"/>
                <a:gd name="connsiteX2" fmla="*/ 1060450 w 1060450"/>
                <a:gd name="connsiteY2" fmla="*/ 809706 h 809706"/>
                <a:gd name="connsiteX3" fmla="*/ 0 w 1060450"/>
                <a:gd name="connsiteY3" fmla="*/ 470283 h 809706"/>
                <a:gd name="connsiteX0" fmla="*/ 0 w 1017150"/>
                <a:gd name="connsiteY0" fmla="*/ 470283 h 511296"/>
                <a:gd name="connsiteX1" fmla="*/ 645377 w 1017150"/>
                <a:gd name="connsiteY1" fmla="*/ 0 h 511296"/>
                <a:gd name="connsiteX2" fmla="*/ 1017150 w 1017150"/>
                <a:gd name="connsiteY2" fmla="*/ 511296 h 511296"/>
                <a:gd name="connsiteX3" fmla="*/ 0 w 1017150"/>
                <a:gd name="connsiteY3" fmla="*/ 470283 h 511296"/>
                <a:gd name="connsiteX0" fmla="*/ 0 w 875194"/>
                <a:gd name="connsiteY0" fmla="*/ 359069 h 511296"/>
                <a:gd name="connsiteX1" fmla="*/ 503421 w 875194"/>
                <a:gd name="connsiteY1" fmla="*/ 0 h 511296"/>
                <a:gd name="connsiteX2" fmla="*/ 875194 w 875194"/>
                <a:gd name="connsiteY2" fmla="*/ 511296 h 511296"/>
                <a:gd name="connsiteX3" fmla="*/ 0 w 875194"/>
                <a:gd name="connsiteY3" fmla="*/ 359069 h 51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5194" h="511296">
                  <a:moveTo>
                    <a:pt x="0" y="359069"/>
                  </a:moveTo>
                  <a:lnTo>
                    <a:pt x="503421" y="0"/>
                  </a:lnTo>
                  <a:lnTo>
                    <a:pt x="875194" y="511296"/>
                  </a:lnTo>
                  <a:lnTo>
                    <a:pt x="0" y="35906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4" name="Google Shape;1001;p20"/>
            <p:cNvSpPr txBox="1">
              <a:spLocks/>
            </p:cNvSpPr>
            <p:nvPr/>
          </p:nvSpPr>
          <p:spPr>
            <a:xfrm>
              <a:off x="8649024" y="4727435"/>
              <a:ext cx="456900" cy="4686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2400" dirty="0"/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90177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825C35F-A99A-4E34-BF0B-7203AA662D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950" y="334556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  <a:latin typeface="Arial"/>
              </a:rPr>
              <a:t>Правила командной работы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44CADD-301C-4DA5-963D-203F2F9D62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0" y="1511212"/>
            <a:ext cx="6142850" cy="512607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18EA65-F421-49F0-8108-138B25631250}"/>
              </a:ext>
            </a:extLst>
          </p:cNvPr>
          <p:cNvSpPr txBox="1"/>
          <p:nvPr/>
        </p:nvSpPr>
        <p:spPr>
          <a:xfrm>
            <a:off x="6547944" y="2474881"/>
            <a:ext cx="5533697" cy="3669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По мнению предпринимателей, минимальная жизнеспособная команда строится по модели HHHv4: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Hipster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(дизайнер, визуализатор продукта),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Hacker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(отвечает за техническую реализацию)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Hustler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(продвигает продукт на рынок), иногда к ним добавляют визионера/стратега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Visionary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53947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5EFC7DE-5DFB-4D10-997B-0F014D5963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185" y="303024"/>
            <a:ext cx="9784684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  <a:latin typeface="Arial"/>
              </a:rPr>
              <a:t>ЭТАП 3. Найти механизмы поддержки </a:t>
            </a:r>
            <a:br>
              <a:rPr lang="ru-RU" sz="3400" b="1" dirty="0">
                <a:solidFill>
                  <a:prstClr val="white"/>
                </a:solidFill>
                <a:latin typeface="Arial"/>
              </a:rPr>
            </a:br>
            <a:r>
              <a:rPr lang="ru-RU" sz="3400" b="1" dirty="0">
                <a:solidFill>
                  <a:prstClr val="white"/>
                </a:solidFill>
                <a:latin typeface="Arial"/>
              </a:rPr>
              <a:t>стартапов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AD18E5-0E9B-41F6-B101-EED5D478AC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45" y="1513490"/>
            <a:ext cx="8623738" cy="46981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AA0CE-C0F9-41F8-8557-2A6D0C2D35B7}"/>
              </a:ext>
            </a:extLst>
          </p:cNvPr>
          <p:cNvSpPr txBox="1"/>
          <p:nvPr/>
        </p:nvSpPr>
        <p:spPr>
          <a:xfrm>
            <a:off x="1671145" y="6349382"/>
            <a:ext cx="862373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Финансовые механизмы поддержки стартапов</a:t>
            </a:r>
          </a:p>
        </p:txBody>
      </p:sp>
    </p:spTree>
    <p:extLst>
      <p:ext uri="{BB962C8B-B14F-4D97-AF65-F5344CB8AC3E}">
        <p14:creationId xmlns:p14="http://schemas.microsoft.com/office/powerpoint/2010/main" val="338112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1532034" y="6004514"/>
            <a:ext cx="777737" cy="1166925"/>
            <a:chOff x="8649025" y="4503385"/>
            <a:chExt cx="583303" cy="875194"/>
          </a:xfrm>
        </p:grpSpPr>
        <p:sp>
          <p:nvSpPr>
            <p:cNvPr id="12" name="Равнобедренный треугольник 2">
              <a:extLst>
                <a:ext uri="{FF2B5EF4-FFF2-40B4-BE49-F238E27FC236}">
                  <a16:creationId xmlns:a16="http://schemas.microsoft.com/office/drawing/2014/main" id="{B813FA8F-2F0D-41CE-BB34-24F21DDF52EB}"/>
                </a:ext>
              </a:extLst>
            </p:cNvPr>
            <p:cNvSpPr/>
            <p:nvPr/>
          </p:nvSpPr>
          <p:spPr>
            <a:xfrm rot="7557343">
              <a:off x="8539083" y="4685334"/>
              <a:ext cx="875194" cy="511296"/>
            </a:xfrm>
            <a:custGeom>
              <a:avLst/>
              <a:gdLst>
                <a:gd name="connsiteX0" fmla="*/ 0 w 789509"/>
                <a:gd name="connsiteY0" fmla="*/ 577081 h 577081"/>
                <a:gd name="connsiteX1" fmla="*/ 394755 w 789509"/>
                <a:gd name="connsiteY1" fmla="*/ 0 h 577081"/>
                <a:gd name="connsiteX2" fmla="*/ 789509 w 789509"/>
                <a:gd name="connsiteY2" fmla="*/ 577081 h 577081"/>
                <a:gd name="connsiteX3" fmla="*/ 0 w 789509"/>
                <a:gd name="connsiteY3" fmla="*/ 577081 h 577081"/>
                <a:gd name="connsiteX0" fmla="*/ 0 w 1060450"/>
                <a:gd name="connsiteY0" fmla="*/ 237658 h 577081"/>
                <a:gd name="connsiteX1" fmla="*/ 665696 w 1060450"/>
                <a:gd name="connsiteY1" fmla="*/ 0 h 577081"/>
                <a:gd name="connsiteX2" fmla="*/ 1060450 w 1060450"/>
                <a:gd name="connsiteY2" fmla="*/ 577081 h 577081"/>
                <a:gd name="connsiteX3" fmla="*/ 0 w 1060450"/>
                <a:gd name="connsiteY3" fmla="*/ 237658 h 577081"/>
                <a:gd name="connsiteX0" fmla="*/ 0 w 1060450"/>
                <a:gd name="connsiteY0" fmla="*/ 470283 h 809706"/>
                <a:gd name="connsiteX1" fmla="*/ 645377 w 1060450"/>
                <a:gd name="connsiteY1" fmla="*/ 0 h 809706"/>
                <a:gd name="connsiteX2" fmla="*/ 1060450 w 1060450"/>
                <a:gd name="connsiteY2" fmla="*/ 809706 h 809706"/>
                <a:gd name="connsiteX3" fmla="*/ 0 w 1060450"/>
                <a:gd name="connsiteY3" fmla="*/ 470283 h 809706"/>
                <a:gd name="connsiteX0" fmla="*/ 0 w 1017150"/>
                <a:gd name="connsiteY0" fmla="*/ 470283 h 511296"/>
                <a:gd name="connsiteX1" fmla="*/ 645377 w 1017150"/>
                <a:gd name="connsiteY1" fmla="*/ 0 h 511296"/>
                <a:gd name="connsiteX2" fmla="*/ 1017150 w 1017150"/>
                <a:gd name="connsiteY2" fmla="*/ 511296 h 511296"/>
                <a:gd name="connsiteX3" fmla="*/ 0 w 1017150"/>
                <a:gd name="connsiteY3" fmla="*/ 470283 h 511296"/>
                <a:gd name="connsiteX0" fmla="*/ 0 w 875194"/>
                <a:gd name="connsiteY0" fmla="*/ 359069 h 511296"/>
                <a:gd name="connsiteX1" fmla="*/ 503421 w 875194"/>
                <a:gd name="connsiteY1" fmla="*/ 0 h 511296"/>
                <a:gd name="connsiteX2" fmla="*/ 875194 w 875194"/>
                <a:gd name="connsiteY2" fmla="*/ 511296 h 511296"/>
                <a:gd name="connsiteX3" fmla="*/ 0 w 875194"/>
                <a:gd name="connsiteY3" fmla="*/ 359069 h 51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5194" h="511296">
                  <a:moveTo>
                    <a:pt x="0" y="359069"/>
                  </a:moveTo>
                  <a:lnTo>
                    <a:pt x="503421" y="0"/>
                  </a:lnTo>
                  <a:lnTo>
                    <a:pt x="875194" y="511296"/>
                  </a:lnTo>
                  <a:lnTo>
                    <a:pt x="0" y="35906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3" name="Google Shape;1001;p20"/>
            <p:cNvSpPr txBox="1">
              <a:spLocks/>
            </p:cNvSpPr>
            <p:nvPr/>
          </p:nvSpPr>
          <p:spPr>
            <a:xfrm>
              <a:off x="8649025" y="4636750"/>
              <a:ext cx="456900" cy="4686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2400" dirty="0"/>
                <a:t>1</a:t>
              </a:r>
            </a:p>
          </p:txBody>
        </p:sp>
      </p:grpSp>
      <p:sp>
        <p:nvSpPr>
          <p:cNvPr id="15" name="Текст 1"/>
          <p:cNvSpPr>
            <a:spLocks noGrp="1"/>
          </p:cNvSpPr>
          <p:nvPr>
            <p:ph type="body" sz="quarter" idx="10"/>
          </p:nvPr>
        </p:nvSpPr>
        <p:spPr>
          <a:xfrm>
            <a:off x="286781" y="260648"/>
            <a:ext cx="9456309" cy="768085"/>
          </a:xfrm>
        </p:spPr>
        <p:txBody>
          <a:bodyPr/>
          <a:lstStyle/>
          <a:p>
            <a:r>
              <a:rPr lang="ru-RU" sz="3600" b="1" dirty="0">
                <a:latin typeface="+mn-lt"/>
                <a:cs typeface="+mn-cs"/>
              </a:rPr>
              <a:t>Стартап-культура</a:t>
            </a:r>
            <a:endParaRPr lang="en-US" sz="3600" b="1" dirty="0"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782" y="1617668"/>
            <a:ext cx="972432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b="1" dirty="0">
                <a:solidFill>
                  <a:schemeClr val="accent1">
                    <a:lumMod val="75000"/>
                  </a:schemeClr>
                </a:solidFill>
              </a:rPr>
              <a:t>Культура стартапов </a:t>
            </a:r>
            <a:r>
              <a:rPr lang="ru-RU" sz="1867" b="1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sz="1867" dirty="0">
                <a:solidFill>
                  <a:schemeClr val="accent6">
                    <a:lumMod val="50000"/>
                  </a:schemeClr>
                </a:solidFill>
              </a:rPr>
              <a:t>это тип рабочей среды, которая поощряет инновации, риск и гибкость, чтобы создать успешное предприятие. Стартапы часто характеризуются их небольшими размерами, ограниченными ресурсами и экспериментальным мышлением.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091" y="2368728"/>
            <a:ext cx="2908543" cy="40071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F15BA6-8EFA-4004-BD91-C4452ED8E4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2" y="3027882"/>
            <a:ext cx="8289812" cy="297878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23983B-A781-4771-9BFB-2899E68AF56A}"/>
              </a:ext>
            </a:extLst>
          </p:cNvPr>
          <p:cNvSpPr txBox="1"/>
          <p:nvPr/>
        </p:nvSpPr>
        <p:spPr>
          <a:xfrm>
            <a:off x="477182" y="5935831"/>
            <a:ext cx="828981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5 правил стартап-культуры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615951194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63B99EE-6282-4E50-9600-51E527A742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950" y="350321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  <a:latin typeface="Arial"/>
              </a:rPr>
              <a:t>Варианты финансирования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5F6870-4E9F-473F-B33F-FBFB0F6C1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50" y="1561772"/>
            <a:ext cx="5986205" cy="45237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1C1A5E-E410-41F5-8974-A24C1ED1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400" y="1561772"/>
            <a:ext cx="5581650" cy="45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81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E435ACA6-AD0E-434C-89BF-30F18EB8B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950" y="350321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  <a:latin typeface="Arial"/>
              </a:rPr>
              <a:t>Варианты финансирования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5BFE40-A4A9-4E3E-BC02-D64990697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88" y="1949010"/>
            <a:ext cx="6089699" cy="43571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C85973-3294-4F6A-BAF6-A0F2EF683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53" y="4314825"/>
            <a:ext cx="2543175" cy="25431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FD5CEB-BEF5-4FDC-9414-1E5E6226E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649" y="1922338"/>
            <a:ext cx="5610225" cy="2543175"/>
          </a:xfrm>
          <a:prstGeom prst="rect">
            <a:avLst/>
          </a:prstGeom>
        </p:spPr>
      </p:pic>
      <p:sp>
        <p:nvSpPr>
          <p:cNvPr id="13" name="Облачко с текстом: овальное 12">
            <a:extLst>
              <a:ext uri="{FF2B5EF4-FFF2-40B4-BE49-F238E27FC236}">
                <a16:creationId xmlns:a16="http://schemas.microsoft.com/office/drawing/2014/main" id="{69BFFF82-5A42-4AAC-B31B-343567D4B3D9}"/>
              </a:ext>
            </a:extLst>
          </p:cNvPr>
          <p:cNvSpPr/>
          <p:nvPr/>
        </p:nvSpPr>
        <p:spPr>
          <a:xfrm>
            <a:off x="10152452" y="4528032"/>
            <a:ext cx="2047159" cy="768085"/>
          </a:xfrm>
          <a:prstGeom prst="wedgeEllipseCallout">
            <a:avLst>
              <a:gd name="adj1" fmla="val -63846"/>
              <a:gd name="adj2" fmla="val 549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Инкубаторы?</a:t>
            </a:r>
          </a:p>
        </p:txBody>
      </p:sp>
      <p:sp>
        <p:nvSpPr>
          <p:cNvPr id="14" name="Облачко с текстом: овальное 13">
            <a:extLst>
              <a:ext uri="{FF2B5EF4-FFF2-40B4-BE49-F238E27FC236}">
                <a16:creationId xmlns:a16="http://schemas.microsoft.com/office/drawing/2014/main" id="{06ECE90F-A1EB-44CC-ADC4-5D9CDD41FEDC}"/>
              </a:ext>
            </a:extLst>
          </p:cNvPr>
          <p:cNvSpPr/>
          <p:nvPr/>
        </p:nvSpPr>
        <p:spPr>
          <a:xfrm>
            <a:off x="6347649" y="4528032"/>
            <a:ext cx="2356318" cy="768085"/>
          </a:xfrm>
          <a:prstGeom prst="wedgeEllipseCallout">
            <a:avLst>
              <a:gd name="adj1" fmla="val 62662"/>
              <a:gd name="adj2" fmla="val 4267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Акселераторы?</a:t>
            </a:r>
          </a:p>
        </p:txBody>
      </p:sp>
    </p:spTree>
    <p:extLst>
      <p:ext uri="{BB962C8B-B14F-4D97-AF65-F5344CB8AC3E}">
        <p14:creationId xmlns:p14="http://schemas.microsoft.com/office/powerpoint/2010/main" val="285147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7515669-FB0B-4F0B-AE04-FEC913465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132" y="460093"/>
            <a:ext cx="9601067" cy="768085"/>
          </a:xfrm>
        </p:spPr>
        <p:txBody>
          <a:bodyPr/>
          <a:lstStyle/>
          <a:p>
            <a:r>
              <a:rPr lang="ru-RU" sz="3400" b="1" dirty="0">
                <a:solidFill>
                  <a:prstClr val="white"/>
                </a:solidFill>
              </a:rPr>
              <a:t>Инкубаторы и акселераторы </a:t>
            </a:r>
            <a:br>
              <a:rPr lang="ru-RU" sz="3400" b="1" dirty="0">
                <a:solidFill>
                  <a:prstClr val="white"/>
                </a:solidFill>
              </a:rPr>
            </a:br>
            <a:r>
              <a:rPr lang="ru-RU" sz="3400" b="1" dirty="0">
                <a:solidFill>
                  <a:prstClr val="white"/>
                </a:solidFill>
              </a:rPr>
              <a:t>как механизмы </a:t>
            </a:r>
            <a:r>
              <a:rPr lang="ru-RU" sz="3400" b="1" dirty="0">
                <a:solidFill>
                  <a:prstClr val="white"/>
                </a:solidFill>
                <a:latin typeface="Arial"/>
              </a:rPr>
              <a:t>поддержки стартапов </a:t>
            </a:r>
            <a:br>
              <a:rPr lang="ru-RU" sz="3400" b="1" dirty="0">
                <a:solidFill>
                  <a:prstClr val="white"/>
                </a:solidFill>
                <a:latin typeface="Arial"/>
              </a:rPr>
            </a:br>
            <a:endParaRPr lang="ru-RU" sz="34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Block Arc 3">
            <a:extLst>
              <a:ext uri="{FF2B5EF4-FFF2-40B4-BE49-F238E27FC236}">
                <a16:creationId xmlns:a16="http://schemas.microsoft.com/office/drawing/2014/main" id="{652FD55C-23A6-435F-AC76-51F3A592D4A3}"/>
              </a:ext>
            </a:extLst>
          </p:cNvPr>
          <p:cNvSpPr/>
          <p:nvPr/>
        </p:nvSpPr>
        <p:spPr>
          <a:xfrm>
            <a:off x="4414148" y="2932115"/>
            <a:ext cx="3040467" cy="2957450"/>
          </a:xfrm>
          <a:prstGeom prst="blockArc">
            <a:avLst>
              <a:gd name="adj1" fmla="val 5433134"/>
              <a:gd name="adj2" fmla="val 5358310"/>
              <a:gd name="adj3" fmla="val 5610"/>
            </a:avLst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Oval 5">
            <a:extLst>
              <a:ext uri="{FF2B5EF4-FFF2-40B4-BE49-F238E27FC236}">
                <a16:creationId xmlns:a16="http://schemas.microsoft.com/office/drawing/2014/main" id="{49EDEF5C-25F5-466A-A640-0EDBEB34A158}"/>
              </a:ext>
            </a:extLst>
          </p:cNvPr>
          <p:cNvSpPr/>
          <p:nvPr/>
        </p:nvSpPr>
        <p:spPr>
          <a:xfrm>
            <a:off x="5649223" y="5496805"/>
            <a:ext cx="557507" cy="542285"/>
          </a:xfrm>
          <a:prstGeom prst="ellipse">
            <a:avLst/>
          </a:prstGeom>
          <a:solidFill>
            <a:srgbClr val="7BA79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A22A83-64F9-443E-B725-65D420776D2F}"/>
              </a:ext>
            </a:extLst>
          </p:cNvPr>
          <p:cNvSpPr txBox="1"/>
          <p:nvPr/>
        </p:nvSpPr>
        <p:spPr>
          <a:xfrm>
            <a:off x="4757035" y="3888825"/>
            <a:ext cx="239964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Функции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968C8C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968C8C">
                    <a:lumMod val="50000"/>
                  </a:srgbClr>
                </a:solidFill>
                <a:effectLst/>
                <a:uLnTx/>
                <a:uFillTx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968C8C">
                    <a:lumMod val="50000"/>
                  </a:srgbClr>
                </a:solidFill>
                <a:effectLst/>
                <a:uLnTx/>
                <a:uFillTx/>
              </a:rPr>
              <a:t>инкубаторов и 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968C8C">
                    <a:lumMod val="50000"/>
                  </a:srgbClr>
                </a:solidFill>
                <a:effectLst/>
                <a:uLnTx/>
                <a:uFillTx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968C8C">
                    <a:lumMod val="50000"/>
                  </a:srgbClr>
                </a:solidFill>
                <a:effectLst/>
                <a:uLnTx/>
                <a:uFillTx/>
              </a:rPr>
              <a:t>акселераторов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968C8C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0" name="Oval 5">
            <a:extLst>
              <a:ext uri="{FF2B5EF4-FFF2-40B4-BE49-F238E27FC236}">
                <a16:creationId xmlns:a16="http://schemas.microsoft.com/office/drawing/2014/main" id="{CC13482E-D421-4509-8D1E-48A37F68E8E1}"/>
              </a:ext>
            </a:extLst>
          </p:cNvPr>
          <p:cNvSpPr/>
          <p:nvPr/>
        </p:nvSpPr>
        <p:spPr>
          <a:xfrm>
            <a:off x="4205288" y="4218444"/>
            <a:ext cx="557507" cy="542285"/>
          </a:xfrm>
          <a:prstGeom prst="ellipse">
            <a:avLst/>
          </a:prstGeom>
          <a:solidFill>
            <a:srgbClr val="94B6D2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Oval 5">
            <a:extLst>
              <a:ext uri="{FF2B5EF4-FFF2-40B4-BE49-F238E27FC236}">
                <a16:creationId xmlns:a16="http://schemas.microsoft.com/office/drawing/2014/main" id="{C84BE8D9-9852-49FB-B72D-06BD94E63550}"/>
              </a:ext>
            </a:extLst>
          </p:cNvPr>
          <p:cNvSpPr/>
          <p:nvPr/>
        </p:nvSpPr>
        <p:spPr>
          <a:xfrm>
            <a:off x="7105693" y="4230781"/>
            <a:ext cx="557507" cy="542285"/>
          </a:xfrm>
          <a:prstGeom prst="ellipse">
            <a:avLst/>
          </a:prstGeom>
          <a:solidFill>
            <a:srgbClr val="775F55">
              <a:lumMod val="60000"/>
              <a:lumOff val="4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A5AB81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Oval 7">
            <a:extLst>
              <a:ext uri="{FF2B5EF4-FFF2-40B4-BE49-F238E27FC236}">
                <a16:creationId xmlns:a16="http://schemas.microsoft.com/office/drawing/2014/main" id="{2C74BE92-4857-460B-8470-276D0FCA82EC}"/>
              </a:ext>
            </a:extLst>
          </p:cNvPr>
          <p:cNvSpPr/>
          <p:nvPr/>
        </p:nvSpPr>
        <p:spPr>
          <a:xfrm>
            <a:off x="4803590" y="2930009"/>
            <a:ext cx="557507" cy="542285"/>
          </a:xfrm>
          <a:prstGeom prst="ellipse">
            <a:avLst/>
          </a:prstGeom>
          <a:solidFill>
            <a:srgbClr val="7BA79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C8047B-24F2-453F-B05B-F0DCCF724F24}"/>
              </a:ext>
            </a:extLst>
          </p:cNvPr>
          <p:cNvSpPr txBox="1"/>
          <p:nvPr/>
        </p:nvSpPr>
        <p:spPr>
          <a:xfrm>
            <a:off x="7092556" y="2930927"/>
            <a:ext cx="32224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27063" eaLnBrk="1" fontAlgn="auto" latinLnBrk="1" hangingPunct="1">
              <a:lnSpc>
                <a:spcPct val="90000"/>
              </a:lnSpc>
              <a:spcBef>
                <a:spcPts val="4400"/>
              </a:spcBef>
              <a:spcAft>
                <a:spcPts val="0"/>
              </a:spcAft>
              <a:buClrTx/>
              <a:buSzPct val="30000"/>
              <a:buFontTx/>
              <a:buNone/>
              <a:tabLst/>
              <a:defRPr/>
            </a:pPr>
            <a:r>
              <a:rPr lang="ru-RU" kern="0" dirty="0">
                <a:solidFill>
                  <a:srgbClr val="968C8C">
                    <a:lumMod val="50000"/>
                  </a:srgbClr>
                </a:solidFill>
              </a:rPr>
              <a:t>Предоставление офисного </a:t>
            </a:r>
            <a:br>
              <a:rPr lang="ru-RU" kern="0" dirty="0">
                <a:solidFill>
                  <a:srgbClr val="968C8C">
                    <a:lumMod val="50000"/>
                  </a:srgbClr>
                </a:solidFill>
              </a:rPr>
            </a:br>
            <a:r>
              <a:rPr lang="ru-RU" kern="0" dirty="0">
                <a:solidFill>
                  <a:srgbClr val="968C8C">
                    <a:lumMod val="50000"/>
                  </a:srgbClr>
                </a:solidFill>
              </a:rPr>
              <a:t>пространства</a:t>
            </a:r>
            <a:endParaRPr lang="ru-RU" altLang="ru-RU" kern="0" dirty="0">
              <a:solidFill>
                <a:srgbClr val="968C8C">
                  <a:lumMod val="50000"/>
                </a:srgbClr>
              </a:solidFill>
            </a:endParaRPr>
          </a:p>
        </p:txBody>
      </p:sp>
      <p:sp>
        <p:nvSpPr>
          <p:cNvPr id="49" name="Rectangle 7">
            <a:extLst>
              <a:ext uri="{FF2B5EF4-FFF2-40B4-BE49-F238E27FC236}">
                <a16:creationId xmlns:a16="http://schemas.microsoft.com/office/drawing/2014/main" id="{BB2E4F09-452A-4579-9E26-342931C67E62}"/>
              </a:ext>
            </a:extLst>
          </p:cNvPr>
          <p:cNvSpPr/>
          <p:nvPr/>
        </p:nvSpPr>
        <p:spPr>
          <a:xfrm>
            <a:off x="4917126" y="3037673"/>
            <a:ext cx="334110" cy="32498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Parallelogram 15">
            <a:extLst>
              <a:ext uri="{FF2B5EF4-FFF2-40B4-BE49-F238E27FC236}">
                <a16:creationId xmlns:a16="http://schemas.microsoft.com/office/drawing/2014/main" id="{51AA2D99-DCC1-46A3-B516-09424A61FFA1}"/>
              </a:ext>
            </a:extLst>
          </p:cNvPr>
          <p:cNvSpPr/>
          <p:nvPr/>
        </p:nvSpPr>
        <p:spPr>
          <a:xfrm rot="16200000">
            <a:off x="7176348" y="4252157"/>
            <a:ext cx="412648" cy="459215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A04FB9F-DC0E-431D-B82E-2AAD9D01C149}"/>
              </a:ext>
            </a:extLst>
          </p:cNvPr>
          <p:cNvSpPr txBox="1"/>
          <p:nvPr/>
        </p:nvSpPr>
        <p:spPr>
          <a:xfrm>
            <a:off x="3707853" y="6124351"/>
            <a:ext cx="441390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968C8C">
                    <a:lumMod val="50000"/>
                  </a:srgbClr>
                </a:solidFill>
              </a:rPr>
              <a:t>Запуск образовательных программ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E1C781-5DD5-4523-9DAA-035346435AB2}"/>
              </a:ext>
            </a:extLst>
          </p:cNvPr>
          <p:cNvSpPr txBox="1"/>
          <p:nvPr/>
        </p:nvSpPr>
        <p:spPr>
          <a:xfrm>
            <a:off x="1155057" y="4361304"/>
            <a:ext cx="294532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27063" eaLnBrk="1" fontAlgn="auto" latinLnBrk="1" hangingPunct="1">
              <a:lnSpc>
                <a:spcPct val="90000"/>
              </a:lnSpc>
              <a:spcBef>
                <a:spcPts val="4400"/>
              </a:spcBef>
              <a:spcAft>
                <a:spcPts val="0"/>
              </a:spcAft>
              <a:buClrTx/>
              <a:buSzPct val="30000"/>
              <a:buFontTx/>
              <a:buNone/>
              <a:tabLst/>
              <a:defRPr/>
            </a:pPr>
            <a:r>
              <a:rPr lang="ru-RU" kern="0" dirty="0">
                <a:solidFill>
                  <a:srgbClr val="968C8C">
                    <a:lumMod val="50000"/>
                  </a:srgbClr>
                </a:solidFill>
              </a:rPr>
              <a:t>Развитие нетворкинга</a:t>
            </a:r>
            <a:endParaRPr lang="ru-RU" altLang="ru-RU" kern="0" dirty="0">
              <a:solidFill>
                <a:srgbClr val="968C8C">
                  <a:lumMod val="50000"/>
                </a:srgbClr>
              </a:solidFill>
            </a:endParaRPr>
          </a:p>
        </p:txBody>
      </p:sp>
      <p:sp>
        <p:nvSpPr>
          <p:cNvPr id="56" name="Rectangle 30">
            <a:extLst>
              <a:ext uri="{FF2B5EF4-FFF2-40B4-BE49-F238E27FC236}">
                <a16:creationId xmlns:a16="http://schemas.microsoft.com/office/drawing/2014/main" id="{EFED37CC-89FD-4FEB-8C1C-65D8228B6E50}"/>
              </a:ext>
            </a:extLst>
          </p:cNvPr>
          <p:cNvSpPr/>
          <p:nvPr/>
        </p:nvSpPr>
        <p:spPr>
          <a:xfrm>
            <a:off x="4315367" y="4343034"/>
            <a:ext cx="329098" cy="319177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Round Same Side Corner Rectangle 6">
            <a:extLst>
              <a:ext uri="{FF2B5EF4-FFF2-40B4-BE49-F238E27FC236}">
                <a16:creationId xmlns:a16="http://schemas.microsoft.com/office/drawing/2014/main" id="{563E20EF-1AFB-4572-8D5D-B5CB8710D7BE}"/>
              </a:ext>
            </a:extLst>
          </p:cNvPr>
          <p:cNvSpPr>
            <a:spLocks noChangeAspect="1"/>
          </p:cNvSpPr>
          <p:nvPr/>
        </p:nvSpPr>
        <p:spPr>
          <a:xfrm rot="2700000">
            <a:off x="5868224" y="5577131"/>
            <a:ext cx="93161" cy="373493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CA183A-5C2C-4061-9DD2-94C601463509}"/>
              </a:ext>
            </a:extLst>
          </p:cNvPr>
          <p:cNvSpPr txBox="1"/>
          <p:nvPr/>
        </p:nvSpPr>
        <p:spPr>
          <a:xfrm>
            <a:off x="2146614" y="3026616"/>
            <a:ext cx="2607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27063" eaLnBrk="1" fontAlgn="auto" latinLnBrk="1" hangingPunct="1">
              <a:lnSpc>
                <a:spcPct val="90000"/>
              </a:lnSpc>
              <a:spcBef>
                <a:spcPts val="4400"/>
              </a:spcBef>
              <a:spcAft>
                <a:spcPts val="0"/>
              </a:spcAft>
              <a:buClrTx/>
              <a:buSzPct val="30000"/>
              <a:buFontTx/>
              <a:buNone/>
              <a:tabLst/>
              <a:defRPr/>
            </a:pPr>
            <a:r>
              <a:rPr lang="ru-RU" kern="0" dirty="0">
                <a:solidFill>
                  <a:srgbClr val="968C8C">
                    <a:lumMod val="50000"/>
                  </a:srgbClr>
                </a:solidFill>
              </a:rPr>
              <a:t>Поиск инвесторов</a:t>
            </a:r>
            <a:endParaRPr lang="ru-RU" altLang="ru-RU" kern="0" dirty="0">
              <a:solidFill>
                <a:srgbClr val="968C8C">
                  <a:lumMod val="50000"/>
                </a:srgbClr>
              </a:solidFill>
            </a:endParaRPr>
          </a:p>
        </p:txBody>
      </p:sp>
      <p:sp>
        <p:nvSpPr>
          <p:cNvPr id="62" name="Oval 8">
            <a:extLst>
              <a:ext uri="{FF2B5EF4-FFF2-40B4-BE49-F238E27FC236}">
                <a16:creationId xmlns:a16="http://schemas.microsoft.com/office/drawing/2014/main" id="{409C5DDA-93E5-4CAA-8C62-E8AEB778EA1E}"/>
              </a:ext>
            </a:extLst>
          </p:cNvPr>
          <p:cNvSpPr/>
          <p:nvPr/>
        </p:nvSpPr>
        <p:spPr>
          <a:xfrm>
            <a:off x="6471871" y="2960136"/>
            <a:ext cx="557507" cy="542285"/>
          </a:xfrm>
          <a:prstGeom prst="ellipse">
            <a:avLst/>
          </a:prstGeom>
          <a:solidFill>
            <a:srgbClr val="DD804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3" name="Isosceles Triangle 68">
            <a:extLst>
              <a:ext uri="{FF2B5EF4-FFF2-40B4-BE49-F238E27FC236}">
                <a16:creationId xmlns:a16="http://schemas.microsoft.com/office/drawing/2014/main" id="{A8FA2603-EF59-46EA-85FD-8AEB1C4A282A}"/>
              </a:ext>
            </a:extLst>
          </p:cNvPr>
          <p:cNvSpPr/>
          <p:nvPr/>
        </p:nvSpPr>
        <p:spPr>
          <a:xfrm rot="10800000">
            <a:off x="6643422" y="3031476"/>
            <a:ext cx="201545" cy="389834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61162EB-947C-4C5A-B16C-D5B1920B9330}"/>
              </a:ext>
            </a:extLst>
          </p:cNvPr>
          <p:cNvSpPr txBox="1"/>
          <p:nvPr/>
        </p:nvSpPr>
        <p:spPr>
          <a:xfrm>
            <a:off x="7710571" y="4304920"/>
            <a:ext cx="2651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rgbClr val="968C8C">
                    <a:lumMod val="50000"/>
                  </a:srgbClr>
                </a:solidFill>
              </a:rPr>
              <a:t>Консультирование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241D5AA-A260-4CA1-9AB7-0FA24AD7E7A0}"/>
              </a:ext>
            </a:extLst>
          </p:cNvPr>
          <p:cNvSpPr txBox="1"/>
          <p:nvPr/>
        </p:nvSpPr>
        <p:spPr>
          <a:xfrm>
            <a:off x="246813" y="1440317"/>
            <a:ext cx="11666265" cy="105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Цель бизнес-инкубаторов и акселераторов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– помочь новым компаниям выжить и стать устойчивыми на рынке, предоставляя инфраструктуру, менторскую поддержку и финансовые ресурсы. </a:t>
            </a:r>
          </a:p>
        </p:txBody>
      </p:sp>
    </p:spTree>
    <p:extLst>
      <p:ext uri="{BB962C8B-B14F-4D97-AF65-F5344CB8AC3E}">
        <p14:creationId xmlns:p14="http://schemas.microsoft.com/office/powerpoint/2010/main" val="34277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D7BA826-5B4E-442C-8E6C-5BC97CDB7D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561" y="240755"/>
            <a:ext cx="9601067" cy="954300"/>
          </a:xfrm>
        </p:spPr>
        <p:txBody>
          <a:bodyPr/>
          <a:lstStyle/>
          <a:p>
            <a:pPr marL="0" marR="0" lvl="0" indent="0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600" b="1" dirty="0">
                <a:solidFill>
                  <a:prstClr val="white"/>
                </a:solidFill>
                <a:latin typeface="Arial"/>
              </a:rPr>
              <a:t>Особенности любого с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тартапа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8D384-05D7-4581-91BC-4635FB9F6465}"/>
              </a:ext>
            </a:extLst>
          </p:cNvPr>
          <p:cNvSpPr txBox="1"/>
          <p:nvPr/>
        </p:nvSpPr>
        <p:spPr>
          <a:xfrm>
            <a:off x="252248" y="1510512"/>
            <a:ext cx="11713780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67" b="1" dirty="0">
                <a:solidFill>
                  <a:schemeClr val="accent1">
                    <a:lumMod val="75000"/>
                  </a:schemeClr>
                </a:solidFill>
              </a:rPr>
              <a:t>Стартап</a:t>
            </a:r>
            <a:r>
              <a:rPr lang="ru-RU" sz="1867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67" dirty="0">
                <a:solidFill>
                  <a:schemeClr val="accent6">
                    <a:lumMod val="50000"/>
                  </a:schemeClr>
                </a:solidFill>
              </a:rPr>
              <a:t>(англ. </a:t>
            </a:r>
            <a:r>
              <a:rPr lang="ru-RU" sz="1867" dirty="0" err="1">
                <a:solidFill>
                  <a:schemeClr val="accent6">
                    <a:lumMod val="50000"/>
                  </a:schemeClr>
                </a:solidFill>
              </a:rPr>
              <a:t>startup</a:t>
            </a:r>
            <a:r>
              <a:rPr lang="ru-RU" sz="1867" dirty="0">
                <a:solidFill>
                  <a:schemeClr val="accent6">
                    <a:lumMod val="50000"/>
                  </a:schemeClr>
                </a:solidFill>
              </a:rPr>
              <a:t> – «запуск», «стартующая, начинающая компания») – это вновь созданная организация, которая занимается разработкой новых товаров или услуг в условиях чрезвычайной неопределенности.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7F06633-AC39-4336-A205-52FE69A89249}"/>
              </a:ext>
            </a:extLst>
          </p:cNvPr>
          <p:cNvGrpSpPr/>
          <p:nvPr/>
        </p:nvGrpSpPr>
        <p:grpSpPr>
          <a:xfrm>
            <a:off x="721622" y="2685186"/>
            <a:ext cx="531721" cy="584154"/>
            <a:chOff x="1619672" y="1275606"/>
            <a:chExt cx="531721" cy="584154"/>
          </a:xfrm>
        </p:grpSpPr>
        <p:sp>
          <p:nvSpPr>
            <p:cNvPr id="7" name="Oval 17">
              <a:extLst>
                <a:ext uri="{FF2B5EF4-FFF2-40B4-BE49-F238E27FC236}">
                  <a16:creationId xmlns:a16="http://schemas.microsoft.com/office/drawing/2014/main" id="{FA8120D1-2601-4FF1-8B22-84EFCE24BCEA}"/>
                </a:ext>
              </a:extLst>
            </p:cNvPr>
            <p:cNvSpPr/>
            <p:nvPr/>
          </p:nvSpPr>
          <p:spPr>
            <a:xfrm>
              <a:off x="1619672" y="1328039"/>
              <a:ext cx="531721" cy="53172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Google Shape;1001;p20">
              <a:extLst>
                <a:ext uri="{FF2B5EF4-FFF2-40B4-BE49-F238E27FC236}">
                  <a16:creationId xmlns:a16="http://schemas.microsoft.com/office/drawing/2014/main" id="{E324FAF1-89BC-48B1-AC58-E69A6F7F16FE}"/>
                </a:ext>
              </a:extLst>
            </p:cNvPr>
            <p:cNvSpPr txBox="1">
              <a:spLocks/>
            </p:cNvSpPr>
            <p:nvPr/>
          </p:nvSpPr>
          <p:spPr>
            <a:xfrm>
              <a:off x="1657082" y="1275606"/>
              <a:ext cx="456900" cy="4686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6F18431-806D-4BBA-9CEC-240FEAE16CE2}"/>
              </a:ext>
            </a:extLst>
          </p:cNvPr>
          <p:cNvGrpSpPr/>
          <p:nvPr/>
        </p:nvGrpSpPr>
        <p:grpSpPr>
          <a:xfrm>
            <a:off x="718151" y="3462201"/>
            <a:ext cx="531721" cy="584154"/>
            <a:chOff x="1619672" y="1275606"/>
            <a:chExt cx="531721" cy="584154"/>
          </a:xfrm>
        </p:grpSpPr>
        <p:sp>
          <p:nvSpPr>
            <p:cNvPr id="10" name="Oval 17">
              <a:extLst>
                <a:ext uri="{FF2B5EF4-FFF2-40B4-BE49-F238E27FC236}">
                  <a16:creationId xmlns:a16="http://schemas.microsoft.com/office/drawing/2014/main" id="{4BCB75E1-88EC-437F-801B-27471388EF59}"/>
                </a:ext>
              </a:extLst>
            </p:cNvPr>
            <p:cNvSpPr/>
            <p:nvPr/>
          </p:nvSpPr>
          <p:spPr>
            <a:xfrm>
              <a:off x="1619672" y="1328039"/>
              <a:ext cx="531721" cy="53172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Google Shape;1001;p20">
              <a:extLst>
                <a:ext uri="{FF2B5EF4-FFF2-40B4-BE49-F238E27FC236}">
                  <a16:creationId xmlns:a16="http://schemas.microsoft.com/office/drawing/2014/main" id="{A5EF6108-1463-4D5D-92F0-6C39DE7304C6}"/>
                </a:ext>
              </a:extLst>
            </p:cNvPr>
            <p:cNvSpPr txBox="1">
              <a:spLocks/>
            </p:cNvSpPr>
            <p:nvPr/>
          </p:nvSpPr>
          <p:spPr>
            <a:xfrm>
              <a:off x="1657082" y="1275606"/>
              <a:ext cx="456900" cy="4686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E6D324F-EE01-41F9-8E85-A63C0366E1CD}"/>
              </a:ext>
            </a:extLst>
          </p:cNvPr>
          <p:cNvGrpSpPr/>
          <p:nvPr/>
        </p:nvGrpSpPr>
        <p:grpSpPr>
          <a:xfrm>
            <a:off x="718150" y="4340098"/>
            <a:ext cx="531721" cy="584154"/>
            <a:chOff x="1619672" y="1275606"/>
            <a:chExt cx="531721" cy="584154"/>
          </a:xfrm>
        </p:grpSpPr>
        <p:sp>
          <p:nvSpPr>
            <p:cNvPr id="13" name="Oval 17">
              <a:extLst>
                <a:ext uri="{FF2B5EF4-FFF2-40B4-BE49-F238E27FC236}">
                  <a16:creationId xmlns:a16="http://schemas.microsoft.com/office/drawing/2014/main" id="{EC865455-A96C-4561-A59D-FBDDFE41EDBF}"/>
                </a:ext>
              </a:extLst>
            </p:cNvPr>
            <p:cNvSpPr/>
            <p:nvPr/>
          </p:nvSpPr>
          <p:spPr>
            <a:xfrm>
              <a:off x="1619672" y="1328039"/>
              <a:ext cx="531721" cy="53172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Google Shape;1001;p20">
              <a:extLst>
                <a:ext uri="{FF2B5EF4-FFF2-40B4-BE49-F238E27FC236}">
                  <a16:creationId xmlns:a16="http://schemas.microsoft.com/office/drawing/2014/main" id="{2FBD6A09-F9DE-4E5E-A6E1-4BCAEFAD4A41}"/>
                </a:ext>
              </a:extLst>
            </p:cNvPr>
            <p:cNvSpPr txBox="1">
              <a:spLocks/>
            </p:cNvSpPr>
            <p:nvPr/>
          </p:nvSpPr>
          <p:spPr>
            <a:xfrm>
              <a:off x="1657082" y="1275606"/>
              <a:ext cx="456900" cy="4686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20AFA32-49A9-487C-9DB3-204E3DEBCBE2}"/>
              </a:ext>
            </a:extLst>
          </p:cNvPr>
          <p:cNvGrpSpPr/>
          <p:nvPr/>
        </p:nvGrpSpPr>
        <p:grpSpPr>
          <a:xfrm>
            <a:off x="718149" y="5347735"/>
            <a:ext cx="531721" cy="584154"/>
            <a:chOff x="1619672" y="1275606"/>
            <a:chExt cx="531721" cy="584154"/>
          </a:xfrm>
        </p:grpSpPr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7F313D2E-624F-47CB-90B4-03C963637C92}"/>
                </a:ext>
              </a:extLst>
            </p:cNvPr>
            <p:cNvSpPr/>
            <p:nvPr/>
          </p:nvSpPr>
          <p:spPr>
            <a:xfrm>
              <a:off x="1619672" y="1328039"/>
              <a:ext cx="531721" cy="53172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Google Shape;1001;p20">
              <a:extLst>
                <a:ext uri="{FF2B5EF4-FFF2-40B4-BE49-F238E27FC236}">
                  <a16:creationId xmlns:a16="http://schemas.microsoft.com/office/drawing/2014/main" id="{BF8D0C70-E793-40B9-A7ED-30C6EBE042E2}"/>
                </a:ext>
              </a:extLst>
            </p:cNvPr>
            <p:cNvSpPr txBox="1">
              <a:spLocks/>
            </p:cNvSpPr>
            <p:nvPr/>
          </p:nvSpPr>
          <p:spPr>
            <a:xfrm>
              <a:off x="1657082" y="1275606"/>
              <a:ext cx="456900" cy="4686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107551C-F784-487E-B40C-05F5246B0FF6}"/>
              </a:ext>
            </a:extLst>
          </p:cNvPr>
          <p:cNvSpPr txBox="1"/>
          <p:nvPr/>
        </p:nvSpPr>
        <p:spPr>
          <a:xfrm>
            <a:off x="1411014" y="2813651"/>
            <a:ext cx="610913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Гибкость</a:t>
            </a:r>
            <a:r>
              <a:rPr lang="ru-RU" sz="1867" dirty="0">
                <a:solidFill>
                  <a:schemeClr val="accent6">
                    <a:lumMod val="50000"/>
                  </a:schemeClr>
                </a:solidFill>
              </a:rPr>
              <a:t> и </a:t>
            </a:r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оперативность </a:t>
            </a:r>
            <a:r>
              <a:rPr lang="ru-RU" sz="1867" dirty="0">
                <a:solidFill>
                  <a:schemeClr val="accent6">
                    <a:lumMod val="50000"/>
                  </a:schemeClr>
                </a:solidFill>
              </a:rPr>
              <a:t>принятия решений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540BA6-F6C5-42D8-AA32-113FEC88884D}"/>
              </a:ext>
            </a:extLst>
          </p:cNvPr>
          <p:cNvSpPr txBox="1"/>
          <p:nvPr/>
        </p:nvSpPr>
        <p:spPr>
          <a:xfrm>
            <a:off x="1411014" y="3433006"/>
            <a:ext cx="7045719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67" dirty="0">
                <a:solidFill>
                  <a:schemeClr val="accent6">
                    <a:lumMod val="50000"/>
                  </a:schemeClr>
                </a:solidFill>
              </a:rPr>
              <a:t>Более выражена </a:t>
            </a:r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проектная</a:t>
            </a:r>
            <a:r>
              <a:rPr lang="ru-RU" sz="1867" dirty="0">
                <a:solidFill>
                  <a:schemeClr val="accent6">
                    <a:lumMod val="50000"/>
                  </a:schemeClr>
                </a:solidFill>
              </a:rPr>
              <a:t>, а не продуктовая составляющая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DA3787-C145-4706-A0E3-B302AF68B0B3}"/>
              </a:ext>
            </a:extLst>
          </p:cNvPr>
          <p:cNvSpPr txBox="1"/>
          <p:nvPr/>
        </p:nvSpPr>
        <p:spPr>
          <a:xfrm>
            <a:off x="1411015" y="4177115"/>
            <a:ext cx="7323081" cy="9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Воспроизводимая бизнес-модель </a:t>
            </a:r>
            <a:r>
              <a:rPr lang="ru-RU" sz="1867" dirty="0">
                <a:solidFill>
                  <a:schemeClr val="accent6">
                    <a:lumMod val="50000"/>
                  </a:schemeClr>
                </a:solidFill>
              </a:rPr>
              <a:t>– способность повторять достигнутые результаты (повторные продажи, тиражирование бизнес-модели на другие сегменты аудитории и т. д.).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8D49AD-1DF3-46B2-9CF3-6E7A459CDEDA}"/>
              </a:ext>
            </a:extLst>
          </p:cNvPr>
          <p:cNvSpPr txBox="1"/>
          <p:nvPr/>
        </p:nvSpPr>
        <p:spPr>
          <a:xfrm>
            <a:off x="1411014" y="5266314"/>
            <a:ext cx="7323081" cy="9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Масштабируемость</a:t>
            </a:r>
            <a:r>
              <a:rPr lang="ru-RU" sz="1867" dirty="0">
                <a:solidFill>
                  <a:schemeClr val="accent6">
                    <a:lumMod val="50000"/>
                  </a:schemeClr>
                </a:solidFill>
              </a:rPr>
              <a:t> – возможность взрывного роста без пропорционального увеличения количества затраченных ресурсов.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04C6A70-BA7D-476C-AC8B-9863113C7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68" y="4025968"/>
            <a:ext cx="2583607" cy="2832031"/>
          </a:xfrm>
          <a:prstGeom prst="rect">
            <a:avLst/>
          </a:prstGeom>
        </p:spPr>
      </p:pic>
      <p:sp>
        <p:nvSpPr>
          <p:cNvPr id="32" name="Облачко с текстом: овальное 31">
            <a:extLst>
              <a:ext uri="{FF2B5EF4-FFF2-40B4-BE49-F238E27FC236}">
                <a16:creationId xmlns:a16="http://schemas.microsoft.com/office/drawing/2014/main" id="{F1603DD9-A030-4FE1-8524-BD476639CB9C}"/>
              </a:ext>
            </a:extLst>
          </p:cNvPr>
          <p:cNvSpPr/>
          <p:nvPr/>
        </p:nvSpPr>
        <p:spPr>
          <a:xfrm>
            <a:off x="8497615" y="2464812"/>
            <a:ext cx="2822026" cy="1464344"/>
          </a:xfrm>
          <a:prstGeom prst="wedgeEllipseCallout">
            <a:avLst>
              <a:gd name="adj1" fmla="val 8689"/>
              <a:gd name="adj2" fmla="val 9604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Итак, что же нужно делать, если вы решили создать свой стартап?</a:t>
            </a:r>
          </a:p>
        </p:txBody>
      </p:sp>
    </p:spTree>
    <p:extLst>
      <p:ext uri="{BB962C8B-B14F-4D97-AF65-F5344CB8AC3E}">
        <p14:creationId xmlns:p14="http://schemas.microsoft.com/office/powerpoint/2010/main" val="3441165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99ABB7D-005D-4F95-A1BF-DF431589C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371" y="366086"/>
            <a:ext cx="9601067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ЭТАП 1. Найти классную идею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C40AB-BA12-4163-8C68-F82B8F28781F}"/>
              </a:ext>
            </a:extLst>
          </p:cNvPr>
          <p:cNvSpPr txBox="1"/>
          <p:nvPr/>
        </p:nvSpPr>
        <p:spPr>
          <a:xfrm>
            <a:off x="365234" y="1567998"/>
            <a:ext cx="11461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«Если «идея» – это новая мысль, то «бизнес-идея» – это замысел, который может принести прибыль»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F44946-69DB-41A2-821F-DCF2C6DF2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62" y="2706698"/>
            <a:ext cx="4541566" cy="40251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BC621C-7E16-410E-93F0-04E47DDDE6E0}"/>
              </a:ext>
            </a:extLst>
          </p:cNvPr>
          <p:cNvSpPr txBox="1"/>
          <p:nvPr/>
        </p:nvSpPr>
        <p:spPr>
          <a:xfrm>
            <a:off x="5864771" y="3499945"/>
            <a:ext cx="59619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Для того чтобы было проще сформировать идеи используют определенные методы и техники генерации, которые помогают подстегнуть воображение, расслабиться и дать волю фантазии. А значит, 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полезны для создания оригинальной задумки.</a:t>
            </a:r>
          </a:p>
        </p:txBody>
      </p:sp>
    </p:spTree>
    <p:extLst>
      <p:ext uri="{BB962C8B-B14F-4D97-AF65-F5344CB8AC3E}">
        <p14:creationId xmlns:p14="http://schemas.microsoft.com/office/powerpoint/2010/main" val="342917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99ABB7D-005D-4F95-A1BF-DF431589C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371" y="366086"/>
            <a:ext cx="9601067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Источники бизнес-идей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BC308B-179D-4803-B022-5A66B09319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7" y="1414454"/>
            <a:ext cx="5940425" cy="5301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290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A8AFDA2-A283-413B-BBBA-2A79C2C28B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483" y="303024"/>
            <a:ext cx="9780189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1. Метод аналогий (метод </a:t>
            </a:r>
            <a:r>
              <a:rPr lang="ru-RU" sz="3600" b="1" dirty="0" err="1">
                <a:solidFill>
                  <a:prstClr val="white"/>
                </a:solidFill>
                <a:latin typeface="Arial"/>
              </a:rPr>
              <a:t>синектики</a:t>
            </a:r>
            <a:r>
              <a:rPr lang="ru-RU" sz="3600" b="1" dirty="0">
                <a:solidFill>
                  <a:prstClr val="white"/>
                </a:solidFill>
                <a:latin typeface="Arial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BDE91B-0288-43A1-AE00-405B2787259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1"/>
          <a:stretch/>
        </p:blipFill>
        <p:spPr bwMode="auto">
          <a:xfrm>
            <a:off x="546536" y="2677387"/>
            <a:ext cx="11004331" cy="34979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DAEEEB-4CFA-4188-8881-232EFA69662D}"/>
              </a:ext>
            </a:extLst>
          </p:cNvPr>
          <p:cNvSpPr txBox="1"/>
          <p:nvPr/>
        </p:nvSpPr>
        <p:spPr>
          <a:xfrm>
            <a:off x="593834" y="6175320"/>
            <a:ext cx="1100433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Типы аналогий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34AA0-2FA5-4611-8073-84A0B4557CC4}"/>
              </a:ext>
            </a:extLst>
          </p:cNvPr>
          <p:cNvSpPr txBox="1"/>
          <p:nvPr/>
        </p:nvSpPr>
        <p:spPr>
          <a:xfrm>
            <a:off x="236483" y="1603618"/>
            <a:ext cx="116507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Этот способ позволяет находить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новые решения с помощью ассоциаций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, помогает взглянуть по-новому на обычные предметы и увидеть неожиданные связи</a:t>
            </a:r>
          </a:p>
        </p:txBody>
      </p:sp>
    </p:spTree>
    <p:extLst>
      <p:ext uri="{BB962C8B-B14F-4D97-AF65-F5344CB8AC3E}">
        <p14:creationId xmlns:p14="http://schemas.microsoft.com/office/powerpoint/2010/main" val="3766172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57E215B-490E-48FD-BA44-A8A2DAF99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716" y="303024"/>
            <a:ext cx="9753153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2. Мозговой штурм (</a:t>
            </a:r>
            <a:r>
              <a:rPr lang="ru-RU" sz="3600" b="1" dirty="0" err="1">
                <a:solidFill>
                  <a:prstClr val="white"/>
                </a:solidFill>
                <a:latin typeface="Arial"/>
              </a:rPr>
              <a:t>брейншторм</a:t>
            </a:r>
            <a:r>
              <a:rPr lang="ru-RU" sz="3600" b="1" dirty="0">
                <a:solidFill>
                  <a:prstClr val="white"/>
                </a:solidFill>
                <a:latin typeface="Arial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0AFA9-659D-47C1-80B3-4AD618EB1F0A}"/>
              </a:ext>
            </a:extLst>
          </p:cNvPr>
          <p:cNvSpPr txBox="1"/>
          <p:nvPr/>
        </p:nvSpPr>
        <p:spPr>
          <a:xfrm>
            <a:off x="273716" y="1550726"/>
            <a:ext cx="113669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Суть в том, чтобы собрать как можно больше идей, даже абсурдных, и только потом отбирать среди них лучшие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. 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Обычно в начале участники высказывают очевидные и банальные мысли, но в процессе включается творческое мышление и появляются новые, оригинальные идеи. В помощь мозговому штурму можно воспользоваться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методом худших идей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. Участников просят называть худшие идеи для решения проблемы.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DE0FC6-2908-42BD-B2BB-2D6B2964D3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5" y="3294993"/>
            <a:ext cx="7388324" cy="30593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A94DAA-5CCB-4480-8F0E-64CF355EA862}"/>
              </a:ext>
            </a:extLst>
          </p:cNvPr>
          <p:cNvSpPr txBox="1"/>
          <p:nvPr/>
        </p:nvSpPr>
        <p:spPr>
          <a:xfrm>
            <a:off x="399844" y="6354324"/>
            <a:ext cx="7388323" cy="37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867" i="1" dirty="0">
                <a:solidFill>
                  <a:schemeClr val="accent6">
                    <a:lumMod val="50000"/>
                  </a:schemeClr>
                </a:solidFill>
              </a:rPr>
              <a:t>Этапы мозгового штурма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E3DA4E-1877-4276-A382-6F0803C25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82" y="3181942"/>
            <a:ext cx="2681072" cy="36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61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35408C5-C2DE-437E-BAA5-88F695EA1F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482" y="287259"/>
            <a:ext cx="9784684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3. Метод шести шляп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E3069-F9DB-45F8-9A72-CEAAD1F6E3B8}"/>
              </a:ext>
            </a:extLst>
          </p:cNvPr>
          <p:cNvSpPr txBox="1"/>
          <p:nvPr/>
        </p:nvSpPr>
        <p:spPr>
          <a:xfrm>
            <a:off x="289482" y="1401929"/>
            <a:ext cx="11597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Метод шести шляп основан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на параллельном мышлении, при котором проблему нужно последовательно рассмотреть с разных сторон и в разных эмоциональных состояниях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B29D00-82A8-4E90-8A04-490A6FB56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8" y="2333290"/>
            <a:ext cx="3219559" cy="227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976C5E-77A5-4F26-BE29-659C029FB3D9}"/>
              </a:ext>
            </a:extLst>
          </p:cNvPr>
          <p:cNvSpPr txBox="1"/>
          <p:nvPr/>
        </p:nvSpPr>
        <p:spPr>
          <a:xfrm>
            <a:off x="576588" y="4487762"/>
            <a:ext cx="31440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630555" algn="l"/>
              </a:tabLs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Определяется информация, которая уже есть и какая еще нужна для решения проблемы. Например, исследуется спрос и конкуренты. Но на этом этапе не оцениваются возможности бизнеса, а только анализируются цифры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3E13F0D-108B-45A1-9D06-8DF0E0B80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665" y="2333290"/>
            <a:ext cx="3219559" cy="21402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C6906B1-4FE2-4DAD-B5B5-6C76CDFEF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742" y="2347537"/>
            <a:ext cx="3219559" cy="21402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A038B0-E988-4D94-94AD-2BD8001334AC}"/>
              </a:ext>
            </a:extLst>
          </p:cNvPr>
          <p:cNvSpPr txBox="1"/>
          <p:nvPr/>
        </p:nvSpPr>
        <p:spPr>
          <a:xfrm>
            <a:off x="4507235" y="4473515"/>
            <a:ext cx="3144067" cy="1917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Генерируются новые идеи, совершенствуются старые. Происходит поиск возможностей и придумываются альтернативные варианты решения проблемы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9C58AB-6682-4C57-9650-DF471D20628E}"/>
              </a:ext>
            </a:extLst>
          </p:cNvPr>
          <p:cNvSpPr txBox="1"/>
          <p:nvPr/>
        </p:nvSpPr>
        <p:spPr>
          <a:xfrm>
            <a:off x="8420898" y="4473515"/>
            <a:ext cx="31440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В этой шляпе высказываются эмоции по поводу идеи и ожидания, насколько эффективно она сработает. Предполагается, какие чувства нужно вызвать у потенциальных клиентов, чтобы они купили продукт</a:t>
            </a:r>
          </a:p>
        </p:txBody>
      </p:sp>
    </p:spTree>
    <p:extLst>
      <p:ext uri="{BB962C8B-B14F-4D97-AF65-F5344CB8AC3E}">
        <p14:creationId xmlns:p14="http://schemas.microsoft.com/office/powerpoint/2010/main" val="4163847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35408C5-C2DE-437E-BAA5-88F695EA1F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482" y="287259"/>
            <a:ext cx="9784684" cy="768085"/>
          </a:xfrm>
        </p:spPr>
        <p:txBody>
          <a:bodyPr/>
          <a:lstStyle/>
          <a:p>
            <a:r>
              <a:rPr lang="ru-RU" sz="3600" b="1" dirty="0">
                <a:solidFill>
                  <a:prstClr val="white"/>
                </a:solidFill>
                <a:latin typeface="Arial"/>
              </a:rPr>
              <a:t>3. Метод шести шляп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976C5E-77A5-4F26-BE29-659C029FB3D9}"/>
              </a:ext>
            </a:extLst>
          </p:cNvPr>
          <p:cNvSpPr txBox="1"/>
          <p:nvPr/>
        </p:nvSpPr>
        <p:spPr>
          <a:xfrm>
            <a:off x="469564" y="4212385"/>
            <a:ext cx="32037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630555" algn="l"/>
              </a:tabLs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Эта шляпа помогает избежать необдуманных действий, найти подводные камни и исключить ошибки. Анализируются риски, рассматриваются негативные варианты развития ситуации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A038B0-E988-4D94-94AD-2BD8001334AC}"/>
              </a:ext>
            </a:extLst>
          </p:cNvPr>
          <p:cNvSpPr txBox="1"/>
          <p:nvPr/>
        </p:nvSpPr>
        <p:spPr>
          <a:xfrm>
            <a:off x="4369031" y="4183933"/>
            <a:ext cx="3203792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В этой шляпе происходит поиск достоинств идеи, выявляются все положительные стороны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9C58AB-6682-4C57-9650-DF471D20628E}"/>
              </a:ext>
            </a:extLst>
          </p:cNvPr>
          <p:cNvSpPr txBox="1"/>
          <p:nvPr/>
        </p:nvSpPr>
        <p:spPr>
          <a:xfrm>
            <a:off x="8349954" y="4233758"/>
            <a:ext cx="32037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Анализируются результаты обсуждения, выбирается лучшая идея. Разрабатываются конкретные шаги для ее воплощения в жизнь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F2DF46-B551-4B44-8DB2-BDC86DE34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07" y="2112579"/>
            <a:ext cx="3203794" cy="20998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EBC570-D94D-41C1-9B02-D5DE97B59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797" y="2112580"/>
            <a:ext cx="3203793" cy="209980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0A1BE68-0D9A-470B-ADBE-C1887F520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561" y="2112579"/>
            <a:ext cx="3269483" cy="21211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921B269-E0D2-479D-8D01-EB4454D2A510}"/>
              </a:ext>
            </a:extLst>
          </p:cNvPr>
          <p:cNvSpPr txBox="1"/>
          <p:nvPr/>
        </p:nvSpPr>
        <p:spPr>
          <a:xfrm>
            <a:off x="521407" y="6283738"/>
            <a:ext cx="11032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Метафорические шесть шляп делают процесс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легким и наглядным</a:t>
            </a:r>
          </a:p>
        </p:txBody>
      </p:sp>
    </p:spTree>
    <p:extLst>
      <p:ext uri="{BB962C8B-B14F-4D97-AF65-F5344CB8AC3E}">
        <p14:creationId xmlns:p14="http://schemas.microsoft.com/office/powerpoint/2010/main" val="3330764471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Другая 3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568278"/>
      </a:hlink>
      <a:folHlink>
        <a:srgbClr val="9DBFB8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1085</Words>
  <Application>Microsoft Office PowerPoint</Application>
  <PresentationFormat>Широкоэкранный</PresentationFormat>
  <Paragraphs>107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Contents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prp</dc:creator>
  <cp:lastModifiedBy>prp</cp:lastModifiedBy>
  <cp:revision>12</cp:revision>
  <dcterms:created xsi:type="dcterms:W3CDTF">2025-02-21T10:22:06Z</dcterms:created>
  <dcterms:modified xsi:type="dcterms:W3CDTF">2025-03-11T10:13:38Z</dcterms:modified>
</cp:coreProperties>
</file>