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8" r:id="rId9"/>
    <p:sldId id="269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E6F2C-4A6F-4FC6-84FE-C6DFA906CCA9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B231-3786-425F-8552-EC6B3752E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0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7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5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60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4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3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5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10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5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987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7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1B231-3786-425F-8552-EC6B3752E6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4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0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6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2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7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8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3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3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D59798E-1CDE-4B6B-9C5F-2AFF31845C9C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B75A56D-FCA2-4C2E-89CE-E3E135EAD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A4A6AD-84D4-4B88-9555-43B0FDC05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89" y="346153"/>
            <a:ext cx="11246177" cy="20576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блок 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Архитектурное эскизирование : архитектурная деталь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Архитектурные элементы фасадов: особенности и назначение">
            <a:extLst>
              <a:ext uri="{FF2B5EF4-FFF2-40B4-BE49-F238E27FC236}">
                <a16:creationId xmlns:a16="http://schemas.microsoft.com/office/drawing/2014/main" id="{7CE0A857-C40E-4D37-B498-10B45CC7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41" y="2559572"/>
            <a:ext cx="5231091" cy="3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1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арисовка">
            <a:extLst>
              <a:ext uri="{FF2B5EF4-FFF2-40B4-BE49-F238E27FC236}">
                <a16:creationId xmlns:a16="http://schemas.microsoft.com/office/drawing/2014/main" id="{B0D71CF3-A6DB-45C1-ADC5-0D9D436A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2" y="188074"/>
            <a:ext cx="5096849" cy="61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рисовки архитектурных деталей лёгкие - 47 фото">
            <a:extLst>
              <a:ext uri="{FF2B5EF4-FFF2-40B4-BE49-F238E27FC236}">
                <a16:creationId xmlns:a16="http://schemas.microsoft.com/office/drawing/2014/main" id="{A5992025-253B-46F7-A3E2-40D256038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69" y="188074"/>
            <a:ext cx="6179732" cy="61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D1BA6DB-50E7-4C76-8655-F381DD6B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170" y="6367806"/>
            <a:ext cx="5831962" cy="464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архитектурных эскизов деталей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1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2D1BA6DB-50E7-4C76-8655-F381DD6B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170" y="6367806"/>
            <a:ext cx="5831962" cy="464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архитектурных эскизов деталей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Зарисовки архитектурных элементов (59 фото) - красивые картинки и ...">
            <a:extLst>
              <a:ext uri="{FF2B5EF4-FFF2-40B4-BE49-F238E27FC236}">
                <a16:creationId xmlns:a16="http://schemas.microsoft.com/office/drawing/2014/main" id="{8AE64E56-383F-4991-A8E0-262A48AA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8" y="660235"/>
            <a:ext cx="7961477" cy="55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Зарисовки архитектурных деталей лёгкие - 47 фото">
            <a:extLst>
              <a:ext uri="{FF2B5EF4-FFF2-40B4-BE49-F238E27FC236}">
                <a16:creationId xmlns:a16="http://schemas.microsoft.com/office/drawing/2014/main" id="{890C5C48-1A3F-418B-9612-E4728FEB3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-1" r="11952" b="2016"/>
          <a:stretch/>
        </p:blipFill>
        <p:spPr bwMode="auto">
          <a:xfrm>
            <a:off x="8219594" y="660235"/>
            <a:ext cx="3972406" cy="553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7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B37D13-DBF0-4BBF-A340-BE3BD9C439A4}"/>
              </a:ext>
            </a:extLst>
          </p:cNvPr>
          <p:cNvSpPr/>
          <p:nvPr/>
        </p:nvSpPr>
        <p:spPr>
          <a:xfrm>
            <a:off x="3672244" y="274891"/>
            <a:ext cx="490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капители дорического ордера</a:t>
            </a:r>
            <a:endParaRPr lang="ru-RU" sz="2000" b="1" i="0" u="none" strike="noStrike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3D1912-456F-4E10-A0BA-D88E69DCC06B}"/>
              </a:ext>
            </a:extLst>
          </p:cNvPr>
          <p:cNvSpPr/>
          <p:nvPr/>
        </p:nvSpPr>
        <p:spPr>
          <a:xfrm>
            <a:off x="779281" y="644223"/>
            <a:ext cx="10935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капителей, независимо от их разнообразия и стилистики, в основе всегда имеют правильные геометрические формы, чаще относящиеся к телам вращения. Сочетания различных поверхностей образуют сложные формы, из-за чего рисование капители в учебном процессе относят к наиболее сложным задачам.</a:t>
            </a:r>
          </a:p>
          <a:p>
            <a:pPr indent="457200" algn="just"/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над рисунком капители следует начинать с композиционного размещения изображения на листе бумаги после предварительного осмотра натуры со всех сторон с тем, чтобы определить наиболее выгодную для размещения изображения точку зрения. От того, насколько выразительно выбрана точка зрения, во многом зависит успешное решение композиционной задачи.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Рисование капители | Artisthall - Художественная мастерская">
            <a:extLst>
              <a:ext uri="{FF2B5EF4-FFF2-40B4-BE49-F238E27FC236}">
                <a16:creationId xmlns:a16="http://schemas.microsoft.com/office/drawing/2014/main" id="{25CC3A57-C50A-44D4-8CAA-7013FDCB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16" y="3217845"/>
            <a:ext cx="3928899" cy="35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0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10733EB0-4612-4E7B-A34F-AF7D5E2A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40" y="879639"/>
            <a:ext cx="9894519" cy="4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8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Рис.89">
            <a:extLst>
              <a:ext uri="{FF2B5EF4-FFF2-40B4-BE49-F238E27FC236}">
                <a16:creationId xmlns:a16="http://schemas.microsoft.com/office/drawing/2014/main" id="{1087B754-8488-487E-B494-E986F07C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9" y="1022014"/>
            <a:ext cx="10594942" cy="48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0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34DC1B-687F-4CAE-B393-CC670FDAD3C8}"/>
              </a:ext>
            </a:extLst>
          </p:cNvPr>
          <p:cNvSpPr/>
          <p:nvPr/>
        </p:nvSpPr>
        <p:spPr>
          <a:xfrm>
            <a:off x="604886" y="382953"/>
            <a:ext cx="11159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практической работе требуется выполнить чертежи реальной архитектурной детали или фрагмента сооружения. </a:t>
            </a:r>
          </a:p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чертеже должна быть выявлена форма объекта (средствами светотени и плановости), отображена цветовая гамма, текстура и фактура материалов объекта посредством тональной и цветной отмывки. Чертеж может дополняться надписью, поясняющей изображение (названием памятника, датой постройки).</a:t>
            </a:r>
          </a:p>
        </p:txBody>
      </p:sp>
      <p:pic>
        <p:nvPicPr>
          <p:cNvPr id="2050" name="Picture 2" descr="Архитектурные элементы — Фасад Стоун">
            <a:extLst>
              <a:ext uri="{FF2B5EF4-FFF2-40B4-BE49-F238E27FC236}">
                <a16:creationId xmlns:a16="http://schemas.microsoft.com/office/drawing/2014/main" id="{9E0E8768-5BE4-456D-A75B-C4871FF2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76" y="2321945"/>
            <a:ext cx="5815545" cy="43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5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F75BAC-D096-470E-B753-C1C59EA7C7B5}"/>
              </a:ext>
            </a:extLst>
          </p:cNvPr>
          <p:cNvSpPr/>
          <p:nvPr/>
        </p:nvSpPr>
        <p:spPr>
          <a:xfrm>
            <a:off x="612742" y="302506"/>
            <a:ext cx="11265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выполнения курсовой работы. </a:t>
            </a:r>
          </a:p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1.Подготовительный этап. Это сбор необходимой информации (замеры, фотофиксация и т.д.), изучение композиционных особенностей детали, выполнение чертежей (фасадной проекции, сечений и т.п.), построение теней на чертеже; выполнение заданий по изображению светотени, текстуры и фактуры различных материалов. Осуществляется в аудиторной и частично в самостоятельной работе.</a:t>
            </a:r>
          </a:p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Этап творческого поиска вариантов графического оформления. Выбор композиции чертежа, приемов выявления плановости и светотени, выбор цветовой гаммы, способа отображения текстуры и фактуры объекта, выбор элементов оформления чертежей (шрифт, масштабные линейки). Выполнение эскизов, чернового варианта в карандаше и/или отмывке. Осуществляется в самостоятельной работе при консультациях преподавателей. </a:t>
            </a:r>
          </a:p>
          <a:p>
            <a:pPr indent="45720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Этап графического оформления работы. Выполнение чертежей и отмывка чистового варианта работы. Осуществляется в самостоятельной работе при консультациях преподавателей и завершается в дни сплошного проектирования.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62770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AC0F4E-81E9-4FE2-B970-5B0104904C36}"/>
              </a:ext>
            </a:extLst>
          </p:cNvPr>
          <p:cNvSpPr/>
          <p:nvPr/>
        </p:nvSpPr>
        <p:spPr>
          <a:xfrm>
            <a:off x="311085" y="240831"/>
            <a:ext cx="11796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Приступая к эскизированию архитектурных деталей с натуры, необходимо вести работу в такой последовательности: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Конструктивный анализ формы и ее отдельных элементов во взаимосвязи.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точки зрения с учетом линии горизонта и размещения изображения на листе.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Построение конструкции предмета с учетом пропорции, перспективы и характера.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Выявление объемной формы предмета с помощью светотени.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91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Подведение итогов и обобщение эскиза, рисунка.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Академический рисунок - раздел: конструктивное рисование.">
            <a:extLst>
              <a:ext uri="{FF2B5EF4-FFF2-40B4-BE49-F238E27FC236}">
                <a16:creationId xmlns:a16="http://schemas.microsoft.com/office/drawing/2014/main" id="{4FA6FF4E-D427-485D-BFDC-E3E5625C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59" y="2795376"/>
            <a:ext cx="5514680" cy="40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4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рхитектурные ФРАГМЕНТЫ (69 фото) - фото - картинки и рисунки ...">
            <a:extLst>
              <a:ext uri="{FF2B5EF4-FFF2-40B4-BE49-F238E27FC236}">
                <a16:creationId xmlns:a16="http://schemas.microsoft.com/office/drawing/2014/main" id="{E1D5316C-A10A-4592-AD7D-A13D90554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 b="7923"/>
          <a:stretch/>
        </p:blipFill>
        <p:spPr bwMode="auto">
          <a:xfrm>
            <a:off x="1707402" y="549041"/>
            <a:ext cx="9020301" cy="56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3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рхитектурные детали (73 фото) » НА ДАЧЕ ФОТО">
            <a:extLst>
              <a:ext uri="{FF2B5EF4-FFF2-40B4-BE49-F238E27FC236}">
                <a16:creationId xmlns:a16="http://schemas.microsoft.com/office/drawing/2014/main" id="{2D095134-2E04-49A1-8B9D-FF189A7E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6" y="526973"/>
            <a:ext cx="5452048" cy="58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РАТКИЙ СЛОВАРЬ АРХИТЕКТУРНЫХ ТЕРМИНОВ | Энциклопедия Кругосвет">
            <a:extLst>
              <a:ext uri="{FF2B5EF4-FFF2-40B4-BE49-F238E27FC236}">
                <a16:creationId xmlns:a16="http://schemas.microsoft.com/office/drawing/2014/main" id="{E71482D7-E130-4109-BA86-9D27AEAEE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526973"/>
            <a:ext cx="5804053" cy="58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8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165628A-68AD-4C44-B383-D06991BF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533" y="6235830"/>
            <a:ext cx="5831962" cy="464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архитектурных эскизов деталей 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Иллюстрация кованые изделия. работа для сайта в стиле 2d |">
            <a:extLst>
              <a:ext uri="{FF2B5EF4-FFF2-40B4-BE49-F238E27FC236}">
                <a16:creationId xmlns:a16="http://schemas.microsoft.com/office/drawing/2014/main" id="{429CFFAF-DB6B-4C52-A08E-025DC437E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6" y="157618"/>
            <a:ext cx="4476252" cy="610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исование архитектуры: галерея архитектурных объектов">
            <a:extLst>
              <a:ext uri="{FF2B5EF4-FFF2-40B4-BE49-F238E27FC236}">
                <a16:creationId xmlns:a16="http://schemas.microsoft.com/office/drawing/2014/main" id="{4734578F-9C32-49C1-BD27-B8FC4CC5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"/>
          <a:stretch/>
        </p:blipFill>
        <p:spPr bwMode="auto">
          <a:xfrm>
            <a:off x="4861017" y="157618"/>
            <a:ext cx="7298723" cy="52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9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165628A-68AD-4C44-B383-D06991BF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019" y="6235830"/>
            <a:ext cx="5831962" cy="464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архитектурных эскизов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алые архитектурные формы скетч - 31 фото">
            <a:extLst>
              <a:ext uri="{FF2B5EF4-FFF2-40B4-BE49-F238E27FC236}">
                <a16:creationId xmlns:a16="http://schemas.microsoft.com/office/drawing/2014/main" id="{779FE43A-03FF-492A-B4C0-C99072DF1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6374" r="-326" b="8234"/>
          <a:stretch/>
        </p:blipFill>
        <p:spPr bwMode="auto">
          <a:xfrm>
            <a:off x="1869413" y="449849"/>
            <a:ext cx="8453174" cy="51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165628A-68AD-4C44-B383-D06991BF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019" y="6235830"/>
            <a:ext cx="5831962" cy="464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архитектурных эскизов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рхитектурные элементы рисунок - 75 фото">
            <a:extLst>
              <a:ext uri="{FF2B5EF4-FFF2-40B4-BE49-F238E27FC236}">
                <a16:creationId xmlns:a16="http://schemas.microsoft.com/office/drawing/2014/main" id="{EE60E216-2EE4-419F-9603-A5DA5DCA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19" y="348791"/>
            <a:ext cx="4019022" cy="56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5805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187</TotalTime>
  <Words>430</Words>
  <Application>Microsoft Office PowerPoint</Application>
  <PresentationFormat>Широкоэкранный</PresentationFormat>
  <Paragraphs>34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2024-09-09T11:25:58Z</dcterms:created>
  <dcterms:modified xsi:type="dcterms:W3CDTF">2024-09-11T11:08:56Z</dcterms:modified>
</cp:coreProperties>
</file>