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82" r:id="rId4"/>
    <p:sldId id="259" r:id="rId5"/>
    <p:sldId id="283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6" r:id="rId21"/>
    <p:sldId id="278" r:id="rId22"/>
    <p:sldId id="279" r:id="rId23"/>
    <p:sldId id="280" r:id="rId24"/>
    <p:sldId id="281" r:id="rId25"/>
    <p:sldId id="285" r:id="rId26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1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66" d="100"/>
          <a:sy n="66" d="100"/>
        </p:scale>
        <p:origin x="720" y="1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99807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5147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6167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9479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6351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8779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5489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9272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7681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5597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3538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2503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8576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73030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74473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10605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86803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8897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0633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305669" y="833080"/>
            <a:ext cx="7505462" cy="17947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7050"/>
              </a:lnSpc>
              <a:buNone/>
            </a:pPr>
            <a:r>
              <a:rPr lang="en-US" sz="5650" b="1" dirty="0">
                <a:solidFill>
                  <a:srgbClr val="FFE14D"/>
                </a:solidFill>
                <a:latin typeface="Arial" panose="020B0604020202020204" pitchFamily="34" charset="0"/>
                <a:ea typeface="Comfortaa" pitchFamily="34" charset="-122"/>
                <a:cs typeface="Arial" panose="020B0604020202020204" pitchFamily="34" charset="0"/>
              </a:rPr>
              <a:t>Металлы и сплавы</a:t>
            </a:r>
            <a:endParaRPr lang="en-US" sz="56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6305668" y="2099733"/>
            <a:ext cx="8098953" cy="46237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2400" b="1" dirty="0" err="1">
                <a:solidFill>
                  <a:srgbClr val="D7D4CC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Цель</a:t>
            </a:r>
            <a:r>
              <a:rPr lang="en-US" sz="2400" b="1" dirty="0">
                <a:solidFill>
                  <a:srgbClr val="D7D4CC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2400" b="1" dirty="0" err="1">
                <a:solidFill>
                  <a:srgbClr val="D7D4CC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занятия</a:t>
            </a:r>
            <a:r>
              <a:rPr lang="en-US" sz="2400" b="1" dirty="0">
                <a:solidFill>
                  <a:srgbClr val="D7D4CC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: </a:t>
            </a:r>
            <a:endParaRPr lang="ru-RU" sz="2400" b="1" dirty="0">
              <a:solidFill>
                <a:srgbClr val="D7D4CC"/>
              </a:solidFill>
              <a:latin typeface="Raleway" pitchFamily="34" charset="0"/>
              <a:ea typeface="Raleway" pitchFamily="34" charset="-122"/>
              <a:cs typeface="Raleway" pitchFamily="34" charset="-120"/>
            </a:endParaRPr>
          </a:p>
          <a:p>
            <a:pPr marL="342900" indent="-342900">
              <a:lnSpc>
                <a:spcPts val="29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D7D4CC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ознакомить</a:t>
            </a:r>
            <a:r>
              <a:rPr lang="en-US" sz="2400" dirty="0">
                <a:solidFill>
                  <a:srgbClr val="D7D4CC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учащихся с основными свойствами металлов и сплавов, а также со способами упрочнения сплавов и изделий из </a:t>
            </a:r>
            <a:r>
              <a:rPr lang="en-US" sz="2400" dirty="0" err="1">
                <a:solidFill>
                  <a:srgbClr val="D7D4CC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них</a:t>
            </a:r>
            <a:r>
              <a:rPr lang="en-US" sz="2400" dirty="0">
                <a:solidFill>
                  <a:srgbClr val="D7D4CC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;</a:t>
            </a:r>
            <a:endParaRPr lang="ru-RU" sz="2400" dirty="0">
              <a:solidFill>
                <a:srgbClr val="D7D4CC"/>
              </a:solidFill>
              <a:latin typeface="Raleway" pitchFamily="34" charset="0"/>
              <a:ea typeface="Raleway" pitchFamily="34" charset="-122"/>
              <a:cs typeface="Raleway" pitchFamily="34" charset="-120"/>
            </a:endParaRPr>
          </a:p>
          <a:p>
            <a:pPr marL="342900" indent="-342900">
              <a:lnSpc>
                <a:spcPts val="29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D7D4CC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расширить</a:t>
            </a:r>
            <a:r>
              <a:rPr lang="en-US" sz="2400" dirty="0">
                <a:solidFill>
                  <a:srgbClr val="D7D4CC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, углубить и систематизировать знания учащихся о специфике и многообразии инженерной деятельности, ее социальной, </a:t>
            </a:r>
            <a:r>
              <a:rPr lang="en-US" sz="2400" dirty="0">
                <a:solidFill>
                  <a:srgbClr val="D7D4CC"/>
                </a:solidFill>
                <a:latin typeface="Arial" panose="020B0604020202020204" pitchFamily="34" charset="0"/>
                <a:ea typeface="Raleway" pitchFamily="34" charset="-122"/>
                <a:cs typeface="Arial" panose="020B0604020202020204" pitchFamily="34" charset="0"/>
              </a:rPr>
              <a:t>экономической</a:t>
            </a:r>
            <a:r>
              <a:rPr lang="en-US" sz="2400" dirty="0">
                <a:solidFill>
                  <a:srgbClr val="D7D4CC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и культурной значимости; </a:t>
            </a:r>
            <a:endParaRPr lang="ru-RU" sz="2400" dirty="0">
              <a:solidFill>
                <a:srgbClr val="D7D4CC"/>
              </a:solidFill>
              <a:latin typeface="Raleway" pitchFamily="34" charset="0"/>
              <a:ea typeface="Raleway" pitchFamily="34" charset="-122"/>
              <a:cs typeface="Raleway" pitchFamily="34" charset="-120"/>
            </a:endParaRPr>
          </a:p>
          <a:p>
            <a:pPr marL="342900" indent="-342900">
              <a:lnSpc>
                <a:spcPts val="29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D7D4CC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развивать</a:t>
            </a:r>
            <a:r>
              <a:rPr lang="en-US" sz="2400" dirty="0">
                <a:solidFill>
                  <a:srgbClr val="D7D4CC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мотивацию к осознанному профессиональному выбору, содействовать удовлетворению потребности в профессиональном самоопределении посредством формирования позитивного отношения к инженерной деятельности.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129924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1558885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3316596" y="2750359"/>
            <a:ext cx="8830248" cy="5335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8800" b="1" dirty="0">
                <a:solidFill>
                  <a:srgbClr val="FFE14D"/>
                </a:solidFill>
                <a:latin typeface="Comfortaa" pitchFamily="34" charset="0"/>
                <a:ea typeface="Comfortaa" pitchFamily="34" charset="-122"/>
                <a:cs typeface="Comfortaa" pitchFamily="34" charset="-120"/>
              </a:rPr>
              <a:t>Сплавы металлов</a:t>
            </a:r>
            <a:endParaRPr lang="en-US" sz="8800" dirty="0"/>
          </a:p>
        </p:txBody>
      </p:sp>
      <p:sp>
        <p:nvSpPr>
          <p:cNvPr id="6" name="Text 3"/>
          <p:cNvSpPr/>
          <p:nvPr/>
        </p:nvSpPr>
        <p:spPr>
          <a:xfrm>
            <a:off x="1738488" y="3962400"/>
            <a:ext cx="11638845" cy="23142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3200" dirty="0">
                <a:solidFill>
                  <a:srgbClr val="D7D4CC"/>
                </a:solidFill>
                <a:latin typeface="Arial" panose="020B0604020202020204" pitchFamily="34" charset="0"/>
                <a:ea typeface="Raleway" pitchFamily="34" charset="-122"/>
                <a:cs typeface="Arial" panose="020B0604020202020204" pitchFamily="34" charset="0"/>
              </a:rPr>
              <a:t>В чистом виде металлы применяются редко. Больше всего они используются в виде сплавов. Сплавами металлов называются сложные вещества, полученные путем смешивания в расплавленном состоянии с другими металлами или металла с неметаллическими элементами в точно определенном соотношении.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  <p:sp>
        <p:nvSpPr>
          <p:cNvPr id="4" name="Text 2"/>
          <p:cNvSpPr/>
          <p:nvPr/>
        </p:nvSpPr>
        <p:spPr>
          <a:xfrm>
            <a:off x="1321356" y="935117"/>
            <a:ext cx="7786926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400"/>
              </a:lnSpc>
              <a:buNone/>
            </a:pPr>
            <a:r>
              <a:rPr lang="en-US" sz="4300" b="1" dirty="0">
                <a:solidFill>
                  <a:srgbClr val="FFE14D"/>
                </a:solidFill>
                <a:latin typeface="Comfortaa" pitchFamily="34" charset="0"/>
                <a:ea typeface="Comfortaa" pitchFamily="34" charset="-122"/>
                <a:cs typeface="Comfortaa" pitchFamily="34" charset="-120"/>
              </a:rPr>
              <a:t>Типы металлов и сплавов</a:t>
            </a:r>
            <a:endParaRPr lang="en-US" sz="43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1356" y="2114669"/>
            <a:ext cx="5808702" cy="3589973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321356" y="6013252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D7D4CC"/>
                </a:solidFill>
                <a:latin typeface="Comfortaa" pitchFamily="34" charset="0"/>
                <a:ea typeface="Comfortaa" pitchFamily="34" charset="-122"/>
                <a:cs typeface="Comfortaa" pitchFamily="34" charset="-120"/>
              </a:rPr>
              <a:t>Черные металлы</a:t>
            </a:r>
            <a:endParaRPr lang="en-US" sz="2150" dirty="0"/>
          </a:p>
        </p:txBody>
      </p:sp>
      <p:sp>
        <p:nvSpPr>
          <p:cNvPr id="7" name="Text 4"/>
          <p:cNvSpPr/>
          <p:nvPr/>
        </p:nvSpPr>
        <p:spPr>
          <a:xfrm>
            <a:off x="1321356" y="6504265"/>
            <a:ext cx="5808702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D7D4CC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К черным относят железо и сплавы на его основе - сталь и чугун.</a:t>
            </a:r>
            <a:endParaRPr lang="en-US" sz="19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0342" y="2114669"/>
            <a:ext cx="5808702" cy="3589973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7500342" y="6013252"/>
            <a:ext cx="2881551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D7D4CC"/>
                </a:solidFill>
                <a:latin typeface="Comfortaa" pitchFamily="34" charset="0"/>
                <a:ea typeface="Comfortaa" pitchFamily="34" charset="-122"/>
                <a:cs typeface="Comfortaa" pitchFamily="34" charset="-120"/>
              </a:rPr>
              <a:t>Цветные металлы</a:t>
            </a:r>
            <a:endParaRPr lang="en-US" sz="2150" dirty="0"/>
          </a:p>
        </p:txBody>
      </p:sp>
      <p:sp>
        <p:nvSpPr>
          <p:cNvPr id="10" name="Text 6"/>
          <p:cNvSpPr/>
          <p:nvPr/>
        </p:nvSpPr>
        <p:spPr>
          <a:xfrm>
            <a:off x="7500342" y="6504265"/>
            <a:ext cx="5808702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D7D4CC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Все остальные металлы и сплавы - цветные.</a:t>
            </a: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5416087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099929" y="506254"/>
            <a:ext cx="3895606" cy="4869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800"/>
              </a:lnSpc>
              <a:buNone/>
            </a:pPr>
            <a:r>
              <a:rPr lang="en-US" sz="6600" b="1" dirty="0">
                <a:solidFill>
                  <a:srgbClr val="FFE14D"/>
                </a:solidFill>
                <a:latin typeface="Comfortaa" pitchFamily="34" charset="0"/>
                <a:ea typeface="Comfortaa" pitchFamily="34" charset="-122"/>
                <a:cs typeface="Comfortaa" pitchFamily="34" charset="-120"/>
              </a:rPr>
              <a:t>Железо</a:t>
            </a:r>
            <a:endParaRPr lang="en-US" sz="6600" dirty="0"/>
          </a:p>
        </p:txBody>
      </p:sp>
      <p:sp>
        <p:nvSpPr>
          <p:cNvPr id="6" name="Text 3"/>
          <p:cNvSpPr/>
          <p:nvPr/>
        </p:nvSpPr>
        <p:spPr>
          <a:xfrm>
            <a:off x="6099929" y="1350050"/>
            <a:ext cx="7916942" cy="1401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2000" dirty="0">
                <a:solidFill>
                  <a:srgbClr val="D7D4CC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Железо - металл серебристо-белого цвета с характерным блеском. Пластичен, хорошо обрабатывается, широко распространен в природе, но в чистом виде почти не встречается. Железо находится в земной коре в составе соединения с кислородом и другими элементами. Эти соединения называют железными рудами. Из них получают железо, которое применяют в виде различных сплавов с углеродом - чугунов и сталей.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6099929" y="4373059"/>
            <a:ext cx="394335" cy="394335"/>
          </a:xfrm>
          <a:prstGeom prst="roundRect">
            <a:avLst>
              <a:gd name="adj" fmla="val 66684"/>
            </a:avLst>
          </a:prstGeom>
          <a:solidFill>
            <a:srgbClr val="46464A"/>
          </a:solidFill>
          <a:ln/>
        </p:spPr>
      </p:sp>
      <p:sp>
        <p:nvSpPr>
          <p:cNvPr id="8" name="Text 5"/>
          <p:cNvSpPr/>
          <p:nvPr/>
        </p:nvSpPr>
        <p:spPr>
          <a:xfrm>
            <a:off x="6251138" y="4453307"/>
            <a:ext cx="91916" cy="2337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800" b="1" dirty="0">
                <a:solidFill>
                  <a:srgbClr val="D7D4CC"/>
                </a:solidFill>
                <a:latin typeface="Comfortaa" pitchFamily="34" charset="0"/>
                <a:ea typeface="Comfortaa" pitchFamily="34" charset="-122"/>
                <a:cs typeface="Comfortaa" pitchFamily="34" charset="-120"/>
              </a:rPr>
              <a:t>1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6669524" y="4373059"/>
            <a:ext cx="1947743" cy="2434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900"/>
              </a:lnSpc>
              <a:buNone/>
            </a:pPr>
            <a:r>
              <a:rPr lang="en-US" b="1" dirty="0">
                <a:solidFill>
                  <a:srgbClr val="FFE14D"/>
                </a:solidFill>
                <a:latin typeface="Comfortaa" pitchFamily="34" charset="0"/>
                <a:ea typeface="Comfortaa" pitchFamily="34" charset="-122"/>
                <a:cs typeface="Comfortaa" pitchFamily="34" charset="-120"/>
              </a:rPr>
              <a:t>Свойства</a:t>
            </a:r>
            <a:endParaRPr lang="en-US" dirty="0">
              <a:solidFill>
                <a:srgbClr val="FFE14D"/>
              </a:solidFill>
            </a:endParaRPr>
          </a:p>
        </p:txBody>
      </p:sp>
      <p:sp>
        <p:nvSpPr>
          <p:cNvPr id="10" name="Text 7"/>
          <p:cNvSpPr/>
          <p:nvPr/>
        </p:nvSpPr>
        <p:spPr>
          <a:xfrm>
            <a:off x="6669524" y="4721674"/>
            <a:ext cx="7347347" cy="560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200"/>
              </a:lnSpc>
              <a:buNone/>
            </a:pPr>
            <a:r>
              <a:rPr lang="en-US" dirty="0">
                <a:solidFill>
                  <a:srgbClr val="D7D4CC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Железо - металл серебристо-белого цвета с характерным блеском. Пластичен, хорошо обрабатывается.</a:t>
            </a:r>
            <a:endParaRPr lang="en-US" dirty="0"/>
          </a:p>
        </p:txBody>
      </p:sp>
      <p:sp>
        <p:nvSpPr>
          <p:cNvPr id="11" name="Shape 8"/>
          <p:cNvSpPr/>
          <p:nvPr/>
        </p:nvSpPr>
        <p:spPr>
          <a:xfrm>
            <a:off x="6099929" y="5654886"/>
            <a:ext cx="394335" cy="394335"/>
          </a:xfrm>
          <a:prstGeom prst="roundRect">
            <a:avLst>
              <a:gd name="adj" fmla="val 66684"/>
            </a:avLst>
          </a:prstGeom>
          <a:solidFill>
            <a:srgbClr val="46464A"/>
          </a:solidFill>
          <a:ln/>
        </p:spPr>
      </p:sp>
      <p:sp>
        <p:nvSpPr>
          <p:cNvPr id="12" name="Text 9"/>
          <p:cNvSpPr/>
          <p:nvPr/>
        </p:nvSpPr>
        <p:spPr>
          <a:xfrm>
            <a:off x="6228398" y="5735134"/>
            <a:ext cx="137398" cy="2337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800" b="1" dirty="0">
                <a:solidFill>
                  <a:srgbClr val="D7D4CC"/>
                </a:solidFill>
                <a:latin typeface="Comfortaa" pitchFamily="34" charset="0"/>
                <a:ea typeface="Comfortaa" pitchFamily="34" charset="-122"/>
                <a:cs typeface="Comfortaa" pitchFamily="34" charset="-120"/>
              </a:rPr>
              <a:t>2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6669524" y="5654886"/>
            <a:ext cx="2899019" cy="3139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900"/>
              </a:lnSpc>
              <a:buNone/>
            </a:pPr>
            <a:r>
              <a:rPr lang="en-US" b="1" dirty="0">
                <a:solidFill>
                  <a:srgbClr val="FFE14D"/>
                </a:solidFill>
                <a:latin typeface="Comfortaa" pitchFamily="34" charset="0"/>
                <a:ea typeface="Comfortaa" pitchFamily="34" charset="-122"/>
                <a:cs typeface="Comfortaa" pitchFamily="34" charset="-120"/>
              </a:rPr>
              <a:t>Применение</a:t>
            </a:r>
            <a:endParaRPr lang="en-US" dirty="0">
              <a:solidFill>
                <a:srgbClr val="FFE14D"/>
              </a:solidFill>
            </a:endParaRPr>
          </a:p>
        </p:txBody>
      </p:sp>
      <p:sp>
        <p:nvSpPr>
          <p:cNvPr id="14" name="Text 11"/>
          <p:cNvSpPr/>
          <p:nvPr/>
        </p:nvSpPr>
        <p:spPr>
          <a:xfrm>
            <a:off x="6669524" y="6003501"/>
            <a:ext cx="7347347" cy="1121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200"/>
              </a:lnSpc>
              <a:buNone/>
            </a:pPr>
            <a:r>
              <a:rPr lang="en-US" dirty="0">
                <a:solidFill>
                  <a:srgbClr val="D7D4CC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Железо широко распространен в природе, но в чистом виде почти не встречается. Железо находится в земной коре в составе соединения с кислородом и другими элементами. Эти соединения называют железными рудами. Из них получают железо, которое применяют в виде различных сплавов с углеродом - чугунов и сталей.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30861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321356" y="3861824"/>
            <a:ext cx="5486400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400"/>
              </a:lnSpc>
              <a:buNone/>
            </a:pPr>
            <a:r>
              <a:rPr lang="en-US" sz="7200" b="1" dirty="0">
                <a:solidFill>
                  <a:srgbClr val="FFE14D"/>
                </a:solidFill>
                <a:latin typeface="Comfortaa" pitchFamily="34" charset="0"/>
                <a:ea typeface="Comfortaa" pitchFamily="34" charset="-122"/>
                <a:cs typeface="Comfortaa" pitchFamily="34" charset="-120"/>
              </a:rPr>
              <a:t>Чугун</a:t>
            </a:r>
            <a:endParaRPr lang="en-US" sz="7200" dirty="0"/>
          </a:p>
        </p:txBody>
      </p:sp>
      <p:sp>
        <p:nvSpPr>
          <p:cNvPr id="6" name="Text 3"/>
          <p:cNvSpPr/>
          <p:nvPr/>
        </p:nvSpPr>
        <p:spPr>
          <a:xfrm>
            <a:off x="1400378" y="5000744"/>
            <a:ext cx="11987689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3200" b="1" dirty="0">
                <a:solidFill>
                  <a:srgbClr val="D7D4CC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Чугун</a:t>
            </a:r>
            <a:r>
              <a:rPr lang="en-US" sz="3200" dirty="0">
                <a:solidFill>
                  <a:srgbClr val="D7D4CC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- сплав железа с углеродами, содержащий более 2% углерода, а также примеси других элементов. Чугун является одним из самых дешевых и распространенных конструкционных материалов и широко применяется в машиностроении.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11776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BD81DC3-9766-4F4D-A5F0-7698A09B367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0894" b="34561"/>
          <a:stretch/>
        </p:blipFill>
        <p:spPr>
          <a:xfrm>
            <a:off x="1" y="-101821"/>
            <a:ext cx="14630400" cy="3421508"/>
          </a:xfrm>
          <a:prstGeom prst="rect">
            <a:avLst/>
          </a:prstGeom>
        </p:spPr>
      </p:pic>
      <p:sp>
        <p:nvSpPr>
          <p:cNvPr id="4" name="Text 2"/>
          <p:cNvSpPr/>
          <p:nvPr/>
        </p:nvSpPr>
        <p:spPr>
          <a:xfrm>
            <a:off x="1321356" y="3771900"/>
            <a:ext cx="5486400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400"/>
              </a:lnSpc>
              <a:buNone/>
            </a:pPr>
            <a:r>
              <a:rPr lang="en-US" sz="7200" b="1" dirty="0">
                <a:solidFill>
                  <a:srgbClr val="FFE14D"/>
                </a:solidFill>
                <a:latin typeface="Comfortaa" pitchFamily="34" charset="0"/>
                <a:ea typeface="Comfortaa" pitchFamily="34" charset="-122"/>
                <a:cs typeface="Comfortaa" pitchFamily="34" charset="-120"/>
              </a:rPr>
              <a:t>Сталь</a:t>
            </a:r>
            <a:endParaRPr lang="en-US" sz="7200" dirty="0"/>
          </a:p>
        </p:txBody>
      </p:sp>
      <p:sp>
        <p:nvSpPr>
          <p:cNvPr id="5" name="Text 3"/>
          <p:cNvSpPr/>
          <p:nvPr/>
        </p:nvSpPr>
        <p:spPr>
          <a:xfrm>
            <a:off x="1321356" y="4769552"/>
            <a:ext cx="11987689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3200" dirty="0">
                <a:solidFill>
                  <a:srgbClr val="D7D4CC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Сталь - это сплав железа с углеродом, содержащий до 2,1% углерода. Как и чугун, сталь содержит в себе примеси некоторых других элементов. Основное отличие стали от чугуна - это то, что сталь содержит меньшее количество углерода и примесей.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350437" y="1126331"/>
            <a:ext cx="7415927" cy="1580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dirty="0">
                <a:solidFill>
                  <a:srgbClr val="D7D4CC"/>
                </a:solidFill>
                <a:latin typeface="Arial" panose="020B0604020202020204" pitchFamily="34" charset="0"/>
                <a:ea typeface="Raleway" pitchFamily="34" charset="-122"/>
                <a:cs typeface="Arial" panose="020B0604020202020204" pitchFamily="34" charset="0"/>
              </a:rPr>
              <a:t>Сталь и чугун являются самыми распространенными материалами современной техники и производства. На их долю приходится основная масса всей металлической продукции.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0437" y="3596759"/>
            <a:ext cx="1234440" cy="1975009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7955161" y="3843576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FFE14D"/>
                </a:solidFill>
                <a:latin typeface="Comfortaa" pitchFamily="34" charset="0"/>
                <a:ea typeface="Comfortaa" pitchFamily="34" charset="-122"/>
                <a:cs typeface="Comfortaa" pitchFamily="34" charset="-120"/>
              </a:rPr>
              <a:t>По назначению</a:t>
            </a:r>
            <a:endParaRPr lang="en-US" sz="2150" dirty="0">
              <a:solidFill>
                <a:srgbClr val="FFE14D"/>
              </a:solidFill>
            </a:endParaRPr>
          </a:p>
        </p:txBody>
      </p:sp>
      <p:sp>
        <p:nvSpPr>
          <p:cNvPr id="9" name="Text 5"/>
          <p:cNvSpPr/>
          <p:nvPr/>
        </p:nvSpPr>
        <p:spPr>
          <a:xfrm>
            <a:off x="7955161" y="4334589"/>
            <a:ext cx="5811203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D7D4CC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Конструкционные, Инструментальные, Специальные</a:t>
            </a:r>
            <a:endParaRPr lang="en-US" sz="19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0437" y="5571768"/>
            <a:ext cx="1234440" cy="1975009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7955161" y="5818584"/>
            <a:ext cx="3785949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FFE14D"/>
                </a:solidFill>
                <a:latin typeface="Comfortaa" pitchFamily="34" charset="0"/>
                <a:ea typeface="Comfortaa" pitchFamily="34" charset="-122"/>
                <a:cs typeface="Comfortaa" pitchFamily="34" charset="-120"/>
              </a:rPr>
              <a:t>По химическому составу</a:t>
            </a:r>
            <a:endParaRPr lang="en-US" sz="2150" dirty="0">
              <a:solidFill>
                <a:srgbClr val="FFE14D"/>
              </a:solidFill>
            </a:endParaRPr>
          </a:p>
        </p:txBody>
      </p:sp>
      <p:sp>
        <p:nvSpPr>
          <p:cNvPr id="12" name="Text 7"/>
          <p:cNvSpPr/>
          <p:nvPr/>
        </p:nvSpPr>
        <p:spPr>
          <a:xfrm>
            <a:off x="7955161" y="6309598"/>
            <a:ext cx="5811203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D7D4CC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Легированные, Углеродистые</a:t>
            </a:r>
            <a:endParaRPr lang="en-US" sz="1900" dirty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6"/>
          <a:srcRect l="44608" t="232" r="10679" b="-232"/>
          <a:stretch/>
        </p:blipFill>
        <p:spPr>
          <a:xfrm>
            <a:off x="-19050" y="20802"/>
            <a:ext cx="5505450" cy="820879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  <p:sp>
        <p:nvSpPr>
          <p:cNvPr id="4" name="Text 2"/>
          <p:cNvSpPr/>
          <p:nvPr/>
        </p:nvSpPr>
        <p:spPr>
          <a:xfrm>
            <a:off x="2165271" y="584716"/>
            <a:ext cx="6616184" cy="5891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600"/>
              </a:lnSpc>
              <a:buNone/>
            </a:pPr>
            <a:r>
              <a:rPr lang="en-US" sz="4400" b="1" dirty="0">
                <a:solidFill>
                  <a:srgbClr val="FFE14D"/>
                </a:solidFill>
                <a:latin typeface="Comfortaa" pitchFamily="34" charset="0"/>
                <a:ea typeface="Comfortaa" pitchFamily="34" charset="-122"/>
                <a:cs typeface="Comfortaa" pitchFamily="34" charset="-120"/>
              </a:rPr>
              <a:t>Конструкционные стали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2165271" y="1598057"/>
            <a:ext cx="10299740" cy="678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dirty="0">
                <a:solidFill>
                  <a:srgbClr val="D7D4CC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Из конструкционных сталей изготавливают детали различных конструкций для механизмов и машин, в том числе кузовы автомобилей, болты, рельсы, велосипеды, корабли и т.д.</a:t>
            </a:r>
            <a:endParaRPr lang="en-US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5271" y="2515553"/>
            <a:ext cx="4990743" cy="308443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2165271" y="5865138"/>
            <a:ext cx="2776657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D7D4CC"/>
                </a:solidFill>
                <a:latin typeface="Comfortaa" pitchFamily="34" charset="0"/>
                <a:ea typeface="Comfortaa" pitchFamily="34" charset="-122"/>
                <a:cs typeface="Comfortaa" pitchFamily="34" charset="-120"/>
              </a:rPr>
              <a:t>Кузовы автомобилей</a:t>
            </a:r>
            <a:endParaRPr lang="en-US" sz="1850" dirty="0"/>
          </a:p>
        </p:txBody>
      </p:sp>
      <p:sp>
        <p:nvSpPr>
          <p:cNvPr id="8" name="Text 5"/>
          <p:cNvSpPr/>
          <p:nvPr/>
        </p:nvSpPr>
        <p:spPr>
          <a:xfrm>
            <a:off x="2165271" y="6286976"/>
            <a:ext cx="4990743" cy="13577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D7D4CC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Из конструкционных сталей изготавливают детали различных конструкций для механизмов и машин, в том числе кузовы автомобилей, болты, рельсы, велосипеды, корабли и т.д.</a:t>
            </a:r>
            <a:endParaRPr lang="en-US" sz="165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4148" y="2515553"/>
            <a:ext cx="4990862" cy="3084552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7474148" y="5865257"/>
            <a:ext cx="2356842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D7D4CC"/>
                </a:solidFill>
                <a:latin typeface="Comfortaa" pitchFamily="34" charset="0"/>
                <a:ea typeface="Comfortaa" pitchFamily="34" charset="-122"/>
                <a:cs typeface="Comfortaa" pitchFamily="34" charset="-120"/>
              </a:rPr>
              <a:t>Болты</a:t>
            </a:r>
            <a:endParaRPr lang="en-US" sz="1850" dirty="0"/>
          </a:p>
        </p:txBody>
      </p:sp>
      <p:sp>
        <p:nvSpPr>
          <p:cNvPr id="11" name="Text 7"/>
          <p:cNvSpPr/>
          <p:nvPr/>
        </p:nvSpPr>
        <p:spPr>
          <a:xfrm>
            <a:off x="7474148" y="6287095"/>
            <a:ext cx="4990862" cy="13577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D7D4CC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Из конструкционных сталей изготавливают детали различных конструкций для механизмов и машин, в том числе кузовы автомобилей, болты, рельсы, велосипеды, корабли и т.д.</a:t>
            </a:r>
            <a:endParaRPr lang="en-US" sz="16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823353" y="875195"/>
            <a:ext cx="4494133" cy="3700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4400" b="1" dirty="0">
                <a:solidFill>
                  <a:srgbClr val="FFE14D"/>
                </a:solidFill>
                <a:latin typeface="Comfortaa" pitchFamily="34" charset="0"/>
                <a:ea typeface="Comfortaa" pitchFamily="34" charset="-122"/>
                <a:cs typeface="Comfortaa" pitchFamily="34" charset="-120"/>
              </a:rPr>
              <a:t>Инструментальные стали</a:t>
            </a:r>
            <a:endParaRPr lang="en-US" sz="44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8465" y="3108853"/>
            <a:ext cx="654296" cy="654296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8192523" y="3274756"/>
            <a:ext cx="4002691" cy="6542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D7D4CC"/>
                </a:solidFill>
                <a:latin typeface="Comfortaa" pitchFamily="34" charset="0"/>
                <a:ea typeface="Comfortaa" pitchFamily="34" charset="-122"/>
                <a:cs typeface="Comfortaa" pitchFamily="34" charset="-120"/>
              </a:rPr>
              <a:t>Слесарные инструменты</a:t>
            </a:r>
            <a:endParaRPr lang="en-US" sz="2400" dirty="0"/>
          </a:p>
        </p:txBody>
      </p:sp>
      <p:sp>
        <p:nvSpPr>
          <p:cNvPr id="9" name="Text 5"/>
          <p:cNvSpPr/>
          <p:nvPr/>
        </p:nvSpPr>
        <p:spPr>
          <a:xfrm>
            <a:off x="6799686" y="1511701"/>
            <a:ext cx="6470094" cy="4262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rgbClr val="D7D4CC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Из инструментальных сталей выполняют различные инструменты – слесарные, металлорежущие, измерительные и т.д. (стамески, свёрла, штангенциркули и т.д.)</a:t>
            </a:r>
            <a:endParaRPr lang="en-US" sz="16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6999" y="4165733"/>
            <a:ext cx="652554" cy="652554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192523" y="4294609"/>
            <a:ext cx="2700099" cy="1851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D7D4CC"/>
                </a:solidFill>
                <a:latin typeface="Comfortaa" pitchFamily="34" charset="0"/>
                <a:ea typeface="Comfortaa" pitchFamily="34" charset="-122"/>
                <a:cs typeface="Comfortaa" pitchFamily="34" charset="-120"/>
              </a:rPr>
              <a:t>Металлорежущие инструменты</a:t>
            </a:r>
            <a:endParaRPr lang="en-US" sz="24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8464" y="5362006"/>
            <a:ext cx="652553" cy="652553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8192523" y="5505706"/>
            <a:ext cx="2578418" cy="1851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D7D4CC"/>
                </a:solidFill>
                <a:latin typeface="Comfortaa" pitchFamily="34" charset="0"/>
                <a:ea typeface="Comfortaa" pitchFamily="34" charset="-122"/>
                <a:cs typeface="Comfortaa" pitchFamily="34" charset="-120"/>
              </a:rPr>
              <a:t>Измерительные инструменты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44141" y="753666"/>
            <a:ext cx="6094571" cy="5906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650"/>
              </a:lnSpc>
              <a:buNone/>
            </a:pPr>
            <a:r>
              <a:rPr lang="en-US" sz="3700" b="1" dirty="0">
                <a:solidFill>
                  <a:srgbClr val="FFE14D"/>
                </a:solidFill>
                <a:latin typeface="Comfortaa" pitchFamily="34" charset="0"/>
                <a:ea typeface="Comfortaa" pitchFamily="34" charset="-122"/>
                <a:cs typeface="Comfortaa" pitchFamily="34" charset="-120"/>
              </a:rPr>
              <a:t>Классификация сталей</a:t>
            </a:r>
            <a:endParaRPr lang="en-US" sz="3700" dirty="0"/>
          </a:p>
        </p:txBody>
      </p:sp>
      <p:sp>
        <p:nvSpPr>
          <p:cNvPr id="6" name="Shape 3"/>
          <p:cNvSpPr/>
          <p:nvPr/>
        </p:nvSpPr>
        <p:spPr>
          <a:xfrm>
            <a:off x="744141" y="1902381"/>
            <a:ext cx="478393" cy="478393"/>
          </a:xfrm>
          <a:prstGeom prst="roundRect">
            <a:avLst>
              <a:gd name="adj" fmla="val 66670"/>
            </a:avLst>
          </a:prstGeom>
          <a:solidFill>
            <a:srgbClr val="46464A"/>
          </a:solidFill>
          <a:ln/>
        </p:spPr>
      </p:sp>
      <p:sp>
        <p:nvSpPr>
          <p:cNvPr id="7" name="Text 4"/>
          <p:cNvSpPr/>
          <p:nvPr/>
        </p:nvSpPr>
        <p:spPr>
          <a:xfrm>
            <a:off x="927616" y="1999774"/>
            <a:ext cx="111443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2200" b="1" dirty="0">
                <a:solidFill>
                  <a:srgbClr val="D7D4CC"/>
                </a:solidFill>
                <a:latin typeface="Comfortaa" pitchFamily="34" charset="0"/>
                <a:ea typeface="Comfortaa" pitchFamily="34" charset="-122"/>
                <a:cs typeface="Comfortaa" pitchFamily="34" charset="-120"/>
              </a:rPr>
              <a:t>1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1435060" y="1902381"/>
            <a:ext cx="2660571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D7D4CC"/>
                </a:solidFill>
                <a:latin typeface="Comfortaa" pitchFamily="34" charset="0"/>
                <a:ea typeface="Comfortaa" pitchFamily="34" charset="-122"/>
                <a:cs typeface="Comfortaa" pitchFamily="34" charset="-120"/>
              </a:rPr>
              <a:t>Специальные стали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1435060" y="2325172"/>
            <a:ext cx="6964799" cy="10204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1650" dirty="0">
                <a:solidFill>
                  <a:srgbClr val="D7D4CC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К специальным относят нержавеющие, пружинные, броневые, жаропрочные стали. Название стали, как правило отражает её назначение.</a:t>
            </a:r>
            <a:endParaRPr lang="en-US" sz="1650" dirty="0"/>
          </a:p>
        </p:txBody>
      </p:sp>
      <p:sp>
        <p:nvSpPr>
          <p:cNvPr id="10" name="Shape 7"/>
          <p:cNvSpPr/>
          <p:nvPr/>
        </p:nvSpPr>
        <p:spPr>
          <a:xfrm>
            <a:off x="744141" y="3797379"/>
            <a:ext cx="478393" cy="478393"/>
          </a:xfrm>
          <a:prstGeom prst="roundRect">
            <a:avLst>
              <a:gd name="adj" fmla="val 66670"/>
            </a:avLst>
          </a:prstGeom>
          <a:solidFill>
            <a:srgbClr val="46464A"/>
          </a:solidFill>
          <a:ln/>
        </p:spPr>
      </p:sp>
      <p:sp>
        <p:nvSpPr>
          <p:cNvPr id="11" name="Text 8"/>
          <p:cNvSpPr/>
          <p:nvPr/>
        </p:nvSpPr>
        <p:spPr>
          <a:xfrm>
            <a:off x="899993" y="3894773"/>
            <a:ext cx="166688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2200" b="1" dirty="0">
                <a:solidFill>
                  <a:srgbClr val="D7D4CC"/>
                </a:solidFill>
                <a:latin typeface="Comfortaa" pitchFamily="34" charset="0"/>
                <a:ea typeface="Comfortaa" pitchFamily="34" charset="-122"/>
                <a:cs typeface="Comfortaa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435060" y="3797379"/>
            <a:ext cx="281820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D7D4CC"/>
                </a:solidFill>
                <a:latin typeface="Comfortaa" pitchFamily="34" charset="0"/>
                <a:ea typeface="Comfortaa" pitchFamily="34" charset="-122"/>
                <a:cs typeface="Comfortaa" pitchFamily="34" charset="-120"/>
              </a:rPr>
              <a:t>Углеродистые стали</a:t>
            </a:r>
            <a:endParaRPr lang="en-US" sz="1850" dirty="0"/>
          </a:p>
        </p:txBody>
      </p:sp>
      <p:sp>
        <p:nvSpPr>
          <p:cNvPr id="13" name="Text 10"/>
          <p:cNvSpPr/>
          <p:nvPr/>
        </p:nvSpPr>
        <p:spPr>
          <a:xfrm>
            <a:off x="1435060" y="4220170"/>
            <a:ext cx="6964799" cy="10204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1650" dirty="0">
                <a:solidFill>
                  <a:srgbClr val="D7D4CC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По химическому составу стали делят на углеродистые и легированные. Углеродистые – стали, содержащие различный процент углерода.</a:t>
            </a:r>
            <a:endParaRPr lang="en-US" sz="1650" dirty="0"/>
          </a:p>
        </p:txBody>
      </p:sp>
      <p:sp>
        <p:nvSpPr>
          <p:cNvPr id="14" name="Shape 11"/>
          <p:cNvSpPr/>
          <p:nvPr/>
        </p:nvSpPr>
        <p:spPr>
          <a:xfrm>
            <a:off x="744141" y="5692378"/>
            <a:ext cx="478393" cy="478393"/>
          </a:xfrm>
          <a:prstGeom prst="roundRect">
            <a:avLst>
              <a:gd name="adj" fmla="val 66670"/>
            </a:avLst>
          </a:prstGeom>
          <a:solidFill>
            <a:srgbClr val="46464A"/>
          </a:solidFill>
          <a:ln/>
        </p:spPr>
      </p:sp>
      <p:sp>
        <p:nvSpPr>
          <p:cNvPr id="15" name="Text 12"/>
          <p:cNvSpPr/>
          <p:nvPr/>
        </p:nvSpPr>
        <p:spPr>
          <a:xfrm>
            <a:off x="898446" y="5789771"/>
            <a:ext cx="169783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2200" b="1" dirty="0">
                <a:solidFill>
                  <a:srgbClr val="D7D4CC"/>
                </a:solidFill>
                <a:latin typeface="Comfortaa" pitchFamily="34" charset="0"/>
                <a:ea typeface="Comfortaa" pitchFamily="34" charset="-122"/>
                <a:cs typeface="Comfortaa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Text 13"/>
          <p:cNvSpPr/>
          <p:nvPr/>
        </p:nvSpPr>
        <p:spPr>
          <a:xfrm>
            <a:off x="1435060" y="5692378"/>
            <a:ext cx="278272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D7D4CC"/>
                </a:solidFill>
                <a:latin typeface="Comfortaa" pitchFamily="34" charset="0"/>
                <a:ea typeface="Comfortaa" pitchFamily="34" charset="-122"/>
                <a:cs typeface="Comfortaa" pitchFamily="34" charset="-120"/>
              </a:rPr>
              <a:t>Легированные стали</a:t>
            </a:r>
            <a:endParaRPr lang="en-US" sz="1850" dirty="0"/>
          </a:p>
        </p:txBody>
      </p:sp>
      <p:sp>
        <p:nvSpPr>
          <p:cNvPr id="17" name="Text 14"/>
          <p:cNvSpPr/>
          <p:nvPr/>
        </p:nvSpPr>
        <p:spPr>
          <a:xfrm>
            <a:off x="1435060" y="6115169"/>
            <a:ext cx="6964799" cy="13606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1650" dirty="0">
                <a:solidFill>
                  <a:srgbClr val="D7D4CC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В состав легированных сталей входят легирующие элементы (преимущественно металлы), которые повышают качество стали, придают ей особые свойства и улучшают эксплуатационные свойства деталей.</a:t>
            </a:r>
            <a:endParaRPr lang="en-US" sz="1650" dirty="0"/>
          </a:p>
        </p:txBody>
      </p:sp>
    </p:spTree>
    <p:extLst>
      <p:ext uri="{BB962C8B-B14F-4D97-AF65-F5344CB8AC3E}">
        <p14:creationId xmlns:p14="http://schemas.microsoft.com/office/powerpoint/2010/main" val="5543477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350437" y="1688544"/>
            <a:ext cx="5486400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400"/>
              </a:lnSpc>
              <a:buNone/>
            </a:pPr>
            <a:r>
              <a:rPr lang="en-US" sz="4300" b="1" dirty="0">
                <a:solidFill>
                  <a:srgbClr val="FFE14D"/>
                </a:solidFill>
                <a:latin typeface="Comfortaa" pitchFamily="34" charset="0"/>
                <a:ea typeface="Comfortaa" pitchFamily="34" charset="-122"/>
                <a:cs typeface="Comfortaa" pitchFamily="34" charset="-120"/>
              </a:rPr>
              <a:t>Свойства сталей</a:t>
            </a:r>
            <a:endParaRPr lang="en-US" sz="4300" dirty="0"/>
          </a:p>
        </p:txBody>
      </p:sp>
      <p:sp>
        <p:nvSpPr>
          <p:cNvPr id="6" name="Shape 3"/>
          <p:cNvSpPr/>
          <p:nvPr/>
        </p:nvSpPr>
        <p:spPr>
          <a:xfrm>
            <a:off x="6350437" y="2744629"/>
            <a:ext cx="7415927" cy="1774746"/>
          </a:xfrm>
          <a:prstGeom prst="roundRect">
            <a:avLst>
              <a:gd name="adj" fmla="val 20867"/>
            </a:avLst>
          </a:prstGeom>
          <a:solidFill>
            <a:srgbClr val="46464A"/>
          </a:solidFill>
          <a:ln/>
        </p:spPr>
      </p:sp>
      <p:sp>
        <p:nvSpPr>
          <p:cNvPr id="7" name="Text 4"/>
          <p:cNvSpPr/>
          <p:nvPr/>
        </p:nvSpPr>
        <p:spPr>
          <a:xfrm>
            <a:off x="6597253" y="2991445"/>
            <a:ext cx="3189089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D7D4CC"/>
                </a:solidFill>
                <a:latin typeface="Comfortaa" pitchFamily="34" charset="0"/>
                <a:ea typeface="Comfortaa" pitchFamily="34" charset="-122"/>
                <a:cs typeface="Comfortaa" pitchFamily="34" charset="-120"/>
              </a:rPr>
              <a:t>Нержавеющая сталь</a:t>
            </a:r>
            <a:endParaRPr lang="en-US" sz="2150" dirty="0"/>
          </a:p>
        </p:txBody>
      </p:sp>
      <p:sp>
        <p:nvSpPr>
          <p:cNvPr id="8" name="Text 5"/>
          <p:cNvSpPr/>
          <p:nvPr/>
        </p:nvSpPr>
        <p:spPr>
          <a:xfrm>
            <a:off x="6597253" y="3482459"/>
            <a:ext cx="6922294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D7D4CC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Если добавить в сталь более 12% </a:t>
            </a:r>
            <a:r>
              <a:rPr lang="en-US" sz="1900" dirty="0">
                <a:solidFill>
                  <a:srgbClr val="FFE14D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хрома</a:t>
            </a:r>
            <a:r>
              <a:rPr lang="en-US" sz="1900" dirty="0">
                <a:solidFill>
                  <a:srgbClr val="D7D4CC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, то она станет нержавеющей.</a:t>
            </a:r>
            <a:endParaRPr lang="en-US" sz="1900" dirty="0"/>
          </a:p>
        </p:txBody>
      </p:sp>
      <p:sp>
        <p:nvSpPr>
          <p:cNvPr id="9" name="Shape 6"/>
          <p:cNvSpPr/>
          <p:nvPr/>
        </p:nvSpPr>
        <p:spPr>
          <a:xfrm>
            <a:off x="6350437" y="4766191"/>
            <a:ext cx="7415927" cy="1774746"/>
          </a:xfrm>
          <a:prstGeom prst="roundRect">
            <a:avLst>
              <a:gd name="adj" fmla="val 20867"/>
            </a:avLst>
          </a:prstGeom>
          <a:solidFill>
            <a:srgbClr val="46464A"/>
          </a:solidFill>
          <a:ln/>
        </p:spPr>
      </p:sp>
      <p:sp>
        <p:nvSpPr>
          <p:cNvPr id="10" name="Text 7"/>
          <p:cNvSpPr/>
          <p:nvPr/>
        </p:nvSpPr>
        <p:spPr>
          <a:xfrm>
            <a:off x="6597253" y="5013008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D7D4CC"/>
                </a:solidFill>
                <a:latin typeface="Comfortaa" pitchFamily="34" charset="0"/>
                <a:ea typeface="Comfortaa" pitchFamily="34" charset="-122"/>
                <a:cs typeface="Comfortaa" pitchFamily="34" charset="-120"/>
              </a:rPr>
              <a:t>Броневая сталь</a:t>
            </a:r>
            <a:endParaRPr lang="en-US" sz="2150" dirty="0"/>
          </a:p>
        </p:txBody>
      </p:sp>
      <p:sp>
        <p:nvSpPr>
          <p:cNvPr id="11" name="Text 8"/>
          <p:cNvSpPr/>
          <p:nvPr/>
        </p:nvSpPr>
        <p:spPr>
          <a:xfrm>
            <a:off x="6597253" y="5504021"/>
            <a:ext cx="6922294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D7D4CC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Если добавить в сталь 4% </a:t>
            </a:r>
            <a:r>
              <a:rPr lang="en-US" sz="1900" dirty="0">
                <a:solidFill>
                  <a:srgbClr val="FFE14D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молибдена</a:t>
            </a:r>
            <a:r>
              <a:rPr lang="en-US" sz="1900" dirty="0">
                <a:solidFill>
                  <a:srgbClr val="D7D4CC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, то сопротивление стали к пробиванию снарядами увеличится в три раза.</a:t>
            </a: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41168840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350437" y="2994184"/>
            <a:ext cx="5762982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400"/>
              </a:lnSpc>
              <a:buNone/>
            </a:pPr>
            <a:r>
              <a:rPr lang="en-US" sz="4300" b="1" dirty="0">
                <a:solidFill>
                  <a:srgbClr val="FFE14D"/>
                </a:solidFill>
                <a:latin typeface="Comfortaa" pitchFamily="34" charset="0"/>
                <a:ea typeface="Comfortaa" pitchFamily="34" charset="-122"/>
                <a:cs typeface="Comfortaa" pitchFamily="34" charset="-120"/>
              </a:rPr>
              <a:t>Цветные металлы</a:t>
            </a:r>
            <a:endParaRPr lang="en-US" sz="4300" dirty="0"/>
          </a:p>
        </p:txBody>
      </p:sp>
      <p:sp>
        <p:nvSpPr>
          <p:cNvPr id="6" name="Text 3"/>
          <p:cNvSpPr/>
          <p:nvPr/>
        </p:nvSpPr>
        <p:spPr>
          <a:xfrm>
            <a:off x="6350437" y="4050268"/>
            <a:ext cx="7415927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D7D4CC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Среди цветных металлов наиболее широкое применение имеют медь, алюминий и сплавы на их основе, а также олово, цинк и др.</a:t>
            </a: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37148196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350437" y="2401610"/>
            <a:ext cx="5486400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400"/>
              </a:lnSpc>
              <a:buNone/>
            </a:pPr>
            <a:r>
              <a:rPr lang="en-US" sz="4300" b="1" dirty="0">
                <a:solidFill>
                  <a:srgbClr val="FFE14D"/>
                </a:solidFill>
                <a:latin typeface="Comfortaa" pitchFamily="34" charset="0"/>
                <a:ea typeface="Comfortaa" pitchFamily="34" charset="-122"/>
                <a:cs typeface="Comfortaa" pitchFamily="34" charset="-120"/>
              </a:rPr>
              <a:t>Медь</a:t>
            </a:r>
            <a:endParaRPr lang="en-US" sz="4300" dirty="0"/>
          </a:p>
        </p:txBody>
      </p:sp>
      <p:sp>
        <p:nvSpPr>
          <p:cNvPr id="6" name="Text 3"/>
          <p:cNvSpPr/>
          <p:nvPr/>
        </p:nvSpPr>
        <p:spPr>
          <a:xfrm>
            <a:off x="6350437" y="3457694"/>
            <a:ext cx="7415927" cy="2370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D7D4CC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Медь - металл розовато-красного цвета, обладающий электропроводностью и теплопроводностью, пластичностью, но сравнительно невысокой прочностью, хорошо обрабатывается. Применяется, прежде всего, в электропромышленности и химическом машиностроении. Сплавы меди обычно делят на две группы - латуни и бронзы.</a:t>
            </a: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30154157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350437" y="2599134"/>
            <a:ext cx="5486400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400"/>
              </a:lnSpc>
              <a:buNone/>
            </a:pPr>
            <a:r>
              <a:rPr lang="en-US" sz="4300" b="1" dirty="0">
                <a:solidFill>
                  <a:srgbClr val="FFE14D"/>
                </a:solidFill>
                <a:latin typeface="Comfortaa" pitchFamily="34" charset="0"/>
                <a:ea typeface="Comfortaa" pitchFamily="34" charset="-122"/>
                <a:cs typeface="Comfortaa" pitchFamily="34" charset="-120"/>
              </a:rPr>
              <a:t>Латунь</a:t>
            </a:r>
            <a:endParaRPr lang="en-US" sz="4300" dirty="0"/>
          </a:p>
        </p:txBody>
      </p:sp>
      <p:sp>
        <p:nvSpPr>
          <p:cNvPr id="6" name="Text 3"/>
          <p:cNvSpPr/>
          <p:nvPr/>
        </p:nvSpPr>
        <p:spPr>
          <a:xfrm>
            <a:off x="6350437" y="3655219"/>
            <a:ext cx="7415927" cy="1975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D7D4CC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Латунь - сплав меди с цинком, имеющий желтый цвет. Обладает высокой пластичностью, твердостью и коррозионной стойкостью. Применяется для изготовления деталей, работающих в условиях повышенной влажности и в электротехнике.</a:t>
            </a: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14876636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4037" y="2401610"/>
            <a:ext cx="5486400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400"/>
              </a:lnSpc>
              <a:buNone/>
            </a:pPr>
            <a:r>
              <a:rPr lang="en-US" sz="4300" b="1" dirty="0">
                <a:solidFill>
                  <a:srgbClr val="FFE14D"/>
                </a:solidFill>
                <a:latin typeface="Comfortaa" pitchFamily="34" charset="0"/>
                <a:ea typeface="Comfortaa" pitchFamily="34" charset="-122"/>
                <a:cs typeface="Comfortaa" pitchFamily="34" charset="-120"/>
              </a:rPr>
              <a:t>Бронза</a:t>
            </a:r>
            <a:endParaRPr lang="en-US" sz="4300" dirty="0"/>
          </a:p>
        </p:txBody>
      </p:sp>
      <p:sp>
        <p:nvSpPr>
          <p:cNvPr id="6" name="Text 3"/>
          <p:cNvSpPr/>
          <p:nvPr/>
        </p:nvSpPr>
        <p:spPr>
          <a:xfrm>
            <a:off x="864037" y="3457694"/>
            <a:ext cx="7415927" cy="2370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D7D4CC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Бронза - сплав меди с оловом или другими элементами, кроме цинка, имеющий желто-красный цвет. Бронза характеризуется высокой прочностью, твердостью, хорошо обрабатывается резанием, обладает коррозионной стойкостью. Применяется для водопроводных кранов, для отливки художественных изделий, в электротехнике.</a:t>
            </a: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9232453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350437" y="2796659"/>
            <a:ext cx="5486400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400"/>
              </a:lnSpc>
              <a:buNone/>
            </a:pPr>
            <a:r>
              <a:rPr lang="en-US" sz="4300" b="1" dirty="0">
                <a:solidFill>
                  <a:srgbClr val="FFE14D"/>
                </a:solidFill>
                <a:latin typeface="Comfortaa" pitchFamily="34" charset="0"/>
                <a:ea typeface="Comfortaa" pitchFamily="34" charset="-122"/>
                <a:cs typeface="Comfortaa" pitchFamily="34" charset="-120"/>
              </a:rPr>
              <a:t>Алюминий</a:t>
            </a:r>
            <a:endParaRPr lang="en-US" sz="4300" dirty="0"/>
          </a:p>
        </p:txBody>
      </p:sp>
      <p:sp>
        <p:nvSpPr>
          <p:cNvPr id="6" name="Text 3"/>
          <p:cNvSpPr/>
          <p:nvPr/>
        </p:nvSpPr>
        <p:spPr>
          <a:xfrm>
            <a:off x="6350437" y="3852743"/>
            <a:ext cx="7415927" cy="1580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D7D4CC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Алюминий - металл серебристо-белого цвета. Едкий, вязкий, хорошо отливается и прокатывается в листы и проволоку. Широко используется в авиастроении, в электротехнике, при изготовлении предметов быта.</a:t>
            </a: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25023886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350437" y="2401610"/>
            <a:ext cx="5486400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400"/>
              </a:lnSpc>
              <a:buNone/>
            </a:pPr>
            <a:r>
              <a:rPr lang="en-US" sz="4300" b="1" dirty="0">
                <a:solidFill>
                  <a:srgbClr val="FFE14D"/>
                </a:solidFill>
                <a:latin typeface="Comfortaa" pitchFamily="34" charset="0"/>
                <a:ea typeface="Comfortaa" pitchFamily="34" charset="-122"/>
                <a:cs typeface="Comfortaa" pitchFamily="34" charset="-120"/>
              </a:rPr>
              <a:t>Дюралюминий</a:t>
            </a:r>
            <a:endParaRPr lang="en-US" sz="4300" dirty="0"/>
          </a:p>
        </p:txBody>
      </p:sp>
      <p:sp>
        <p:nvSpPr>
          <p:cNvPr id="6" name="Text 3"/>
          <p:cNvSpPr/>
          <p:nvPr/>
        </p:nvSpPr>
        <p:spPr>
          <a:xfrm>
            <a:off x="6350437" y="3457694"/>
            <a:ext cx="7415927" cy="2370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D7D4CC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Дюралюминий - сплав алюминия с медью и другими элементами, имеющий серебристый цвет. Хорошо обрабатывается, обладает высокой коррозионной стойкостью. Применяется в авиации, машиностроении и строительстве, где требуются легкие и прочные конструкции.</a:t>
            </a: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23863853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370528" y="3447604"/>
            <a:ext cx="6402943" cy="4044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3100"/>
              </a:lnSpc>
            </a:pPr>
            <a:r>
              <a:rPr lang="en-US" sz="2400" dirty="0">
                <a:solidFill>
                  <a:srgbClr val="D7D4CC"/>
                </a:solidFill>
                <a:latin typeface="Raleway" pitchFamily="34" charset="0"/>
              </a:rPr>
              <a:t>Цинк - светло-серый металл с голубым оттенком. Обладает высокой коррозийной стойкостью. Применяется для покрытия стальных изделий в целях защиты от </a:t>
            </a:r>
            <a:r>
              <a:rPr lang="en-US" sz="2400" dirty="0" err="1">
                <a:solidFill>
                  <a:srgbClr val="D7D4CC"/>
                </a:solidFill>
                <a:latin typeface="Raleway" pitchFamily="34" charset="0"/>
              </a:rPr>
              <a:t>коррозии</a:t>
            </a:r>
            <a:r>
              <a:rPr lang="en-US" sz="2400" dirty="0">
                <a:solidFill>
                  <a:srgbClr val="D7D4CC"/>
                </a:solidFill>
                <a:latin typeface="Raleway" pitchFamily="34" charset="0"/>
              </a:rPr>
              <a:t>.</a:t>
            </a:r>
          </a:p>
        </p:txBody>
      </p:sp>
      <p:sp>
        <p:nvSpPr>
          <p:cNvPr id="9" name="Text 2">
            <a:extLst>
              <a:ext uri="{FF2B5EF4-FFF2-40B4-BE49-F238E27FC236}">
                <a16:creationId xmlns:a16="http://schemas.microsoft.com/office/drawing/2014/main" id="{F2E69C8F-E168-4599-9BA6-80B1C5AF12A6}"/>
              </a:ext>
            </a:extLst>
          </p:cNvPr>
          <p:cNvSpPr/>
          <p:nvPr/>
        </p:nvSpPr>
        <p:spPr>
          <a:xfrm>
            <a:off x="1393106" y="2367023"/>
            <a:ext cx="5486400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400"/>
              </a:lnSpc>
              <a:buNone/>
            </a:pPr>
            <a:r>
              <a:rPr lang="ru-RU" sz="4300" b="1" dirty="0">
                <a:solidFill>
                  <a:srgbClr val="FFE14D"/>
                </a:solidFill>
                <a:latin typeface="Comfortaa" pitchFamily="34" charset="0"/>
                <a:ea typeface="Comfortaa" pitchFamily="34" charset="-122"/>
                <a:cs typeface="Comfortaa" pitchFamily="34" charset="-120"/>
              </a:rPr>
              <a:t>Цинк</a:t>
            </a:r>
            <a:endParaRPr lang="en-US" sz="4300" dirty="0"/>
          </a:p>
        </p:txBody>
      </p:sp>
    </p:spTree>
    <p:extLst>
      <p:ext uri="{BB962C8B-B14F-4D97-AF65-F5344CB8AC3E}">
        <p14:creationId xmlns:p14="http://schemas.microsoft.com/office/powerpoint/2010/main" val="37742039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81633" y="962620"/>
            <a:ext cx="7780734" cy="16227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4250"/>
              </a:lnSpc>
              <a:buNone/>
            </a:pPr>
            <a:r>
              <a:rPr lang="en-US" sz="4000" b="1" dirty="0">
                <a:solidFill>
                  <a:srgbClr val="FFE14D"/>
                </a:solidFill>
                <a:latin typeface="Comfortaa" pitchFamily="34" charset="0"/>
                <a:ea typeface="Comfortaa" pitchFamily="34" charset="-122"/>
                <a:cs typeface="Comfortaa" pitchFamily="34" charset="-120"/>
              </a:rPr>
              <a:t>Механические и технологические свойства металлов и сплавов.</a:t>
            </a:r>
            <a:endParaRPr lang="en-US" sz="4000" dirty="0"/>
          </a:p>
        </p:txBody>
      </p:sp>
      <p:sp>
        <p:nvSpPr>
          <p:cNvPr id="8" name="Text 5"/>
          <p:cNvSpPr/>
          <p:nvPr/>
        </p:nvSpPr>
        <p:spPr>
          <a:xfrm>
            <a:off x="681633" y="3162085"/>
            <a:ext cx="2920008" cy="2705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D7D4CC"/>
                </a:solidFill>
                <a:latin typeface="Comfortaa" pitchFamily="34" charset="0"/>
                <a:ea typeface="Comfortaa" pitchFamily="34" charset="-122"/>
                <a:cs typeface="Comfortaa" pitchFamily="34" charset="-120"/>
              </a:rPr>
              <a:t>Механические свойства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681634" y="3927873"/>
            <a:ext cx="7780734" cy="93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2400" dirty="0">
                <a:solidFill>
                  <a:srgbClr val="D7D4CC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Каждый металл и сплав обладает определенными механическими и технологическими свойствами. К механическим свойствам относят прочность, твердость, упругость, вязкость, пластичность и др.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948935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224111" y="193335"/>
            <a:ext cx="7668578" cy="17562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4600"/>
              </a:lnSpc>
              <a:buNone/>
            </a:pPr>
            <a:r>
              <a:rPr lang="en-US" sz="3650" b="1" dirty="0">
                <a:solidFill>
                  <a:srgbClr val="FFE14D"/>
                </a:solidFill>
                <a:latin typeface="Comfortaa" pitchFamily="34" charset="0"/>
                <a:ea typeface="Comfortaa" pitchFamily="34" charset="-122"/>
                <a:cs typeface="Comfortaa" pitchFamily="34" charset="-120"/>
              </a:rPr>
              <a:t>Механические и технологические свойства металлов и сплавов.</a:t>
            </a:r>
            <a:endParaRPr lang="en-US" sz="3650" dirty="0"/>
          </a:p>
        </p:txBody>
      </p:sp>
      <p:sp>
        <p:nvSpPr>
          <p:cNvPr id="6" name="Shape 3"/>
          <p:cNvSpPr/>
          <p:nvPr/>
        </p:nvSpPr>
        <p:spPr>
          <a:xfrm>
            <a:off x="6224111" y="4287042"/>
            <a:ext cx="474226" cy="474226"/>
          </a:xfrm>
          <a:prstGeom prst="roundRect">
            <a:avLst>
              <a:gd name="adj" fmla="val 66671"/>
            </a:avLst>
          </a:prstGeom>
          <a:solidFill>
            <a:srgbClr val="46464A"/>
          </a:solidFill>
          <a:ln/>
        </p:spPr>
      </p:sp>
      <p:sp>
        <p:nvSpPr>
          <p:cNvPr id="7" name="Text 4"/>
          <p:cNvSpPr/>
          <p:nvPr/>
        </p:nvSpPr>
        <p:spPr>
          <a:xfrm>
            <a:off x="6405920" y="4383601"/>
            <a:ext cx="110490" cy="280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6909078" y="4287042"/>
            <a:ext cx="2341959" cy="292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FFE14D"/>
                </a:solidFill>
                <a:latin typeface="Comfortaa" pitchFamily="34" charset="0"/>
                <a:ea typeface="Comfortaa" pitchFamily="34" charset="-122"/>
                <a:cs typeface="Comfortaa" pitchFamily="34" charset="-120"/>
              </a:rPr>
              <a:t>Упругость</a:t>
            </a:r>
            <a:endParaRPr lang="en-US" sz="2000" dirty="0">
              <a:solidFill>
                <a:srgbClr val="FFE14D"/>
              </a:solidFill>
            </a:endParaRPr>
          </a:p>
        </p:txBody>
      </p:sp>
      <p:sp>
        <p:nvSpPr>
          <p:cNvPr id="9" name="Text 6"/>
          <p:cNvSpPr/>
          <p:nvPr/>
        </p:nvSpPr>
        <p:spPr>
          <a:xfrm>
            <a:off x="6909078" y="4706142"/>
            <a:ext cx="6983611" cy="6743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D7D4CC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Упругость - свойство металла или сплава восстанавливать первоначальную форму после устранения внешних сил.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6224111" y="5828306"/>
            <a:ext cx="474226" cy="474226"/>
          </a:xfrm>
          <a:prstGeom prst="roundRect">
            <a:avLst>
              <a:gd name="adj" fmla="val 66671"/>
            </a:avLst>
          </a:prstGeom>
          <a:solidFill>
            <a:srgbClr val="46464A"/>
          </a:solidFill>
          <a:ln/>
        </p:spPr>
      </p:sp>
      <p:sp>
        <p:nvSpPr>
          <p:cNvPr id="11" name="Text 8"/>
          <p:cNvSpPr/>
          <p:nvPr/>
        </p:nvSpPr>
        <p:spPr>
          <a:xfrm>
            <a:off x="6378535" y="5924865"/>
            <a:ext cx="165259" cy="280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6909078" y="5828306"/>
            <a:ext cx="2341959" cy="292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FFE14D"/>
                </a:solidFill>
                <a:latin typeface="Comfortaa" pitchFamily="34" charset="0"/>
                <a:ea typeface="Comfortaa" pitchFamily="34" charset="-122"/>
                <a:cs typeface="Comfortaa" pitchFamily="34" charset="-120"/>
              </a:rPr>
              <a:t>Вязкость</a:t>
            </a:r>
            <a:endParaRPr lang="en-US" sz="2000" dirty="0">
              <a:solidFill>
                <a:srgbClr val="FFE14D"/>
              </a:solidFill>
            </a:endParaRPr>
          </a:p>
        </p:txBody>
      </p:sp>
      <p:sp>
        <p:nvSpPr>
          <p:cNvPr id="13" name="Text 10"/>
          <p:cNvSpPr/>
          <p:nvPr/>
        </p:nvSpPr>
        <p:spPr>
          <a:xfrm>
            <a:off x="6909078" y="6247406"/>
            <a:ext cx="6983611" cy="3371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D7D4CC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Вязкость - свойство тел поглощать энергию при ударе.</a:t>
            </a:r>
            <a:endParaRPr lang="en-US" sz="2000" dirty="0"/>
          </a:p>
        </p:txBody>
      </p:sp>
      <p:sp>
        <p:nvSpPr>
          <p:cNvPr id="14" name="Shape 11"/>
          <p:cNvSpPr/>
          <p:nvPr/>
        </p:nvSpPr>
        <p:spPr>
          <a:xfrm>
            <a:off x="6224111" y="7032385"/>
            <a:ext cx="474226" cy="474226"/>
          </a:xfrm>
          <a:prstGeom prst="roundRect">
            <a:avLst>
              <a:gd name="adj" fmla="val 66671"/>
            </a:avLst>
          </a:prstGeom>
          <a:solidFill>
            <a:srgbClr val="46464A"/>
          </a:solidFill>
          <a:ln/>
        </p:spPr>
      </p:sp>
      <p:sp>
        <p:nvSpPr>
          <p:cNvPr id="15" name="Text 12"/>
          <p:cNvSpPr/>
          <p:nvPr/>
        </p:nvSpPr>
        <p:spPr>
          <a:xfrm>
            <a:off x="6376988" y="7128944"/>
            <a:ext cx="168354" cy="280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endParaRPr lang="en-US" sz="2000" dirty="0"/>
          </a:p>
        </p:txBody>
      </p:sp>
      <p:sp>
        <p:nvSpPr>
          <p:cNvPr id="16" name="Text 13"/>
          <p:cNvSpPr/>
          <p:nvPr/>
        </p:nvSpPr>
        <p:spPr>
          <a:xfrm>
            <a:off x="6909078" y="7032385"/>
            <a:ext cx="2341959" cy="292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FFE14D"/>
                </a:solidFill>
                <a:latin typeface="Comfortaa" pitchFamily="34" charset="0"/>
                <a:ea typeface="Comfortaa" pitchFamily="34" charset="-122"/>
                <a:cs typeface="Comfortaa" pitchFamily="34" charset="-120"/>
              </a:rPr>
              <a:t>Пластичность</a:t>
            </a:r>
            <a:endParaRPr lang="en-US" sz="2000" dirty="0">
              <a:solidFill>
                <a:srgbClr val="FFE14D"/>
              </a:solidFill>
            </a:endParaRPr>
          </a:p>
        </p:txBody>
      </p:sp>
      <p:sp>
        <p:nvSpPr>
          <p:cNvPr id="17" name="Text 14"/>
          <p:cNvSpPr/>
          <p:nvPr/>
        </p:nvSpPr>
        <p:spPr>
          <a:xfrm>
            <a:off x="6909078" y="7451485"/>
            <a:ext cx="6983611" cy="6743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D7D4CC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Пластичность - способность изменять форму под действием внешних сил, не разрушаясь.</a:t>
            </a:r>
            <a:endParaRPr lang="en-US" sz="2000" dirty="0"/>
          </a:p>
        </p:txBody>
      </p:sp>
      <p:sp>
        <p:nvSpPr>
          <p:cNvPr id="19" name="Text 8">
            <a:extLst>
              <a:ext uri="{FF2B5EF4-FFF2-40B4-BE49-F238E27FC236}">
                <a16:creationId xmlns:a16="http://schemas.microsoft.com/office/drawing/2014/main" id="{9A416185-C8A6-44D7-92C8-D66EEAF3AA3A}"/>
              </a:ext>
            </a:extLst>
          </p:cNvPr>
          <p:cNvSpPr/>
          <p:nvPr/>
        </p:nvSpPr>
        <p:spPr>
          <a:xfrm>
            <a:off x="6366748" y="1769268"/>
            <a:ext cx="152757" cy="2596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endParaRPr lang="en-US" sz="2000" dirty="0"/>
          </a:p>
        </p:txBody>
      </p:sp>
      <p:sp>
        <p:nvSpPr>
          <p:cNvPr id="20" name="Text 9">
            <a:extLst>
              <a:ext uri="{FF2B5EF4-FFF2-40B4-BE49-F238E27FC236}">
                <a16:creationId xmlns:a16="http://schemas.microsoft.com/office/drawing/2014/main" id="{816FC0AF-F43D-4DD2-A5D6-A45E16F87907}"/>
              </a:ext>
            </a:extLst>
          </p:cNvPr>
          <p:cNvSpPr/>
          <p:nvPr/>
        </p:nvSpPr>
        <p:spPr>
          <a:xfrm>
            <a:off x="6856928" y="1680091"/>
            <a:ext cx="2164080" cy="2705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FFE14D"/>
                </a:solidFill>
                <a:latin typeface="Comfortaa" pitchFamily="34" charset="0"/>
                <a:ea typeface="Comfortaa" pitchFamily="34" charset="-122"/>
                <a:cs typeface="Comfortaa" pitchFamily="34" charset="-120"/>
              </a:rPr>
              <a:t>Прочность</a:t>
            </a:r>
            <a:endParaRPr lang="en-US" sz="2000" dirty="0">
              <a:solidFill>
                <a:srgbClr val="FFE14D"/>
              </a:solidFill>
            </a:endParaRPr>
          </a:p>
        </p:txBody>
      </p:sp>
      <p:sp>
        <p:nvSpPr>
          <p:cNvPr id="21" name="Text 10">
            <a:extLst>
              <a:ext uri="{FF2B5EF4-FFF2-40B4-BE49-F238E27FC236}">
                <a16:creationId xmlns:a16="http://schemas.microsoft.com/office/drawing/2014/main" id="{1082E450-9D72-43ED-90DF-29411E199282}"/>
              </a:ext>
            </a:extLst>
          </p:cNvPr>
          <p:cNvSpPr/>
          <p:nvPr/>
        </p:nvSpPr>
        <p:spPr>
          <a:xfrm>
            <a:off x="6856928" y="2067401"/>
            <a:ext cx="7147917" cy="6231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D7D4CC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Прочность - способность металла или сплава воспринимать действующие нагрузки, не разрушаясь.</a:t>
            </a:r>
            <a:endParaRPr lang="en-US" sz="2000" dirty="0"/>
          </a:p>
        </p:txBody>
      </p:sp>
      <p:sp>
        <p:nvSpPr>
          <p:cNvPr id="23" name="Text 12">
            <a:extLst>
              <a:ext uri="{FF2B5EF4-FFF2-40B4-BE49-F238E27FC236}">
                <a16:creationId xmlns:a16="http://schemas.microsoft.com/office/drawing/2014/main" id="{D3819DAE-8950-4E14-BA44-D30991C311FF}"/>
              </a:ext>
            </a:extLst>
          </p:cNvPr>
          <p:cNvSpPr/>
          <p:nvPr/>
        </p:nvSpPr>
        <p:spPr>
          <a:xfrm>
            <a:off x="6365319" y="3193494"/>
            <a:ext cx="155615" cy="2596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endParaRPr lang="en-US" sz="2000" dirty="0"/>
          </a:p>
        </p:txBody>
      </p:sp>
      <p:sp>
        <p:nvSpPr>
          <p:cNvPr id="24" name="Text 13">
            <a:extLst>
              <a:ext uri="{FF2B5EF4-FFF2-40B4-BE49-F238E27FC236}">
                <a16:creationId xmlns:a16="http://schemas.microsoft.com/office/drawing/2014/main" id="{3CEC374D-F588-461D-9A57-4C4EBB1AA63C}"/>
              </a:ext>
            </a:extLst>
          </p:cNvPr>
          <p:cNvSpPr/>
          <p:nvPr/>
        </p:nvSpPr>
        <p:spPr>
          <a:xfrm>
            <a:off x="6856928" y="3104316"/>
            <a:ext cx="2164080" cy="2705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FFE14D"/>
                </a:solidFill>
                <a:latin typeface="Comfortaa" pitchFamily="34" charset="0"/>
                <a:ea typeface="Comfortaa" pitchFamily="34" charset="-122"/>
                <a:cs typeface="Comfortaa" pitchFamily="34" charset="-120"/>
              </a:rPr>
              <a:t>Твердость</a:t>
            </a:r>
            <a:endParaRPr lang="en-US" sz="2000" dirty="0">
              <a:solidFill>
                <a:srgbClr val="FFE14D"/>
              </a:solidFill>
            </a:endParaRPr>
          </a:p>
        </p:txBody>
      </p:sp>
      <p:sp>
        <p:nvSpPr>
          <p:cNvPr id="25" name="Text 14">
            <a:extLst>
              <a:ext uri="{FF2B5EF4-FFF2-40B4-BE49-F238E27FC236}">
                <a16:creationId xmlns:a16="http://schemas.microsoft.com/office/drawing/2014/main" id="{9B104C27-463B-4D2B-B5D0-1662E407BD75}"/>
              </a:ext>
            </a:extLst>
          </p:cNvPr>
          <p:cNvSpPr/>
          <p:nvPr/>
        </p:nvSpPr>
        <p:spPr>
          <a:xfrm>
            <a:off x="6856928" y="3491627"/>
            <a:ext cx="7147917" cy="6231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D7D4CC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Твердость - свойство материала сопротивляться внедрению в него другого, более твердого материала.</a:t>
            </a:r>
            <a:endParaRPr lang="en-US" sz="2000" dirty="0"/>
          </a:p>
        </p:txBody>
      </p:sp>
      <p:sp>
        <p:nvSpPr>
          <p:cNvPr id="26" name="Shape 3">
            <a:extLst>
              <a:ext uri="{FF2B5EF4-FFF2-40B4-BE49-F238E27FC236}">
                <a16:creationId xmlns:a16="http://schemas.microsoft.com/office/drawing/2014/main" id="{72997C00-44B9-44ED-A585-0375CB249A51}"/>
              </a:ext>
            </a:extLst>
          </p:cNvPr>
          <p:cNvSpPr/>
          <p:nvPr/>
        </p:nvSpPr>
        <p:spPr>
          <a:xfrm>
            <a:off x="6231373" y="3030031"/>
            <a:ext cx="474226" cy="474226"/>
          </a:xfrm>
          <a:prstGeom prst="roundRect">
            <a:avLst>
              <a:gd name="adj" fmla="val 66671"/>
            </a:avLst>
          </a:prstGeom>
          <a:solidFill>
            <a:srgbClr val="46464A"/>
          </a:solidFill>
          <a:ln/>
        </p:spPr>
      </p:sp>
      <p:sp>
        <p:nvSpPr>
          <p:cNvPr id="27" name="Shape 3">
            <a:extLst>
              <a:ext uri="{FF2B5EF4-FFF2-40B4-BE49-F238E27FC236}">
                <a16:creationId xmlns:a16="http://schemas.microsoft.com/office/drawing/2014/main" id="{5F50B34E-6403-44B5-BAF6-520F321F428E}"/>
              </a:ext>
            </a:extLst>
          </p:cNvPr>
          <p:cNvSpPr/>
          <p:nvPr/>
        </p:nvSpPr>
        <p:spPr>
          <a:xfrm>
            <a:off x="6259130" y="1629679"/>
            <a:ext cx="474226" cy="474226"/>
          </a:xfrm>
          <a:prstGeom prst="roundRect">
            <a:avLst>
              <a:gd name="adj" fmla="val 66671"/>
            </a:avLst>
          </a:prstGeom>
          <a:solidFill>
            <a:srgbClr val="46464A"/>
          </a:solidFill>
          <a:ln/>
        </p:spPr>
      </p:sp>
    </p:spTree>
    <p:extLst>
      <p:ext uri="{BB962C8B-B14F-4D97-AF65-F5344CB8AC3E}">
        <p14:creationId xmlns:p14="http://schemas.microsoft.com/office/powerpoint/2010/main" val="36092881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4037" y="2043971"/>
            <a:ext cx="7415927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400"/>
              </a:lnSpc>
              <a:buNone/>
            </a:pPr>
            <a:r>
              <a:rPr lang="en-US" sz="4800" b="1" dirty="0">
                <a:solidFill>
                  <a:srgbClr val="FFE14D"/>
                </a:solidFill>
                <a:latin typeface="Comfortaa" pitchFamily="34" charset="0"/>
                <a:ea typeface="Comfortaa" pitchFamily="34" charset="-122"/>
                <a:cs typeface="Comfortaa" pitchFamily="34" charset="-120"/>
              </a:rPr>
              <a:t>Технологические свойства:</a:t>
            </a:r>
            <a:endParaRPr lang="en-US" sz="4800" dirty="0"/>
          </a:p>
        </p:txBody>
      </p:sp>
      <p:sp>
        <p:nvSpPr>
          <p:cNvPr id="6" name="Shape 3"/>
          <p:cNvSpPr/>
          <p:nvPr/>
        </p:nvSpPr>
        <p:spPr>
          <a:xfrm>
            <a:off x="864037" y="4098369"/>
            <a:ext cx="7415927" cy="1774746"/>
          </a:xfrm>
          <a:prstGeom prst="roundRect">
            <a:avLst>
              <a:gd name="adj" fmla="val 20867"/>
            </a:avLst>
          </a:prstGeom>
          <a:solidFill>
            <a:srgbClr val="46464A"/>
          </a:solidFill>
          <a:ln/>
        </p:spPr>
      </p:sp>
      <p:sp>
        <p:nvSpPr>
          <p:cNvPr id="7" name="Text 4"/>
          <p:cNvSpPr/>
          <p:nvPr/>
        </p:nvSpPr>
        <p:spPr>
          <a:xfrm>
            <a:off x="1110853" y="4345186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FFE14D"/>
                </a:solidFill>
                <a:latin typeface="Comfortaa" pitchFamily="34" charset="0"/>
                <a:ea typeface="Comfortaa" pitchFamily="34" charset="-122"/>
                <a:cs typeface="Comfortaa" pitchFamily="34" charset="-120"/>
              </a:rPr>
              <a:t>Ковкость</a:t>
            </a:r>
            <a:endParaRPr lang="en-US" sz="2150" dirty="0">
              <a:solidFill>
                <a:srgbClr val="FFE14D"/>
              </a:solidFill>
            </a:endParaRPr>
          </a:p>
        </p:txBody>
      </p:sp>
      <p:sp>
        <p:nvSpPr>
          <p:cNvPr id="8" name="Text 5"/>
          <p:cNvSpPr/>
          <p:nvPr/>
        </p:nvSpPr>
        <p:spPr>
          <a:xfrm>
            <a:off x="1110853" y="4836200"/>
            <a:ext cx="6922294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D7D4CC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Ковкость - свойство металла или сплава получать новую форму под действием  удара.</a:t>
            </a: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8433931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4036" y="2794355"/>
            <a:ext cx="7415927" cy="982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400"/>
              </a:lnSpc>
              <a:buNone/>
            </a:pPr>
            <a:r>
              <a:rPr lang="en-US" sz="4800" b="1" dirty="0" err="1">
                <a:solidFill>
                  <a:srgbClr val="FFE14D"/>
                </a:solidFill>
                <a:latin typeface="Comfortaa" pitchFamily="34" charset="0"/>
                <a:ea typeface="Comfortaa" pitchFamily="34" charset="-122"/>
                <a:cs typeface="Comfortaa" pitchFamily="34" charset="-120"/>
              </a:rPr>
              <a:t>Свариваемость</a:t>
            </a:r>
            <a:r>
              <a:rPr lang="en-US" sz="4800" b="1" dirty="0">
                <a:solidFill>
                  <a:srgbClr val="FFE14D"/>
                </a:solidFill>
                <a:latin typeface="Comfortaa" pitchFamily="34" charset="0"/>
                <a:ea typeface="Comfortaa" pitchFamily="34" charset="-122"/>
                <a:cs typeface="Comfortaa" pitchFamily="34" charset="-120"/>
              </a:rPr>
              <a:t> </a:t>
            </a:r>
            <a:endParaRPr lang="ru-RU" sz="4800" b="1" dirty="0">
              <a:solidFill>
                <a:srgbClr val="FFE14D"/>
              </a:solidFill>
              <a:latin typeface="Comfortaa" pitchFamily="34" charset="0"/>
              <a:ea typeface="Comfortaa" pitchFamily="34" charset="-122"/>
              <a:cs typeface="Comfortaa" pitchFamily="34" charset="-120"/>
            </a:endParaRPr>
          </a:p>
        </p:txBody>
      </p:sp>
      <p:sp>
        <p:nvSpPr>
          <p:cNvPr id="6" name="Shape 3"/>
          <p:cNvSpPr/>
          <p:nvPr/>
        </p:nvSpPr>
        <p:spPr>
          <a:xfrm>
            <a:off x="759865" y="4228637"/>
            <a:ext cx="7415927" cy="1774746"/>
          </a:xfrm>
          <a:prstGeom prst="roundRect">
            <a:avLst>
              <a:gd name="adj" fmla="val 20867"/>
            </a:avLst>
          </a:prstGeom>
          <a:solidFill>
            <a:srgbClr val="46464A"/>
          </a:solidFill>
          <a:ln/>
        </p:spPr>
      </p:sp>
      <p:sp>
        <p:nvSpPr>
          <p:cNvPr id="8" name="Text 5"/>
          <p:cNvSpPr/>
          <p:nvPr/>
        </p:nvSpPr>
        <p:spPr>
          <a:xfrm>
            <a:off x="864036" y="4325911"/>
            <a:ext cx="741592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dirty="0">
                <a:solidFill>
                  <a:srgbClr val="D7D4CC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Свариваемость - свойство металлов соединяться в  пластичном или расплавленном состоянии.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1950399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17126" y="2704302"/>
            <a:ext cx="7509748" cy="930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100"/>
              </a:lnSpc>
              <a:buNone/>
            </a:pPr>
            <a:r>
              <a:rPr lang="en-US" sz="4800" b="1" dirty="0">
                <a:solidFill>
                  <a:srgbClr val="FFE14D"/>
                </a:solidFill>
                <a:latin typeface="Comfortaa" pitchFamily="34" charset="0"/>
                <a:ea typeface="Comfortaa" pitchFamily="34" charset="-122"/>
                <a:cs typeface="Comfortaa" pitchFamily="34" charset="-120"/>
              </a:rPr>
              <a:t> </a:t>
            </a:r>
            <a:r>
              <a:rPr lang="en-US" sz="4800" b="1" dirty="0" err="1">
                <a:solidFill>
                  <a:srgbClr val="FFE14D"/>
                </a:solidFill>
                <a:latin typeface="Comfortaa" pitchFamily="34" charset="0"/>
                <a:ea typeface="Comfortaa" pitchFamily="34" charset="-122"/>
                <a:cs typeface="Comfortaa" pitchFamily="34" charset="-120"/>
              </a:rPr>
              <a:t>Жидкотекучесть</a:t>
            </a:r>
            <a:endParaRPr lang="en-US" sz="4800" dirty="0"/>
          </a:p>
        </p:txBody>
      </p:sp>
      <p:sp>
        <p:nvSpPr>
          <p:cNvPr id="6" name="Shape 3"/>
          <p:cNvSpPr/>
          <p:nvPr/>
        </p:nvSpPr>
        <p:spPr>
          <a:xfrm>
            <a:off x="817126" y="3622875"/>
            <a:ext cx="7509748" cy="2037144"/>
          </a:xfrm>
          <a:prstGeom prst="roundRect">
            <a:avLst>
              <a:gd name="adj" fmla="val 17070"/>
            </a:avLst>
          </a:prstGeom>
          <a:solidFill>
            <a:srgbClr val="46464A"/>
          </a:solidFill>
          <a:ln/>
        </p:spPr>
      </p:sp>
      <p:sp>
        <p:nvSpPr>
          <p:cNvPr id="8" name="Text 5"/>
          <p:cNvSpPr/>
          <p:nvPr/>
        </p:nvSpPr>
        <p:spPr>
          <a:xfrm>
            <a:off x="1050607" y="3696756"/>
            <a:ext cx="7042785" cy="1120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dirty="0">
                <a:solidFill>
                  <a:srgbClr val="D7D4CC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 Жидкотекучесть - свойство металла в расплавленном состоянии хорошо заполнять литейную форму и получать плотные отливки.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463430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  <p:sp>
        <p:nvSpPr>
          <p:cNvPr id="18" name="Shape 3">
            <a:extLst>
              <a:ext uri="{FF2B5EF4-FFF2-40B4-BE49-F238E27FC236}">
                <a16:creationId xmlns:a16="http://schemas.microsoft.com/office/drawing/2014/main" id="{A91F5489-F440-49DA-90E6-AFC8EE7626E3}"/>
              </a:ext>
            </a:extLst>
          </p:cNvPr>
          <p:cNvSpPr/>
          <p:nvPr/>
        </p:nvSpPr>
        <p:spPr>
          <a:xfrm>
            <a:off x="817126" y="3622875"/>
            <a:ext cx="7509748" cy="2037144"/>
          </a:xfrm>
          <a:prstGeom prst="roundRect">
            <a:avLst>
              <a:gd name="adj" fmla="val 17070"/>
            </a:avLst>
          </a:prstGeom>
          <a:solidFill>
            <a:srgbClr val="46464A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22340" y="2931085"/>
            <a:ext cx="7899202" cy="1807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550"/>
              </a:lnSpc>
              <a:buNone/>
            </a:pPr>
            <a:r>
              <a:rPr lang="en-US" sz="4400" b="1" dirty="0" err="1">
                <a:solidFill>
                  <a:srgbClr val="FFE14D"/>
                </a:solidFill>
                <a:latin typeface="Comfortaa" pitchFamily="34" charset="0"/>
                <a:ea typeface="Comfortaa" pitchFamily="34" charset="-122"/>
                <a:cs typeface="Comfortaa" pitchFamily="34" charset="-120"/>
              </a:rPr>
              <a:t>Обрабатываемость</a:t>
            </a:r>
            <a:r>
              <a:rPr lang="en-US" sz="4400" b="1" dirty="0">
                <a:solidFill>
                  <a:srgbClr val="FFE14D"/>
                </a:solidFill>
                <a:latin typeface="Comfortaa" pitchFamily="34" charset="0"/>
                <a:ea typeface="Comfortaa" pitchFamily="34" charset="-122"/>
                <a:cs typeface="Comfortaa" pitchFamily="34" charset="-120"/>
              </a:rPr>
              <a:t>  </a:t>
            </a:r>
            <a:r>
              <a:rPr lang="en-US" sz="4400" b="1" dirty="0" err="1">
                <a:solidFill>
                  <a:srgbClr val="FFE14D"/>
                </a:solidFill>
                <a:latin typeface="Comfortaa" pitchFamily="34" charset="0"/>
                <a:ea typeface="Comfortaa" pitchFamily="34" charset="-122"/>
                <a:cs typeface="Comfortaa" pitchFamily="34" charset="-120"/>
              </a:rPr>
              <a:t>резанием</a:t>
            </a:r>
            <a:endParaRPr lang="en-US" sz="4400" dirty="0"/>
          </a:p>
        </p:txBody>
      </p:sp>
      <p:sp>
        <p:nvSpPr>
          <p:cNvPr id="9" name="Text 6"/>
          <p:cNvSpPr/>
          <p:nvPr/>
        </p:nvSpPr>
        <p:spPr>
          <a:xfrm>
            <a:off x="1018572" y="3974527"/>
            <a:ext cx="6655443" cy="173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dirty="0">
                <a:solidFill>
                  <a:srgbClr val="D7D4CC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 </a:t>
            </a:r>
            <a:r>
              <a:rPr lang="en-US" sz="2400" dirty="0" err="1">
                <a:solidFill>
                  <a:srgbClr val="D7D4CC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Обрабатываемость</a:t>
            </a:r>
            <a:r>
              <a:rPr lang="ru-RU" sz="2400" dirty="0">
                <a:solidFill>
                  <a:srgbClr val="D7D4CC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2400" dirty="0" err="1">
                <a:solidFill>
                  <a:srgbClr val="D7D4CC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резанием</a:t>
            </a:r>
            <a:r>
              <a:rPr lang="en-US" sz="2400" dirty="0">
                <a:solidFill>
                  <a:srgbClr val="D7D4CC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- </a:t>
            </a:r>
            <a:r>
              <a:rPr lang="en-US" sz="2400" dirty="0" err="1">
                <a:solidFill>
                  <a:srgbClr val="D7D4CC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свойство</a:t>
            </a:r>
            <a:r>
              <a:rPr lang="en-US" sz="2400" dirty="0">
                <a:solidFill>
                  <a:srgbClr val="D7D4CC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2400" dirty="0" err="1">
                <a:solidFill>
                  <a:srgbClr val="D7D4CC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металла</a:t>
            </a:r>
            <a:r>
              <a:rPr lang="ru-RU" sz="2400" dirty="0">
                <a:solidFill>
                  <a:srgbClr val="D7D4CC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2400" dirty="0" err="1">
                <a:solidFill>
                  <a:srgbClr val="D7D4CC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или</a:t>
            </a:r>
            <a:r>
              <a:rPr lang="ru-RU" sz="2400" dirty="0">
                <a:solidFill>
                  <a:srgbClr val="D7D4CC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2400" dirty="0" err="1">
                <a:solidFill>
                  <a:srgbClr val="D7D4CC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сплава</a:t>
            </a:r>
            <a:r>
              <a:rPr lang="ru-RU" sz="2400" dirty="0">
                <a:solidFill>
                  <a:srgbClr val="D7D4CC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2400" dirty="0" err="1">
                <a:solidFill>
                  <a:srgbClr val="D7D4CC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подвергаться</a:t>
            </a:r>
            <a:r>
              <a:rPr lang="ru-RU" sz="2400" dirty="0">
                <a:solidFill>
                  <a:srgbClr val="D7D4CC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2400" dirty="0" err="1">
                <a:solidFill>
                  <a:srgbClr val="D7D4CC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обработке</a:t>
            </a:r>
            <a:r>
              <a:rPr lang="ru-RU" sz="2400" dirty="0">
                <a:solidFill>
                  <a:srgbClr val="D7D4CC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2400" dirty="0" err="1">
                <a:solidFill>
                  <a:srgbClr val="D7D4CC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резанием</a:t>
            </a:r>
            <a:r>
              <a:rPr lang="ru-RU" sz="2400" dirty="0">
                <a:solidFill>
                  <a:srgbClr val="D7D4CC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2400" dirty="0" err="1">
                <a:solidFill>
                  <a:srgbClr val="D7D4CC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различными</a:t>
            </a:r>
            <a:r>
              <a:rPr lang="en-US" sz="2400" dirty="0">
                <a:solidFill>
                  <a:srgbClr val="D7D4CC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инструментами.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353180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B1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72B"/>
          </a:solidFill>
          <a:ln/>
        </p:spPr>
      </p:sp>
      <p:sp>
        <p:nvSpPr>
          <p:cNvPr id="5" name="Text 2"/>
          <p:cNvSpPr/>
          <p:nvPr/>
        </p:nvSpPr>
        <p:spPr>
          <a:xfrm>
            <a:off x="6305669" y="833080"/>
            <a:ext cx="7505462" cy="17947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7050"/>
              </a:lnSpc>
              <a:buNone/>
            </a:pPr>
            <a:r>
              <a:rPr lang="en-US" sz="4800" b="1" dirty="0" err="1">
                <a:solidFill>
                  <a:srgbClr val="FFE14D"/>
                </a:solidFill>
                <a:latin typeface="Arial" panose="020B0604020202020204" pitchFamily="34" charset="0"/>
                <a:ea typeface="Comfortaa" pitchFamily="34" charset="-122"/>
                <a:cs typeface="Arial" panose="020B0604020202020204" pitchFamily="34" charset="0"/>
              </a:rPr>
              <a:t>Металл</a:t>
            </a:r>
            <a:r>
              <a:rPr lang="ru-RU" sz="4800" b="1" dirty="0" err="1">
                <a:solidFill>
                  <a:srgbClr val="FFE14D"/>
                </a:solidFill>
                <a:latin typeface="Arial" panose="020B0604020202020204" pitchFamily="34" charset="0"/>
                <a:ea typeface="Comfortaa" pitchFamily="34" charset="-122"/>
                <a:cs typeface="Arial" panose="020B0604020202020204" pitchFamily="34" charset="0"/>
              </a:rPr>
              <a:t>ургия</a:t>
            </a:r>
            <a:r>
              <a:rPr lang="ru-RU" sz="4800" b="1" dirty="0">
                <a:solidFill>
                  <a:srgbClr val="FFE14D"/>
                </a:solidFill>
                <a:latin typeface="Arial" panose="020B0604020202020204" pitchFamily="34" charset="0"/>
                <a:ea typeface="Comfortaa" pitchFamily="34" charset="-122"/>
                <a:cs typeface="Arial" panose="020B0604020202020204" pitchFamily="34" charset="0"/>
              </a:rPr>
              <a:t> Беларуси</a:t>
            </a:r>
            <a:endParaRPr lang="en-US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F21D9D-BE35-4699-8EC3-D7AB5DB07684}"/>
              </a:ext>
            </a:extLst>
          </p:cNvPr>
          <p:cNvSpPr txBox="1"/>
          <p:nvPr/>
        </p:nvSpPr>
        <p:spPr>
          <a:xfrm>
            <a:off x="6620719" y="6742782"/>
            <a:ext cx="7315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BY" dirty="0">
                <a:solidFill>
                  <a:srgbClr val="FFE14D"/>
                </a:solidFill>
              </a:rPr>
              <a:t>https://factories.by/news/metallurgiya-belarusi#google_vignette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5D01FB4-1FF6-45A4-BAE3-5E726C8F4D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9353" y="3081766"/>
            <a:ext cx="2600688" cy="254353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17E5F85-C566-4474-8F08-12EF367EFF9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646" r="33736"/>
          <a:stretch/>
        </p:blipFill>
        <p:spPr>
          <a:xfrm>
            <a:off x="-1" y="0"/>
            <a:ext cx="5081287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9182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1107</Words>
  <Application>Microsoft Office PowerPoint</Application>
  <PresentationFormat>Произвольный</PresentationFormat>
  <Paragraphs>119</Paragraphs>
  <Slides>25</Slides>
  <Notes>25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0" baseType="lpstr">
      <vt:lpstr>Arial</vt:lpstr>
      <vt:lpstr>Calibri</vt:lpstr>
      <vt:lpstr>Comfortaa</vt:lpstr>
      <vt:lpstr>Raleway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STEAM-101</cp:lastModifiedBy>
  <cp:revision>10</cp:revision>
  <dcterms:created xsi:type="dcterms:W3CDTF">2024-08-28T22:59:45Z</dcterms:created>
  <dcterms:modified xsi:type="dcterms:W3CDTF">2024-08-29T08:55:18Z</dcterms:modified>
</cp:coreProperties>
</file>