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2"/>
  </p:notesMasterIdLst>
  <p:sldIdLst>
    <p:sldId id="415" r:id="rId2"/>
    <p:sldId id="416" r:id="rId3"/>
    <p:sldId id="417" r:id="rId4"/>
    <p:sldId id="418" r:id="rId5"/>
    <p:sldId id="419" r:id="rId6"/>
    <p:sldId id="420" r:id="rId7"/>
    <p:sldId id="421" r:id="rId8"/>
    <p:sldId id="422" r:id="rId9"/>
    <p:sldId id="423" r:id="rId10"/>
    <p:sldId id="424"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114" y="7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8A7EC-E18F-4BE6-BAAE-38F9CA8AFEBB}" type="datetimeFigureOut">
              <a:rPr lang="ru-RU" smtClean="0"/>
              <a:t>11.03.2025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741E5D-0BB4-4ECF-AB9A-DDE35A7672D8}" type="slidenum">
              <a:rPr lang="ru-RU" smtClean="0"/>
              <a:t>‹#›</a:t>
            </a:fld>
            <a:endParaRPr lang="ru-RU"/>
          </a:p>
        </p:txBody>
      </p:sp>
    </p:spTree>
    <p:extLst>
      <p:ext uri="{BB962C8B-B14F-4D97-AF65-F5344CB8AC3E}">
        <p14:creationId xmlns:p14="http://schemas.microsoft.com/office/powerpoint/2010/main" val="1751141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https://sheba.spb.ru/za/itut-izo-1989.htm</a:t>
            </a:r>
            <a:r>
              <a:rPr lang="ru-RU" dirty="0"/>
              <a:t> </a:t>
            </a:r>
          </a:p>
        </p:txBody>
      </p:sp>
      <p:sp>
        <p:nvSpPr>
          <p:cNvPr id="4" name="Номер слайда 3"/>
          <p:cNvSpPr>
            <a:spLocks noGrp="1"/>
          </p:cNvSpPr>
          <p:nvPr>
            <p:ph type="sldNum" sz="quarter" idx="10"/>
          </p:nvPr>
        </p:nvSpPr>
        <p:spPr/>
        <p:txBody>
          <a:bodyPr/>
          <a:lstStyle/>
          <a:p>
            <a:fld id="{89EDC514-9E28-441F-BF04-3DE8912E9F4E}" type="slidenum">
              <a:rPr lang="en-US" smtClean="0"/>
              <a:t>1</a:t>
            </a:fld>
            <a:endParaRPr lang="en-US"/>
          </a:p>
        </p:txBody>
      </p:sp>
    </p:spTree>
    <p:extLst>
      <p:ext uri="{BB962C8B-B14F-4D97-AF65-F5344CB8AC3E}">
        <p14:creationId xmlns:p14="http://schemas.microsoft.com/office/powerpoint/2010/main" val="778733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7E6FA07-A982-4537-88EC-E069D19D542E}"/>
              </a:ext>
            </a:extLst>
          </p:cNvPr>
          <p:cNvPicPr>
            <a:picLocks noChangeAspect="1"/>
          </p:cNvPicPr>
          <p:nvPr userDrawn="1"/>
        </p:nvPicPr>
        <p:blipFill rotWithShape="1">
          <a:blip r:embed="rId3"/>
          <a:srcRect t="-119" b="-119"/>
          <a:stretch/>
        </p:blipFill>
        <p:spPr>
          <a:xfrm>
            <a:off x="-3025013" y="37108"/>
            <a:ext cx="9121013" cy="6858000"/>
          </a:xfrm>
          <a:prstGeom prst="parallelogram">
            <a:avLst>
              <a:gd name="adj" fmla="val 44315"/>
            </a:avLst>
          </a:prstGeom>
        </p:spPr>
      </p:pic>
    </p:spTree>
    <p:extLst>
      <p:ext uri="{BB962C8B-B14F-4D97-AF65-F5344CB8AC3E}">
        <p14:creationId xmlns:p14="http://schemas.microsoft.com/office/powerpoint/2010/main" val="290596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7B3A3434-8573-4264-B225-202B5A051C07}"/>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039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0" y="2"/>
            <a:ext cx="12192000" cy="6857999"/>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9"/>
          <p:cNvSpPr>
            <a:spLocks noGrp="1"/>
          </p:cNvSpPr>
          <p:nvPr>
            <p:ph type="body" sz="quarter" idx="10" hasCustomPrompt="1"/>
          </p:nvPr>
        </p:nvSpPr>
        <p:spPr>
          <a:xfrm>
            <a:off x="335360" y="151938"/>
            <a:ext cx="11425269" cy="768085"/>
          </a:xfrm>
          <a:prstGeom prst="rect">
            <a:avLst/>
          </a:prstGeom>
        </p:spPr>
        <p:txBody>
          <a:bodyPr anchor="ctr"/>
          <a:lstStyle>
            <a:lvl1pPr marL="0" indent="0" algn="l">
              <a:buNone/>
              <a:defRPr sz="48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35360" y="920023"/>
            <a:ext cx="11425269" cy="384043"/>
          </a:xfrm>
          <a:prstGeom prst="rect">
            <a:avLst/>
          </a:prstGeom>
        </p:spPr>
        <p:txBody>
          <a:bodyPr anchor="ctr"/>
          <a:lstStyle>
            <a:lvl1pPr marL="0" indent="0" algn="l">
              <a:buNone/>
              <a:defRPr sz="1867" b="0" baseline="0">
                <a:solidFill>
                  <a:schemeClr val="accent1"/>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6480043" y="1508787"/>
            <a:ext cx="5711957" cy="3840427"/>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 name="Picture Placeholder 2"/>
          <p:cNvSpPr>
            <a:spLocks noGrp="1"/>
          </p:cNvSpPr>
          <p:nvPr>
            <p:ph type="pic" idx="13" hasCustomPrompt="1"/>
          </p:nvPr>
        </p:nvSpPr>
        <p:spPr>
          <a:xfrm>
            <a:off x="7110272" y="0"/>
            <a:ext cx="4451499"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041788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19403" y="1931533"/>
            <a:ext cx="6240693" cy="432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6" name="Picture Placeholder 2"/>
          <p:cNvSpPr>
            <a:spLocks noGrp="1"/>
          </p:cNvSpPr>
          <p:nvPr>
            <p:ph type="pic" idx="12" hasCustomPrompt="1"/>
          </p:nvPr>
        </p:nvSpPr>
        <p:spPr>
          <a:xfrm>
            <a:off x="6959499" y="634087"/>
            <a:ext cx="4512000" cy="129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963534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5519937" y="740701"/>
            <a:ext cx="2200396" cy="539789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0" hasCustomPrompt="1"/>
          </p:nvPr>
        </p:nvSpPr>
        <p:spPr>
          <a:xfrm>
            <a:off x="3119670" y="740701"/>
            <a:ext cx="2200396" cy="539789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6" name="Picture Placeholder 2"/>
          <p:cNvSpPr>
            <a:spLocks noGrp="1"/>
          </p:cNvSpPr>
          <p:nvPr>
            <p:ph type="pic" idx="11" hasCustomPrompt="1"/>
          </p:nvPr>
        </p:nvSpPr>
        <p:spPr>
          <a:xfrm>
            <a:off x="719403" y="740701"/>
            <a:ext cx="2200396" cy="539789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35659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138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n-lt"/>
                <a:cs typeface="Arial" pitchFamily="34" charset="0"/>
              </a:defRPr>
            </a:lvl1pPr>
          </a:lstStyle>
          <a:p>
            <a:pPr lvl="0"/>
            <a:r>
              <a:rPr lang="en-US" altLang="ko-KR" dirty="0"/>
              <a:t>IMAGES &amp; CONTENTS</a:t>
            </a:r>
          </a:p>
        </p:txBody>
      </p:sp>
      <p:sp>
        <p:nvSpPr>
          <p:cNvPr id="15" name="Rectangle 14"/>
          <p:cNvSpPr/>
          <p:nvPr userDrawn="1"/>
        </p:nvSpPr>
        <p:spPr>
          <a:xfrm>
            <a:off x="730602" y="3717032"/>
            <a:ext cx="5279989"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6" name="Picture Placeholder 2"/>
          <p:cNvSpPr>
            <a:spLocks noGrp="1"/>
          </p:cNvSpPr>
          <p:nvPr>
            <p:ph type="pic" idx="1" hasCustomPrompt="1"/>
          </p:nvPr>
        </p:nvSpPr>
        <p:spPr>
          <a:xfrm>
            <a:off x="730601" y="1722011"/>
            <a:ext cx="5280000" cy="1872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7" name="Picture Placeholder 2"/>
          <p:cNvSpPr>
            <a:spLocks noGrp="1"/>
          </p:cNvSpPr>
          <p:nvPr>
            <p:ph type="pic" idx="12" hasCustomPrompt="1"/>
          </p:nvPr>
        </p:nvSpPr>
        <p:spPr>
          <a:xfrm>
            <a:off x="6170209" y="4554395"/>
            <a:ext cx="5280000" cy="1872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8" name="Picture Placeholder 2"/>
          <p:cNvSpPr>
            <a:spLocks noGrp="1"/>
          </p:cNvSpPr>
          <p:nvPr>
            <p:ph type="pic" idx="13" hasCustomPrompt="1"/>
          </p:nvPr>
        </p:nvSpPr>
        <p:spPr>
          <a:xfrm>
            <a:off x="6170209" y="1722011"/>
            <a:ext cx="5280000" cy="1872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9" name="Picture Placeholder 2"/>
          <p:cNvSpPr>
            <a:spLocks noGrp="1"/>
          </p:cNvSpPr>
          <p:nvPr>
            <p:ph type="pic" idx="14" hasCustomPrompt="1"/>
          </p:nvPr>
        </p:nvSpPr>
        <p:spPr>
          <a:xfrm>
            <a:off x="730601" y="4554395"/>
            <a:ext cx="5280000" cy="1872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20" name="Rectangle 19"/>
          <p:cNvSpPr/>
          <p:nvPr userDrawn="1"/>
        </p:nvSpPr>
        <p:spPr>
          <a:xfrm>
            <a:off x="6170220" y="3742100"/>
            <a:ext cx="5279989"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Tree>
    <p:extLst>
      <p:ext uri="{BB962C8B-B14F-4D97-AF65-F5344CB8AC3E}">
        <p14:creationId xmlns:p14="http://schemas.microsoft.com/office/powerpoint/2010/main" val="3950044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IMAGES &amp; CONTENTS</a:t>
            </a:r>
          </a:p>
        </p:txBody>
      </p:sp>
      <p:sp>
        <p:nvSpPr>
          <p:cNvPr id="4" name="Picture Placeholder 2"/>
          <p:cNvSpPr>
            <a:spLocks noGrp="1"/>
          </p:cNvSpPr>
          <p:nvPr>
            <p:ph type="pic" idx="1" hasCustomPrompt="1"/>
          </p:nvPr>
        </p:nvSpPr>
        <p:spPr>
          <a:xfrm>
            <a:off x="431371" y="1316765"/>
            <a:ext cx="5568619" cy="29763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192011" y="3429000"/>
            <a:ext cx="5568619" cy="29763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780160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1" y="113838"/>
            <a:ext cx="9601067" cy="768085"/>
          </a:xfrm>
          <a:prstGeom prst="rect">
            <a:avLst/>
          </a:prstGeom>
        </p:spPr>
        <p:txBody>
          <a:bodyPr anchor="ctr"/>
          <a:lstStyle>
            <a:lvl1pPr marL="0" indent="0" algn="l">
              <a:buNone/>
              <a:defRPr sz="5333"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431371" y="881923"/>
            <a:ext cx="9601067"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258360" cy="138297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sp>
        <p:nvSpPr>
          <p:cNvPr id="8" name="Picture Placeholder 2"/>
          <p:cNvSpPr>
            <a:spLocks noGrp="1"/>
          </p:cNvSpPr>
          <p:nvPr>
            <p:ph type="pic" idx="1" hasCustomPrompt="1"/>
          </p:nvPr>
        </p:nvSpPr>
        <p:spPr>
          <a:xfrm>
            <a:off x="431371" y="1753815"/>
            <a:ext cx="5568619" cy="259228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6192011" y="3866049"/>
            <a:ext cx="5568619" cy="259228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pic>
        <p:nvPicPr>
          <p:cNvPr id="7" name="Рисунок 6">
            <a:extLst>
              <a:ext uri="{FF2B5EF4-FFF2-40B4-BE49-F238E27FC236}">
                <a16:creationId xmlns:a16="http://schemas.microsoft.com/office/drawing/2014/main" id="{64CC86BA-B0FB-4358-AA58-C05DE3BA18E8}"/>
              </a:ext>
            </a:extLst>
          </p:cNvPr>
          <p:cNvPicPr>
            <a:picLocks noChangeAspect="1"/>
          </p:cNvPicPr>
          <p:nvPr userDrawn="1"/>
        </p:nvPicPr>
        <p:blipFill rotWithShape="1">
          <a:blip r:embed="rId3"/>
          <a:srcRect l="52362" t="27459" r="33463" b="52290"/>
          <a:stretch/>
        </p:blipFill>
        <p:spPr>
          <a:xfrm>
            <a:off x="10042601" y="2"/>
            <a:ext cx="2149400" cy="1382973"/>
          </a:xfrm>
          <a:prstGeom prst="rect">
            <a:avLst/>
          </a:prstGeom>
          <a:ln>
            <a:solidFill>
              <a:schemeClr val="bg1">
                <a:lumMod val="50000"/>
              </a:schemeClr>
            </a:solidFill>
          </a:ln>
        </p:spPr>
      </p:pic>
    </p:spTree>
    <p:extLst>
      <p:ext uri="{BB962C8B-B14F-4D97-AF65-F5344CB8AC3E}">
        <p14:creationId xmlns:p14="http://schemas.microsoft.com/office/powerpoint/2010/main" val="2966796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0"/>
            <a:ext cx="12192000"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799922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993060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n-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grpSp>
    </p:spTree>
    <p:extLst>
      <p:ext uri="{BB962C8B-B14F-4D97-AF65-F5344CB8AC3E}">
        <p14:creationId xmlns:p14="http://schemas.microsoft.com/office/powerpoint/2010/main" val="4251577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6BADBD3-F62E-4697-8D31-675A48314BF4}"/>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039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3599723" y="932723"/>
            <a:ext cx="4992555" cy="4992555"/>
            <a:chOff x="2699792" y="699542"/>
            <a:chExt cx="3744416" cy="3744416"/>
          </a:xfrm>
        </p:grpSpPr>
        <p:sp>
          <p:nvSpPr>
            <p:cNvPr id="2" name="Oval 1"/>
            <p:cNvSpPr/>
            <p:nvPr userDrawn="1"/>
          </p:nvSpPr>
          <p:spPr>
            <a:xfrm>
              <a:off x="2699792" y="699542"/>
              <a:ext cx="3744416" cy="3744416"/>
            </a:xfrm>
            <a:prstGeom prst="ellips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userDrawn="1"/>
          </p:nvSpPr>
          <p:spPr>
            <a:xfrm>
              <a:off x="2836962" y="836712"/>
              <a:ext cx="3470076" cy="3470076"/>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 name="Group 3"/>
          <p:cNvGrpSpPr/>
          <p:nvPr userDrawn="1"/>
        </p:nvGrpSpPr>
        <p:grpSpPr>
          <a:xfrm>
            <a:off x="7797271" y="1312838"/>
            <a:ext cx="1332971" cy="1326604"/>
            <a:chOff x="6127601" y="487152"/>
            <a:chExt cx="999728" cy="994953"/>
          </a:xfrm>
        </p:grpSpPr>
        <p:sp>
          <p:nvSpPr>
            <p:cNvPr id="8" name="Oval 7"/>
            <p:cNvSpPr/>
            <p:nvPr userDrawn="1"/>
          </p:nvSpPr>
          <p:spPr>
            <a:xfrm>
              <a:off x="6127601" y="762025"/>
              <a:ext cx="720080" cy="720080"/>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Oval 8"/>
            <p:cNvSpPr/>
            <p:nvPr userDrawn="1"/>
          </p:nvSpPr>
          <p:spPr>
            <a:xfrm>
              <a:off x="6847681" y="621668"/>
              <a:ext cx="279648" cy="279648"/>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userDrawn="1"/>
          </p:nvSpPr>
          <p:spPr>
            <a:xfrm>
              <a:off x="6475870" y="487152"/>
              <a:ext cx="139824" cy="13982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0063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1" y="113838"/>
            <a:ext cx="960106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421208" y="881923"/>
            <a:ext cx="9601067"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258360" cy="138297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pic>
        <p:nvPicPr>
          <p:cNvPr id="6" name="Рисунок 5">
            <a:extLst>
              <a:ext uri="{FF2B5EF4-FFF2-40B4-BE49-F238E27FC236}">
                <a16:creationId xmlns:a16="http://schemas.microsoft.com/office/drawing/2014/main" id="{C0FFD088-AFB2-4558-B406-0F79F25EB048}"/>
              </a:ext>
            </a:extLst>
          </p:cNvPr>
          <p:cNvPicPr>
            <a:picLocks noChangeAspect="1"/>
          </p:cNvPicPr>
          <p:nvPr userDrawn="1"/>
        </p:nvPicPr>
        <p:blipFill rotWithShape="1">
          <a:blip r:embed="rId3"/>
          <a:srcRect l="52362" t="27459" r="33463" b="52290"/>
          <a:stretch/>
        </p:blipFill>
        <p:spPr>
          <a:xfrm>
            <a:off x="10042601" y="2"/>
            <a:ext cx="2149400" cy="1382973"/>
          </a:xfrm>
          <a:prstGeom prst="rect">
            <a:avLst/>
          </a:prstGeom>
          <a:ln>
            <a:solidFill>
              <a:schemeClr val="bg1">
                <a:lumMod val="50000"/>
              </a:schemeClr>
            </a:solidFill>
          </a:ln>
        </p:spPr>
      </p:pic>
    </p:spTree>
    <p:extLst>
      <p:ext uri="{BB962C8B-B14F-4D97-AF65-F5344CB8AC3E}">
        <p14:creationId xmlns:p14="http://schemas.microsoft.com/office/powerpoint/2010/main" val="4195592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1" y="113838"/>
            <a:ext cx="960106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421208" y="881923"/>
            <a:ext cx="9601067"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258360" cy="138297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pic>
        <p:nvPicPr>
          <p:cNvPr id="6" name="Рисунок 5">
            <a:extLst>
              <a:ext uri="{FF2B5EF4-FFF2-40B4-BE49-F238E27FC236}">
                <a16:creationId xmlns:a16="http://schemas.microsoft.com/office/drawing/2014/main" id="{C0FFD088-AFB2-4558-B406-0F79F25EB048}"/>
              </a:ext>
            </a:extLst>
          </p:cNvPr>
          <p:cNvPicPr>
            <a:picLocks noChangeAspect="1"/>
          </p:cNvPicPr>
          <p:nvPr userDrawn="1"/>
        </p:nvPicPr>
        <p:blipFill rotWithShape="1">
          <a:blip r:embed="rId3"/>
          <a:srcRect l="52362" t="27459" r="33463" b="52290"/>
          <a:stretch/>
        </p:blipFill>
        <p:spPr>
          <a:xfrm>
            <a:off x="10042601" y="2"/>
            <a:ext cx="2149400" cy="1382973"/>
          </a:xfrm>
          <a:prstGeom prst="rect">
            <a:avLst/>
          </a:prstGeom>
          <a:ln>
            <a:solidFill>
              <a:schemeClr val="bg1">
                <a:lumMod val="50000"/>
              </a:schemeClr>
            </a:solidFill>
          </a:ln>
        </p:spPr>
      </p:pic>
    </p:spTree>
    <p:extLst>
      <p:ext uri="{BB962C8B-B14F-4D97-AF65-F5344CB8AC3E}">
        <p14:creationId xmlns:p14="http://schemas.microsoft.com/office/powerpoint/2010/main" val="82130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AA93D33-C1A0-449B-BC38-52BADDFFC827}"/>
              </a:ext>
            </a:extLst>
          </p:cNvPr>
          <p:cNvPicPr>
            <a:picLocks noChangeAspect="1"/>
          </p:cNvPicPr>
          <p:nvPr userDrawn="1"/>
        </p:nvPicPr>
        <p:blipFill rotWithShape="1">
          <a:blip r:embed="rId3"/>
          <a:srcRect l="27542" t="637" r="48838" b="1179"/>
          <a:stretch/>
        </p:blipFill>
        <p:spPr>
          <a:xfrm>
            <a:off x="1" y="-2051"/>
            <a:ext cx="2159563" cy="6858000"/>
          </a:xfrm>
          <a:prstGeom prst="rect">
            <a:avLst/>
          </a:prstGeom>
        </p:spPr>
      </p:pic>
      <p:sp>
        <p:nvSpPr>
          <p:cNvPr id="10" name="Text Placeholder 9"/>
          <p:cNvSpPr>
            <a:spLocks noGrp="1"/>
          </p:cNvSpPr>
          <p:nvPr>
            <p:ph type="body" sz="quarter" idx="10" hasCustomPrompt="1"/>
          </p:nvPr>
        </p:nvSpPr>
        <p:spPr>
          <a:xfrm>
            <a:off x="2159563" y="151938"/>
            <a:ext cx="10032437"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159563" y="920023"/>
            <a:ext cx="10032437"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289409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E135E846-F3C7-4BDC-9C4A-51F02121D694}"/>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0394"/>
          <a:stretch/>
        </p:blipFill>
        <p:spPr bwMode="auto">
          <a:xfrm>
            <a:off x="0" y="0"/>
            <a:ext cx="12192000" cy="6858000"/>
          </a:xfrm>
          <a:prstGeom prst="rect">
            <a:avLst/>
          </a:prstGeom>
          <a:noFill/>
        </p:spPr>
      </p:pic>
      <p:grpSp>
        <p:nvGrpSpPr>
          <p:cNvPr id="9" name="Группа 8">
            <a:extLst>
              <a:ext uri="{FF2B5EF4-FFF2-40B4-BE49-F238E27FC236}">
                <a16:creationId xmlns:a16="http://schemas.microsoft.com/office/drawing/2014/main" id="{FD7392C7-CD05-4402-8557-9F73B924DF28}"/>
              </a:ext>
            </a:extLst>
          </p:cNvPr>
          <p:cNvGrpSpPr/>
          <p:nvPr userDrawn="1"/>
        </p:nvGrpSpPr>
        <p:grpSpPr>
          <a:xfrm>
            <a:off x="0" y="-123393"/>
            <a:ext cx="12267143" cy="7104789"/>
            <a:chOff x="-20564" y="-186444"/>
            <a:chExt cx="9164564" cy="5370634"/>
          </a:xfrm>
        </p:grpSpPr>
        <p:sp>
          <p:nvSpPr>
            <p:cNvPr id="3" name="Rectangle 2"/>
            <p:cNvSpPr/>
            <p:nvPr userDrawn="1"/>
          </p:nvSpPr>
          <p:spPr>
            <a:xfrm>
              <a:off x="-20564" y="-100049"/>
              <a:ext cx="9144000" cy="5190958"/>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Rectangle 1"/>
            <p:cNvSpPr/>
            <p:nvPr userDrawn="1"/>
          </p:nvSpPr>
          <p:spPr>
            <a:xfrm>
              <a:off x="5220072" y="-186444"/>
              <a:ext cx="3923928" cy="5370634"/>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2217761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2217761 w 4572000"/>
                <a:gd name="connsiteY4" fmla="*/ 0 h 5143500"/>
                <a:gd name="connsiteX0" fmla="*/ 2354239 w 4572000"/>
                <a:gd name="connsiteY0" fmla="*/ 0 h 5157147"/>
                <a:gd name="connsiteX1" fmla="*/ 4572000 w 4572000"/>
                <a:gd name="connsiteY1" fmla="*/ 13647 h 5157147"/>
                <a:gd name="connsiteX2" fmla="*/ 4572000 w 4572000"/>
                <a:gd name="connsiteY2" fmla="*/ 5157147 h 5157147"/>
                <a:gd name="connsiteX3" fmla="*/ 0 w 4572000"/>
                <a:gd name="connsiteY3" fmla="*/ 5157147 h 5157147"/>
                <a:gd name="connsiteX4" fmla="*/ 2354239 w 4572000"/>
                <a:gd name="connsiteY4" fmla="*/ 0 h 5157147"/>
                <a:gd name="connsiteX0" fmla="*/ 2347415 w 4572000"/>
                <a:gd name="connsiteY0" fmla="*/ 0 h 5150323"/>
                <a:gd name="connsiteX1" fmla="*/ 4572000 w 4572000"/>
                <a:gd name="connsiteY1" fmla="*/ 6823 h 5150323"/>
                <a:gd name="connsiteX2" fmla="*/ 4572000 w 4572000"/>
                <a:gd name="connsiteY2" fmla="*/ 5150323 h 5150323"/>
                <a:gd name="connsiteX3" fmla="*/ 0 w 4572000"/>
                <a:gd name="connsiteY3" fmla="*/ 5150323 h 5150323"/>
                <a:gd name="connsiteX4" fmla="*/ 2347415 w 4572000"/>
                <a:gd name="connsiteY4" fmla="*/ 0 h 5150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0323">
                  <a:moveTo>
                    <a:pt x="2347415" y="0"/>
                  </a:moveTo>
                  <a:lnTo>
                    <a:pt x="4572000" y="6823"/>
                  </a:lnTo>
                  <a:lnTo>
                    <a:pt x="4572000" y="5150323"/>
                  </a:lnTo>
                  <a:lnTo>
                    <a:pt x="0" y="5150323"/>
                  </a:lnTo>
                  <a:lnTo>
                    <a:pt x="23474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0" name="Text Placeholder 9"/>
          <p:cNvSpPr>
            <a:spLocks noGrp="1"/>
          </p:cNvSpPr>
          <p:nvPr>
            <p:ph type="body" sz="quarter" idx="10" hasCustomPrompt="1"/>
          </p:nvPr>
        </p:nvSpPr>
        <p:spPr>
          <a:xfrm>
            <a:off x="7728181" y="4869160"/>
            <a:ext cx="4463819" cy="768085"/>
          </a:xfrm>
          <a:prstGeom prst="rect">
            <a:avLst/>
          </a:prstGeom>
        </p:spPr>
        <p:txBody>
          <a:bodyPr anchor="ctr"/>
          <a:lstStyle>
            <a:lvl1pPr marL="0" indent="0" algn="l">
              <a:buNone/>
              <a:defRPr sz="4267"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7728181" y="5863579"/>
            <a:ext cx="4463819" cy="384043"/>
          </a:xfrm>
          <a:prstGeom prst="rect">
            <a:avLst/>
          </a:prstGeom>
        </p:spPr>
        <p:txBody>
          <a:bodyPr anchor="ctr"/>
          <a:lstStyle>
            <a:lvl1pPr marL="0" indent="0" algn="l">
              <a:buNone/>
              <a:defRPr sz="1867" b="0" baseline="0">
                <a:solidFill>
                  <a:schemeClr val="accent1"/>
                </a:solidFill>
                <a:latin typeface="+mn-lt"/>
                <a:cs typeface="Arial" pitchFamily="34" charset="0"/>
              </a:defRPr>
            </a:lvl1pPr>
          </a:lstStyle>
          <a:p>
            <a:pPr lvl="0"/>
            <a:r>
              <a:rPr lang="en-US" altLang="ko-KR" dirty="0"/>
              <a:t>Insert the title of your subtitle Here</a:t>
            </a:r>
          </a:p>
        </p:txBody>
      </p:sp>
      <p:sp>
        <p:nvSpPr>
          <p:cNvPr id="4" name="Параллелограмм 3">
            <a:extLst>
              <a:ext uri="{FF2B5EF4-FFF2-40B4-BE49-F238E27FC236}">
                <a16:creationId xmlns:a16="http://schemas.microsoft.com/office/drawing/2014/main" id="{B091268F-C541-40CC-98C4-12189BCDB740}"/>
              </a:ext>
            </a:extLst>
          </p:cNvPr>
          <p:cNvSpPr/>
          <p:nvPr userDrawn="1"/>
        </p:nvSpPr>
        <p:spPr>
          <a:xfrm>
            <a:off x="0" y="1"/>
            <a:ext cx="8976320" cy="6867096"/>
          </a:xfrm>
          <a:prstGeom prst="parallelogram">
            <a:avLst>
              <a:gd name="adj" fmla="val 4444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5" name="Прямоугольный треугольник 4">
            <a:extLst>
              <a:ext uri="{FF2B5EF4-FFF2-40B4-BE49-F238E27FC236}">
                <a16:creationId xmlns:a16="http://schemas.microsoft.com/office/drawing/2014/main" id="{9736732C-551A-4EC4-8485-402222832768}"/>
              </a:ext>
            </a:extLst>
          </p:cNvPr>
          <p:cNvSpPr/>
          <p:nvPr userDrawn="1"/>
        </p:nvSpPr>
        <p:spPr>
          <a:xfrm rot="10800000" flipH="1">
            <a:off x="0" y="-9101"/>
            <a:ext cx="3215680" cy="6867100"/>
          </a:xfrm>
          <a:prstGeom prst="r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Tree>
    <p:extLst>
      <p:ext uri="{BB962C8B-B14F-4D97-AF65-F5344CB8AC3E}">
        <p14:creationId xmlns:p14="http://schemas.microsoft.com/office/powerpoint/2010/main" val="303689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1" y="113838"/>
            <a:ext cx="960106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431371" y="881923"/>
            <a:ext cx="9601067"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258360" cy="138297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sp>
        <p:nvSpPr>
          <p:cNvPr id="6" name="Picture Placeholder 2"/>
          <p:cNvSpPr>
            <a:spLocks noGrp="1"/>
          </p:cNvSpPr>
          <p:nvPr>
            <p:ph type="pic" idx="12" hasCustomPrompt="1"/>
          </p:nvPr>
        </p:nvSpPr>
        <p:spPr>
          <a:xfrm>
            <a:off x="718464" y="2499834"/>
            <a:ext cx="2352939" cy="2273316"/>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7" name="Picture Placeholder 2"/>
          <p:cNvSpPr>
            <a:spLocks noGrp="1"/>
          </p:cNvSpPr>
          <p:nvPr>
            <p:ph type="pic" idx="13" hasCustomPrompt="1"/>
          </p:nvPr>
        </p:nvSpPr>
        <p:spPr>
          <a:xfrm>
            <a:off x="3519236" y="2499834"/>
            <a:ext cx="2352939" cy="2273316"/>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8" name="Picture Placeholder 2"/>
          <p:cNvSpPr>
            <a:spLocks noGrp="1"/>
          </p:cNvSpPr>
          <p:nvPr>
            <p:ph type="pic" idx="14" hasCustomPrompt="1"/>
          </p:nvPr>
        </p:nvSpPr>
        <p:spPr>
          <a:xfrm>
            <a:off x="6303545" y="2499834"/>
            <a:ext cx="2352939" cy="2273316"/>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9" name="Picture Placeholder 2"/>
          <p:cNvSpPr>
            <a:spLocks noGrp="1"/>
          </p:cNvSpPr>
          <p:nvPr>
            <p:ph type="pic" idx="15" hasCustomPrompt="1"/>
          </p:nvPr>
        </p:nvSpPr>
        <p:spPr>
          <a:xfrm>
            <a:off x="9087855" y="2499834"/>
            <a:ext cx="2352939" cy="2273316"/>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3" name="Rectangle 2"/>
          <p:cNvSpPr/>
          <p:nvPr userDrawn="1"/>
        </p:nvSpPr>
        <p:spPr>
          <a:xfrm>
            <a:off x="719403" y="1796819"/>
            <a:ext cx="2352000" cy="702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 name="Rectangle 11"/>
          <p:cNvSpPr/>
          <p:nvPr userDrawn="1"/>
        </p:nvSpPr>
        <p:spPr>
          <a:xfrm>
            <a:off x="719402" y="1796819"/>
            <a:ext cx="1520647" cy="7025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4" name="Rectangle 13"/>
          <p:cNvSpPr/>
          <p:nvPr userDrawn="1"/>
        </p:nvSpPr>
        <p:spPr>
          <a:xfrm>
            <a:off x="3519236" y="1796819"/>
            <a:ext cx="2352000" cy="702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5" name="Rectangle 14"/>
          <p:cNvSpPr/>
          <p:nvPr userDrawn="1"/>
        </p:nvSpPr>
        <p:spPr>
          <a:xfrm>
            <a:off x="3519235" y="1796819"/>
            <a:ext cx="1520647" cy="702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6" name="Rectangle 15"/>
          <p:cNvSpPr/>
          <p:nvPr userDrawn="1"/>
        </p:nvSpPr>
        <p:spPr>
          <a:xfrm>
            <a:off x="6303545" y="1796819"/>
            <a:ext cx="2352000" cy="702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7" name="Rectangle 16"/>
          <p:cNvSpPr/>
          <p:nvPr userDrawn="1"/>
        </p:nvSpPr>
        <p:spPr>
          <a:xfrm>
            <a:off x="6303545" y="1796819"/>
            <a:ext cx="1520647" cy="7025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8" name="Rectangle 17"/>
          <p:cNvSpPr/>
          <p:nvPr userDrawn="1"/>
        </p:nvSpPr>
        <p:spPr>
          <a:xfrm>
            <a:off x="9087855" y="1796819"/>
            <a:ext cx="2352000" cy="702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9" name="Rectangle 18"/>
          <p:cNvSpPr/>
          <p:nvPr userDrawn="1"/>
        </p:nvSpPr>
        <p:spPr>
          <a:xfrm>
            <a:off x="9087854" y="1796819"/>
            <a:ext cx="1520647" cy="702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21" name="Рисунок 20">
            <a:extLst>
              <a:ext uri="{FF2B5EF4-FFF2-40B4-BE49-F238E27FC236}">
                <a16:creationId xmlns:a16="http://schemas.microsoft.com/office/drawing/2014/main" id="{C0E69EC4-E6B7-4D0F-832A-563EF4365850}"/>
              </a:ext>
            </a:extLst>
          </p:cNvPr>
          <p:cNvPicPr>
            <a:picLocks noChangeAspect="1"/>
          </p:cNvPicPr>
          <p:nvPr userDrawn="1"/>
        </p:nvPicPr>
        <p:blipFill rotWithShape="1">
          <a:blip r:embed="rId3"/>
          <a:srcRect l="52362" t="27459" r="33463" b="52290"/>
          <a:stretch/>
        </p:blipFill>
        <p:spPr>
          <a:xfrm>
            <a:off x="10042601" y="2"/>
            <a:ext cx="2149400" cy="1382973"/>
          </a:xfrm>
          <a:prstGeom prst="rect">
            <a:avLst/>
          </a:prstGeom>
          <a:ln>
            <a:solidFill>
              <a:schemeClr val="bg1">
                <a:lumMod val="50000"/>
              </a:schemeClr>
            </a:solidFill>
          </a:ln>
        </p:spPr>
      </p:pic>
    </p:spTree>
    <p:extLst>
      <p:ext uri="{BB962C8B-B14F-4D97-AF65-F5344CB8AC3E}">
        <p14:creationId xmlns:p14="http://schemas.microsoft.com/office/powerpoint/2010/main" val="231144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2" name="Rectangle 1"/>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7"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1463" y="1412777"/>
            <a:ext cx="5088565" cy="478648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6853483" y="1584253"/>
            <a:ext cx="4681480" cy="310118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13939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1" y="113838"/>
            <a:ext cx="960106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431371" y="881923"/>
            <a:ext cx="9601067"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258360" cy="138297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pic>
        <p:nvPicPr>
          <p:cNvPr id="6"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683" y="2062939"/>
            <a:ext cx="3744416" cy="4534413"/>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864181" y="2247136"/>
            <a:ext cx="2159479" cy="333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Rectangle 7"/>
          <p:cNvSpPr/>
          <p:nvPr userDrawn="1"/>
        </p:nvSpPr>
        <p:spPr>
          <a:xfrm>
            <a:off x="3695733" y="4102100"/>
            <a:ext cx="3744416" cy="21112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9" name="Rectangle 8"/>
          <p:cNvSpPr/>
          <p:nvPr userDrawn="1"/>
        </p:nvSpPr>
        <p:spPr>
          <a:xfrm>
            <a:off x="7920203" y="4102100"/>
            <a:ext cx="3744416" cy="2111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12" name="Рисунок 11">
            <a:extLst>
              <a:ext uri="{FF2B5EF4-FFF2-40B4-BE49-F238E27FC236}">
                <a16:creationId xmlns:a16="http://schemas.microsoft.com/office/drawing/2014/main" id="{E69DFF84-61A1-4EAA-BE2D-33B640D97B23}"/>
              </a:ext>
            </a:extLst>
          </p:cNvPr>
          <p:cNvPicPr>
            <a:picLocks noChangeAspect="1"/>
          </p:cNvPicPr>
          <p:nvPr userDrawn="1"/>
        </p:nvPicPr>
        <p:blipFill rotWithShape="1">
          <a:blip r:embed="rId4"/>
          <a:srcRect l="52362" t="27459" r="33463" b="52290"/>
          <a:stretch/>
        </p:blipFill>
        <p:spPr>
          <a:xfrm>
            <a:off x="10042601" y="2"/>
            <a:ext cx="2149400" cy="1382973"/>
          </a:xfrm>
          <a:prstGeom prst="rect">
            <a:avLst/>
          </a:prstGeom>
          <a:ln>
            <a:solidFill>
              <a:schemeClr val="bg1">
                <a:lumMod val="50000"/>
              </a:schemeClr>
            </a:solidFill>
          </a:ln>
        </p:spPr>
      </p:pic>
    </p:spTree>
    <p:extLst>
      <p:ext uri="{BB962C8B-B14F-4D97-AF65-F5344CB8AC3E}">
        <p14:creationId xmlns:p14="http://schemas.microsoft.com/office/powerpoint/2010/main" val="4066231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1" y="113838"/>
            <a:ext cx="960106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431371" y="881923"/>
            <a:ext cx="9601067"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258360" cy="13829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2"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408" y="3043304"/>
            <a:ext cx="6669408" cy="3392169"/>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Placeholder 2"/>
          <p:cNvSpPr>
            <a:spLocks noGrp="1"/>
          </p:cNvSpPr>
          <p:nvPr>
            <p:ph type="pic" idx="1" hasCustomPrompt="1"/>
          </p:nvPr>
        </p:nvSpPr>
        <p:spPr>
          <a:xfrm>
            <a:off x="1223799" y="3497694"/>
            <a:ext cx="3197615" cy="23639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64161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335360" y="281003"/>
            <a:ext cx="4079776"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4493079" y="281003"/>
            <a:ext cx="1874127"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4493079" y="2393461"/>
            <a:ext cx="1874127"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5" hasCustomPrompt="1"/>
          </p:nvPr>
        </p:nvSpPr>
        <p:spPr>
          <a:xfrm>
            <a:off x="335361" y="4505472"/>
            <a:ext cx="1874127"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2334757" y="4505472"/>
            <a:ext cx="4032448"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66742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05512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61" r:id="rId20"/>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a:extLst>
              <a:ext uri="{FF2B5EF4-FFF2-40B4-BE49-F238E27FC236}">
                <a16:creationId xmlns:a16="http://schemas.microsoft.com/office/drawing/2014/main" id="{E1C368DC-E2FC-4E77-A278-574204C3D5F6}"/>
              </a:ext>
            </a:extLst>
          </p:cNvPr>
          <p:cNvSpPr txBox="1">
            <a:spLocks/>
          </p:cNvSpPr>
          <p:nvPr/>
        </p:nvSpPr>
        <p:spPr>
          <a:xfrm>
            <a:off x="575387" y="404664"/>
            <a:ext cx="11041227" cy="6048672"/>
          </a:xfrm>
          <a:prstGeom prst="rect">
            <a:avLst/>
          </a:prstGeom>
          <a:solidFill>
            <a:schemeClr val="bg1">
              <a:lumMod val="95000"/>
            </a:schemeClr>
          </a:solidFill>
        </p:spPr>
        <p:txBody>
          <a:bodyPr anchor="ctr">
            <a:normAutofit fontScale="70000" lnSpcReduction="20000"/>
          </a:bodyPr>
          <a:lstStyle>
            <a:lvl1pPr marL="0" indent="0" algn="ctr" defTabSz="914400" rtl="0" eaLnBrk="1" latinLnBrk="1" hangingPunct="1">
              <a:spcBef>
                <a:spcPct val="20000"/>
              </a:spcBef>
              <a:buFont typeface="Arial" pitchFamily="34" charset="0"/>
              <a:buNone/>
              <a:defRPr sz="1200" kern="1200" baseline="0">
                <a:solidFill>
                  <a:schemeClr val="tx1">
                    <a:lumMod val="75000"/>
                    <a:lumOff val="25000"/>
                  </a:schemeClr>
                </a:solidFill>
                <a:latin typeface="+mn-lt"/>
                <a:ea typeface="+mn-ea"/>
                <a:cs typeface="Arial" pitchFamily="34" charset="0"/>
              </a:defRPr>
            </a:lvl1pPr>
            <a:lvl2pPr marL="457200" indent="0" algn="l" defTabSz="914400" rtl="0" eaLnBrk="1" latinLnBrk="1"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1"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1" hangingPunct="1">
              <a:spcBef>
                <a:spcPct val="20000"/>
              </a:spcBef>
              <a:buFont typeface="Arial" pitchFamily="34" charset="0"/>
              <a:buNone/>
              <a:defRPr sz="2000" kern="1200">
                <a:solidFill>
                  <a:schemeClr val="tx1"/>
                </a:solidFill>
                <a:latin typeface="+mn-lt"/>
                <a:ea typeface="+mn-ea"/>
                <a:cs typeface="+mn-cs"/>
              </a:defRPr>
            </a:lvl9pPr>
          </a:lstStyle>
          <a:p>
            <a:r>
              <a:rPr lang="ru-RU" sz="2933" dirty="0">
                <a:effectLst>
                  <a:outerShdw blurRad="38100" dist="38100" dir="2700000" algn="tl">
                    <a:srgbClr val="000000">
                      <a:alpha val="43137"/>
                    </a:srgbClr>
                  </a:outerShdw>
                </a:effectLst>
              </a:rPr>
              <a:t>Белорусский национальный технический университет</a:t>
            </a:r>
          </a:p>
          <a:p>
            <a:r>
              <a:rPr lang="ru-RU" sz="2933" dirty="0">
                <a:effectLst>
                  <a:outerShdw blurRad="38100" dist="38100" dir="2700000" algn="tl">
                    <a:srgbClr val="000000">
                      <a:alpha val="43137"/>
                    </a:srgbClr>
                  </a:outerShdw>
                </a:effectLst>
              </a:rPr>
              <a:t>Кафедра </a:t>
            </a:r>
            <a:r>
              <a:rPr lang="en-US" sz="2933" dirty="0">
                <a:effectLst>
                  <a:outerShdw blurRad="38100" dist="38100" dir="2700000" algn="tl">
                    <a:srgbClr val="000000">
                      <a:alpha val="43137"/>
                    </a:srgbClr>
                  </a:outerShdw>
                </a:effectLst>
              </a:rPr>
              <a:t>“</a:t>
            </a:r>
            <a:r>
              <a:rPr lang="ru-RU" sz="2933" dirty="0">
                <a:effectLst>
                  <a:outerShdw blurRad="38100" dist="38100" dir="2700000" algn="tl">
                    <a:srgbClr val="000000">
                      <a:alpha val="43137"/>
                    </a:srgbClr>
                  </a:outerShdw>
                </a:effectLst>
              </a:rPr>
              <a:t>Инженерная экономика</a:t>
            </a:r>
            <a:r>
              <a:rPr lang="en-US" sz="2933" dirty="0">
                <a:effectLst>
                  <a:outerShdw blurRad="38100" dist="38100" dir="2700000" algn="tl">
                    <a:srgbClr val="000000">
                      <a:alpha val="43137"/>
                    </a:srgbClr>
                  </a:outerShdw>
                </a:effectLst>
              </a:rPr>
              <a:t>”</a:t>
            </a:r>
            <a:endParaRPr lang="ru-RU" sz="2933" dirty="0">
              <a:effectLst>
                <a:outerShdw blurRad="38100" dist="38100" dir="2700000" algn="tl">
                  <a:srgbClr val="000000">
                    <a:alpha val="43137"/>
                  </a:srgbClr>
                </a:outerShdw>
              </a:effectLst>
            </a:endParaRPr>
          </a:p>
          <a:p>
            <a:endParaRPr lang="ru-RU" sz="2933" dirty="0">
              <a:effectLst>
                <a:outerShdw blurRad="38100" dist="38100" dir="2700000" algn="tl">
                  <a:srgbClr val="000000">
                    <a:alpha val="43137"/>
                  </a:srgbClr>
                </a:outerShdw>
              </a:effectLst>
            </a:endParaRPr>
          </a:p>
          <a:p>
            <a:endParaRPr lang="ru-RU" sz="2933" dirty="0">
              <a:effectLst>
                <a:outerShdw blurRad="38100" dist="38100" dir="2700000" algn="tl">
                  <a:srgbClr val="000000">
                    <a:alpha val="43137"/>
                  </a:srgbClr>
                </a:outerShdw>
              </a:effectLst>
            </a:endParaRPr>
          </a:p>
          <a:p>
            <a:r>
              <a:rPr lang="ru-RU" sz="3333" dirty="0">
                <a:effectLst>
                  <a:outerShdw blurRad="38100" dist="38100" dir="2700000" algn="tl">
                    <a:srgbClr val="000000">
                      <a:alpha val="43137"/>
                    </a:srgbClr>
                  </a:outerShdw>
                </a:effectLst>
              </a:rPr>
              <a:t>Модуль 8 </a:t>
            </a:r>
          </a:p>
          <a:p>
            <a:r>
              <a:rPr lang="ru-RU" sz="3333" dirty="0">
                <a:effectLst>
                  <a:outerShdw blurRad="38100" dist="38100" dir="2700000" algn="tl">
                    <a:srgbClr val="000000">
                      <a:alpha val="43137"/>
                    </a:srgbClr>
                  </a:outerShdw>
                </a:effectLst>
              </a:rPr>
              <a:t>«Инженерная экономика»</a:t>
            </a:r>
          </a:p>
          <a:p>
            <a:endParaRPr lang="ru-RU" sz="3333" dirty="0">
              <a:effectLst>
                <a:outerShdw blurRad="38100" dist="38100" dir="2700000" algn="tl">
                  <a:srgbClr val="000000">
                    <a:alpha val="43137"/>
                  </a:srgbClr>
                </a:outerShdw>
              </a:effectLst>
            </a:endParaRPr>
          </a:p>
          <a:p>
            <a:r>
              <a:rPr lang="ru-RU" sz="3333" dirty="0">
                <a:effectLst>
                  <a:outerShdw blurRad="38100" dist="38100" dir="2700000" algn="tl">
                    <a:srgbClr val="000000">
                      <a:alpha val="43137"/>
                    </a:srgbClr>
                  </a:outerShdw>
                </a:effectLst>
              </a:rPr>
              <a:t>Информационные материалы по теме: </a:t>
            </a:r>
          </a:p>
          <a:p>
            <a:endParaRPr lang="ru-RU" sz="3333" dirty="0">
              <a:effectLst>
                <a:outerShdw blurRad="38100" dist="38100" dir="2700000" algn="tl">
                  <a:srgbClr val="000000">
                    <a:alpha val="43137"/>
                  </a:srgbClr>
                </a:outerShdw>
              </a:effectLst>
            </a:endParaRPr>
          </a:p>
          <a:p>
            <a:r>
              <a:rPr lang="ru-RU" sz="3067" b="1" dirty="0">
                <a:effectLst>
                  <a:outerShdw blurRad="38100" dist="38100" dir="2700000" algn="tl">
                    <a:srgbClr val="000000">
                      <a:alpha val="43137"/>
                    </a:srgbClr>
                  </a:outerShdw>
                </a:effectLst>
              </a:rPr>
              <a:t>«</a:t>
            </a:r>
            <a:r>
              <a:rPr lang="ru-RU" sz="3400" b="1" dirty="0">
                <a:effectLst>
                  <a:outerShdw blurRad="38100" dist="38100" dir="2700000" algn="tl">
                    <a:srgbClr val="000000">
                      <a:alpha val="43137"/>
                    </a:srgbClr>
                  </a:outerShdw>
                </a:effectLst>
              </a:rPr>
              <a:t>Расчет доходов и показателей эффективности бизнес-плана</a:t>
            </a:r>
            <a:r>
              <a:rPr lang="ru-RU" sz="3467" b="1" dirty="0">
                <a:effectLst>
                  <a:outerShdw blurRad="38100" dist="38100" dir="2700000" algn="tl">
                    <a:srgbClr val="000000">
                      <a:alpha val="43137"/>
                    </a:srgbClr>
                  </a:outerShdw>
                </a:effectLst>
              </a:rPr>
              <a:t>»</a:t>
            </a:r>
          </a:p>
          <a:p>
            <a:endParaRPr lang="ru-RU" sz="3067" dirty="0">
              <a:effectLst>
                <a:outerShdw blurRad="38100" dist="38100" dir="2700000" algn="tl">
                  <a:srgbClr val="000000">
                    <a:alpha val="43137"/>
                  </a:srgbClr>
                </a:outerShdw>
              </a:effectLst>
            </a:endParaRPr>
          </a:p>
          <a:p>
            <a:endParaRPr lang="ru-RU" sz="2933" dirty="0">
              <a:effectLst>
                <a:outerShdw blurRad="38100" dist="38100" dir="2700000" algn="tl">
                  <a:srgbClr val="000000">
                    <a:alpha val="43137"/>
                  </a:srgbClr>
                </a:outerShdw>
              </a:effectLst>
            </a:endParaRPr>
          </a:p>
          <a:p>
            <a:endParaRPr lang="ru-RU" sz="2933" dirty="0">
              <a:effectLst>
                <a:outerShdw blurRad="38100" dist="38100" dir="2700000" algn="tl">
                  <a:srgbClr val="000000">
                    <a:alpha val="43137"/>
                  </a:srgbClr>
                </a:outerShdw>
              </a:effectLst>
            </a:endParaRPr>
          </a:p>
          <a:p>
            <a:endParaRPr lang="ru-RU" sz="2933" dirty="0">
              <a:effectLst>
                <a:outerShdw blurRad="38100" dist="38100" dir="2700000" algn="tl">
                  <a:srgbClr val="000000">
                    <a:alpha val="43137"/>
                  </a:srgbClr>
                </a:outerShdw>
              </a:effectLst>
            </a:endParaRPr>
          </a:p>
          <a:p>
            <a:endParaRPr lang="ru-RU" sz="2933" dirty="0">
              <a:effectLst>
                <a:outerShdw blurRad="38100" dist="38100" dir="2700000" algn="tl">
                  <a:srgbClr val="000000">
                    <a:alpha val="43137"/>
                  </a:srgbClr>
                </a:outerShdw>
              </a:effectLst>
            </a:endParaRPr>
          </a:p>
          <a:p>
            <a:endParaRPr lang="ru-RU" sz="2933" dirty="0">
              <a:effectLst>
                <a:outerShdw blurRad="38100" dist="38100" dir="2700000" algn="tl">
                  <a:srgbClr val="000000">
                    <a:alpha val="43137"/>
                  </a:srgbClr>
                </a:outerShdw>
              </a:effectLst>
            </a:endParaRPr>
          </a:p>
          <a:p>
            <a:r>
              <a:rPr lang="ru-RU" sz="2533" dirty="0">
                <a:effectLst>
                  <a:outerShdw blurRad="38100" dist="38100" dir="2700000" algn="tl">
                    <a:srgbClr val="000000">
                      <a:alpha val="43137"/>
                    </a:srgbClr>
                  </a:outerShdw>
                </a:effectLst>
              </a:rPr>
              <a:t>Минск 2025</a:t>
            </a:r>
          </a:p>
        </p:txBody>
      </p:sp>
    </p:spTree>
    <p:extLst>
      <p:ext uri="{BB962C8B-B14F-4D97-AF65-F5344CB8AC3E}">
        <p14:creationId xmlns:p14="http://schemas.microsoft.com/office/powerpoint/2010/main" val="239216426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75EB8D-12BF-481F-BF48-86B9BD1EB533}"/>
              </a:ext>
            </a:extLst>
          </p:cNvPr>
          <p:cNvSpPr txBox="1"/>
          <p:nvPr/>
        </p:nvSpPr>
        <p:spPr>
          <a:xfrm>
            <a:off x="283779" y="146698"/>
            <a:ext cx="9758855" cy="1107932"/>
          </a:xfrm>
          <a:prstGeom prst="rect">
            <a:avLst/>
          </a:prstGeom>
          <a:noFill/>
        </p:spPr>
        <p:txBody>
          <a:bodyPr wrap="square">
            <a:spAutoFit/>
          </a:bodyPr>
          <a:lstStyle/>
          <a:p>
            <a:pPr algn="just"/>
            <a:r>
              <a:rPr lang="ru-RU" sz="3200" b="1" dirty="0">
                <a:solidFill>
                  <a:schemeClr val="bg1"/>
                </a:solidFill>
                <a:effectLst>
                  <a:outerShdw blurRad="38100" dist="38100" dir="2700000" algn="tl">
                    <a:srgbClr val="000000">
                      <a:alpha val="43137"/>
                    </a:srgbClr>
                  </a:outerShdw>
                </a:effectLst>
                <a:latin typeface="+mj-lt"/>
                <a:cs typeface="Arial" pitchFamily="34" charset="0"/>
              </a:rPr>
              <a:t>Требования к представлению </a:t>
            </a:r>
          </a:p>
          <a:p>
            <a:pPr algn="just"/>
            <a:r>
              <a:rPr lang="ru-RU" sz="3200" b="1" dirty="0">
                <a:solidFill>
                  <a:schemeClr val="bg1"/>
                </a:solidFill>
                <a:effectLst>
                  <a:outerShdw blurRad="38100" dist="38100" dir="2700000" algn="tl">
                    <a:srgbClr val="000000">
                      <a:alpha val="43137"/>
                    </a:srgbClr>
                  </a:outerShdw>
                </a:effectLst>
                <a:latin typeface="+mj-lt"/>
                <a:cs typeface="Arial" pitchFamily="34" charset="0"/>
              </a:rPr>
              <a:t>результатов работы</a:t>
            </a:r>
          </a:p>
        </p:txBody>
      </p:sp>
      <p:pic>
        <p:nvPicPr>
          <p:cNvPr id="8" name="Рисунок 7">
            <a:extLst>
              <a:ext uri="{FF2B5EF4-FFF2-40B4-BE49-F238E27FC236}">
                <a16:creationId xmlns:a16="http://schemas.microsoft.com/office/drawing/2014/main" id="{16951718-610D-4AE2-B714-41C594001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157133" y="1726896"/>
            <a:ext cx="1957554" cy="5131105"/>
          </a:xfrm>
          <a:prstGeom prst="rect">
            <a:avLst/>
          </a:prstGeom>
        </p:spPr>
      </p:pic>
      <p:pic>
        <p:nvPicPr>
          <p:cNvPr id="3" name="Рисунок 2">
            <a:extLst>
              <a:ext uri="{FF2B5EF4-FFF2-40B4-BE49-F238E27FC236}">
                <a16:creationId xmlns:a16="http://schemas.microsoft.com/office/drawing/2014/main" id="{BE6D5F02-EECE-4565-B031-6CE38BDFD673}"/>
              </a:ext>
            </a:extLst>
          </p:cNvPr>
          <p:cNvPicPr>
            <a:picLocks noChangeAspect="1"/>
          </p:cNvPicPr>
          <p:nvPr/>
        </p:nvPicPr>
        <p:blipFill>
          <a:blip r:embed="rId3"/>
          <a:stretch>
            <a:fillRect/>
          </a:stretch>
        </p:blipFill>
        <p:spPr>
          <a:xfrm>
            <a:off x="1355833" y="1722549"/>
            <a:ext cx="7801299" cy="3228975"/>
          </a:xfrm>
          <a:prstGeom prst="rect">
            <a:avLst/>
          </a:prstGeom>
        </p:spPr>
      </p:pic>
    </p:spTree>
    <p:extLst>
      <p:ext uri="{BB962C8B-B14F-4D97-AF65-F5344CB8AC3E}">
        <p14:creationId xmlns:p14="http://schemas.microsoft.com/office/powerpoint/2010/main" val="274714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84BFF00-7720-42F7-BD3C-036B6748DCCA}"/>
              </a:ext>
            </a:extLst>
          </p:cNvPr>
          <p:cNvSpPr>
            <a:spLocks noGrp="1"/>
          </p:cNvSpPr>
          <p:nvPr>
            <p:ph type="body" sz="quarter" idx="10"/>
          </p:nvPr>
        </p:nvSpPr>
        <p:spPr>
          <a:xfrm>
            <a:off x="239349" y="260648"/>
            <a:ext cx="9793088" cy="768085"/>
          </a:xfrm>
        </p:spPr>
        <p:txBody>
          <a:bodyPr/>
          <a:lstStyle/>
          <a:p>
            <a:pPr algn="ctr"/>
            <a:r>
              <a:rPr lang="ru-RU" sz="3200" b="1" dirty="0">
                <a:effectLst>
                  <a:outerShdw blurRad="38100" dist="38100" dir="2700000" algn="tl">
                    <a:srgbClr val="000000">
                      <a:alpha val="43137"/>
                    </a:srgbClr>
                  </a:outerShdw>
                </a:effectLst>
              </a:rPr>
              <a:t>Учебный материал</a:t>
            </a:r>
            <a:endParaRPr lang="en-US" sz="3200" dirty="0"/>
          </a:p>
        </p:txBody>
      </p:sp>
      <p:sp>
        <p:nvSpPr>
          <p:cNvPr id="6" name="TextBox 5">
            <a:extLst>
              <a:ext uri="{FF2B5EF4-FFF2-40B4-BE49-F238E27FC236}">
                <a16:creationId xmlns:a16="http://schemas.microsoft.com/office/drawing/2014/main" id="{5B00DF02-8CCF-4159-AA2D-51CC95328963}"/>
              </a:ext>
            </a:extLst>
          </p:cNvPr>
          <p:cNvSpPr txBox="1"/>
          <p:nvPr/>
        </p:nvSpPr>
        <p:spPr>
          <a:xfrm>
            <a:off x="239349" y="1523394"/>
            <a:ext cx="11713301" cy="1241622"/>
          </a:xfrm>
          <a:prstGeom prst="rect">
            <a:avLst/>
          </a:prstGeom>
          <a:noFill/>
        </p:spPr>
        <p:txBody>
          <a:bodyPr wrap="square">
            <a:spAutoFit/>
          </a:bodyPr>
          <a:lstStyle/>
          <a:p>
            <a:pPr indent="457200" algn="just"/>
            <a:r>
              <a:rPr lang="ru-RU" dirty="0">
                <a:solidFill>
                  <a:schemeClr val="accent6">
                    <a:lumMod val="50000"/>
                  </a:schemeClr>
                </a:solidFill>
              </a:rPr>
              <a:t>План работы будет реализован на базе этапов определения доходов и показателей эффективности бизнес-плана. В каждом этапе также описываются прикладные советы по реализации, на основании которых можно будет выполнять работу. Для определения доходов и показателей эффективности инвестиционного бизнес-плана необходимо выполнить следующие этапы:</a:t>
            </a:r>
          </a:p>
        </p:txBody>
      </p:sp>
      <p:sp>
        <p:nvSpPr>
          <p:cNvPr id="5" name="TextBox 4">
            <a:extLst>
              <a:ext uri="{FF2B5EF4-FFF2-40B4-BE49-F238E27FC236}">
                <a16:creationId xmlns:a16="http://schemas.microsoft.com/office/drawing/2014/main" id="{9AB08DAA-E51C-435C-A39F-C4D5F970DF76}"/>
              </a:ext>
            </a:extLst>
          </p:cNvPr>
          <p:cNvSpPr txBox="1"/>
          <p:nvPr/>
        </p:nvSpPr>
        <p:spPr>
          <a:xfrm>
            <a:off x="239349" y="2886298"/>
            <a:ext cx="11713301" cy="3416320"/>
          </a:xfrm>
          <a:prstGeom prst="rect">
            <a:avLst/>
          </a:prstGeom>
          <a:noFill/>
        </p:spPr>
        <p:txBody>
          <a:bodyPr wrap="square">
            <a:spAutoFit/>
          </a:bodyPr>
          <a:lstStyle/>
          <a:p>
            <a:pPr indent="457200"/>
            <a:r>
              <a:rPr lang="ru-RU" b="1" dirty="0">
                <a:solidFill>
                  <a:schemeClr val="accent6">
                    <a:lumMod val="50000"/>
                  </a:schemeClr>
                </a:solidFill>
              </a:rPr>
              <a:t>Этап №1: Определение цены продукции.</a:t>
            </a:r>
          </a:p>
          <a:p>
            <a:pPr indent="457200"/>
            <a:r>
              <a:rPr lang="ru-RU" b="1" dirty="0">
                <a:solidFill>
                  <a:schemeClr val="accent1">
                    <a:lumMod val="75000"/>
                  </a:schemeClr>
                </a:solidFill>
              </a:rPr>
              <a:t>Отпускная цена предприятия</a:t>
            </a:r>
            <a:r>
              <a:rPr lang="ru-RU" dirty="0">
                <a:solidFill>
                  <a:schemeClr val="accent6">
                    <a:lumMod val="50000"/>
                  </a:schemeClr>
                </a:solidFill>
              </a:rPr>
              <a:t> – цена, применяемая субъектами хозяйствования в расчетах за поставляемую продукцию или услуги (работы) со всеми покупателями, за исключением населения. Цена на продукцию состоит из себестоимости (затрат), прибыли предприятия и налогов (НДС).</a:t>
            </a:r>
          </a:p>
          <a:p>
            <a:pPr indent="457200"/>
            <a:r>
              <a:rPr lang="ru-RU" b="1" dirty="0">
                <a:solidFill>
                  <a:schemeClr val="accent6">
                    <a:lumMod val="50000"/>
                  </a:schemeClr>
                </a:solidFill>
              </a:rPr>
              <a:t>Этап №2: Расчет выручки от реализации.</a:t>
            </a:r>
          </a:p>
          <a:p>
            <a:pPr indent="457200" algn="just"/>
            <a:r>
              <a:rPr lang="ru-RU" b="1" dirty="0">
                <a:solidFill>
                  <a:schemeClr val="accent1">
                    <a:lumMod val="75000"/>
                  </a:schemeClr>
                </a:solidFill>
              </a:rPr>
              <a:t>Выручка </a:t>
            </a:r>
            <a:r>
              <a:rPr lang="ru-RU" dirty="0">
                <a:solidFill>
                  <a:schemeClr val="accent6">
                    <a:lumMod val="50000"/>
                  </a:schemeClr>
                </a:solidFill>
              </a:rPr>
              <a:t>– это объем продаж, сумма денежных средств, полученная от реализации, произведенной или ранее приобретенной продукции, оказанных услуг, выполненных работ. Показатель выражает денежные отношения между производителями и потребителями товаров. Выручка от реализации продукции определяется исходя из количества реализованной продукции и ее стоимости. </a:t>
            </a:r>
          </a:p>
          <a:p>
            <a:pPr indent="457200"/>
            <a:r>
              <a:rPr lang="ru-RU" b="1" dirty="0">
                <a:solidFill>
                  <a:schemeClr val="accent6">
                    <a:lumMod val="50000"/>
                  </a:schemeClr>
                </a:solidFill>
              </a:rPr>
              <a:t>Этап №3: Расчет прибыли от реализации.</a:t>
            </a:r>
          </a:p>
          <a:p>
            <a:pPr indent="457200" algn="just"/>
            <a:r>
              <a:rPr lang="ru-RU" dirty="0">
                <a:solidFill>
                  <a:schemeClr val="accent6">
                    <a:lumMod val="50000"/>
                  </a:schemeClr>
                </a:solidFill>
              </a:rPr>
              <a:t>Зная выручку от реализации и суммарные текущие затраты проведения операции, можно определить прибыль от реализации как разность между выручкой и текущими затратами.</a:t>
            </a:r>
          </a:p>
        </p:txBody>
      </p:sp>
    </p:spTree>
    <p:extLst>
      <p:ext uri="{BB962C8B-B14F-4D97-AF65-F5344CB8AC3E}">
        <p14:creationId xmlns:p14="http://schemas.microsoft.com/office/powerpoint/2010/main" val="2116282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CC8585-3D46-457D-A4B1-8FB6ABF3E117}"/>
              </a:ext>
            </a:extLst>
          </p:cNvPr>
          <p:cNvSpPr txBox="1"/>
          <p:nvPr/>
        </p:nvSpPr>
        <p:spPr>
          <a:xfrm>
            <a:off x="295723" y="1454691"/>
            <a:ext cx="11600554" cy="5264133"/>
          </a:xfrm>
          <a:prstGeom prst="rect">
            <a:avLst/>
          </a:prstGeom>
          <a:noFill/>
        </p:spPr>
        <p:txBody>
          <a:bodyPr wrap="square">
            <a:spAutoFit/>
          </a:bodyPr>
          <a:lstStyle/>
          <a:p>
            <a:pPr indent="457200"/>
            <a:r>
              <a:rPr lang="ru-RU" b="1" dirty="0">
                <a:solidFill>
                  <a:schemeClr val="accent6">
                    <a:lumMod val="50000"/>
                  </a:schemeClr>
                </a:solidFill>
              </a:rPr>
              <a:t>Этап №4: Расчет налоговых платежей.</a:t>
            </a:r>
          </a:p>
          <a:p>
            <a:pPr indent="457200" algn="just"/>
            <a:r>
              <a:rPr lang="ru-RU" b="1" dirty="0">
                <a:solidFill>
                  <a:schemeClr val="accent1">
                    <a:lumMod val="75000"/>
                  </a:schemeClr>
                </a:solidFill>
              </a:rPr>
              <a:t>Налог на прибыль </a:t>
            </a:r>
            <a:r>
              <a:rPr lang="ru-RU" dirty="0">
                <a:solidFill>
                  <a:schemeClr val="accent6">
                    <a:lumMod val="50000"/>
                  </a:schemeClr>
                </a:solidFill>
              </a:rPr>
              <a:t>– один из широко распространенных прямых налогов. Его сумма зависит от размера прибыли. Налог на прибыль уплачивается организациями, применяющими общую систему налогообложения, занимающимися экономической деятельностью, вне зависимости от формы собственности. Основная ставка налога на прибыль составляет 18%.</a:t>
            </a:r>
          </a:p>
          <a:p>
            <a:pPr indent="457200" algn="just"/>
            <a:r>
              <a:rPr lang="ru-RU" b="1" dirty="0">
                <a:solidFill>
                  <a:schemeClr val="accent6">
                    <a:lumMod val="50000"/>
                  </a:schemeClr>
                </a:solidFill>
              </a:rPr>
              <a:t>Этап №5: Расчет чистой прибыли.</a:t>
            </a:r>
          </a:p>
          <a:p>
            <a:pPr indent="457200" algn="just"/>
            <a:r>
              <a:rPr lang="ru-RU" dirty="0">
                <a:solidFill>
                  <a:schemeClr val="accent6">
                    <a:lumMod val="50000"/>
                  </a:schemeClr>
                </a:solidFill>
              </a:rPr>
              <a:t>Прибыль от реализации за вычетом суммы налогов будет являться </a:t>
            </a:r>
            <a:r>
              <a:rPr lang="ru-RU" b="1" dirty="0">
                <a:solidFill>
                  <a:schemeClr val="accent1">
                    <a:lumMod val="75000"/>
                  </a:schemeClr>
                </a:solidFill>
              </a:rPr>
              <a:t>чистой прибылью </a:t>
            </a:r>
            <a:r>
              <a:rPr lang="ru-RU" dirty="0">
                <a:solidFill>
                  <a:schemeClr val="accent6">
                    <a:lumMod val="50000"/>
                  </a:schemeClr>
                </a:solidFill>
              </a:rPr>
              <a:t>от бизнес-операции. Именно чистая прибыль является финансовым результатом деятельности предприятия, за счет которого оно может развиваться в дальнейшем. Однако показатель прибыли не позволяет сравнивать доходность различных видов деятельности и, что очень важно для предпринимателей, доходность их деятельности с доходностью конкурентов. В связи с этим показатели прибыли сопоставляют с какой-либо базой, по отношению к которой и будет определяться прибыльность (доходность), т. е. рентабельность бизнеса.</a:t>
            </a:r>
          </a:p>
          <a:p>
            <a:pPr indent="457200"/>
            <a:r>
              <a:rPr lang="ru-RU" b="1" dirty="0">
                <a:solidFill>
                  <a:schemeClr val="accent6">
                    <a:lumMod val="50000"/>
                  </a:schemeClr>
                </a:solidFill>
              </a:rPr>
              <a:t>Этап №6: Расчет рентабельности производства.</a:t>
            </a:r>
          </a:p>
          <a:p>
            <a:pPr indent="457200" algn="just"/>
            <a:r>
              <a:rPr lang="ru-RU" b="1" dirty="0">
                <a:solidFill>
                  <a:schemeClr val="accent1">
                    <a:lumMod val="75000"/>
                  </a:schemeClr>
                </a:solidFill>
              </a:rPr>
              <a:t>Рентабельность</a:t>
            </a:r>
            <a:r>
              <a:rPr lang="ru-RU" dirty="0">
                <a:solidFill>
                  <a:schemeClr val="accent6">
                    <a:lumMod val="50000"/>
                  </a:schemeClr>
                </a:solidFill>
              </a:rPr>
              <a:t> – это относительный показатель, в числителе которого стоит прибыль, а в знаменателе – объем того ресурса или вида затрат, эффективность которого определяется. В общем виде показатель рентабельности позволяет определить, сколько копеек прибыли получено на рубль использованных ресурсов или осуществленных затрат.</a:t>
            </a:r>
          </a:p>
        </p:txBody>
      </p:sp>
      <p:sp>
        <p:nvSpPr>
          <p:cNvPr id="6" name="Текст 1">
            <a:extLst>
              <a:ext uri="{FF2B5EF4-FFF2-40B4-BE49-F238E27FC236}">
                <a16:creationId xmlns:a16="http://schemas.microsoft.com/office/drawing/2014/main" id="{02E84273-395A-4C02-B210-76174A67BC17}"/>
              </a:ext>
            </a:extLst>
          </p:cNvPr>
          <p:cNvSpPr>
            <a:spLocks noGrp="1"/>
          </p:cNvSpPr>
          <p:nvPr>
            <p:ph type="body" sz="quarter" idx="10"/>
          </p:nvPr>
        </p:nvSpPr>
        <p:spPr>
          <a:xfrm>
            <a:off x="239349" y="260648"/>
            <a:ext cx="9793088" cy="768085"/>
          </a:xfrm>
        </p:spPr>
        <p:txBody>
          <a:bodyPr/>
          <a:lstStyle/>
          <a:p>
            <a:pPr algn="ctr"/>
            <a:r>
              <a:rPr lang="ru-RU" sz="3200" b="1" dirty="0">
                <a:effectLst>
                  <a:outerShdw blurRad="38100" dist="38100" dir="2700000" algn="tl">
                    <a:srgbClr val="000000">
                      <a:alpha val="43137"/>
                    </a:srgbClr>
                  </a:outerShdw>
                </a:effectLst>
              </a:rPr>
              <a:t>Учебный материал</a:t>
            </a:r>
            <a:endParaRPr lang="en-US" sz="3200" dirty="0"/>
          </a:p>
        </p:txBody>
      </p:sp>
    </p:spTree>
    <p:extLst>
      <p:ext uri="{BB962C8B-B14F-4D97-AF65-F5344CB8AC3E}">
        <p14:creationId xmlns:p14="http://schemas.microsoft.com/office/powerpoint/2010/main" val="3264780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DBD85267-A4AD-4365-88F3-CF793C1D1913}"/>
              </a:ext>
            </a:extLst>
          </p:cNvPr>
          <p:cNvSpPr>
            <a:spLocks noGrp="1"/>
          </p:cNvSpPr>
          <p:nvPr>
            <p:ph type="body" sz="quarter" idx="10"/>
          </p:nvPr>
        </p:nvSpPr>
        <p:spPr>
          <a:xfrm>
            <a:off x="242185" y="334555"/>
            <a:ext cx="9768918" cy="768085"/>
          </a:xfrm>
        </p:spPr>
        <p:txBody>
          <a:bodyPr/>
          <a:lstStyle/>
          <a:p>
            <a:pPr algn="ctr"/>
            <a:r>
              <a:rPr lang="ru-RU" sz="3200" b="1" dirty="0">
                <a:effectLst>
                  <a:outerShdw blurRad="38100" dist="38100" dir="2700000" algn="tl">
                    <a:srgbClr val="000000">
                      <a:alpha val="43137"/>
                    </a:srgbClr>
                  </a:outerShdw>
                </a:effectLst>
              </a:rPr>
              <a:t>Инструкция по выполнению работы</a:t>
            </a:r>
          </a:p>
        </p:txBody>
      </p:sp>
      <p:sp>
        <p:nvSpPr>
          <p:cNvPr id="5" name="TextBox 4">
            <a:extLst>
              <a:ext uri="{FF2B5EF4-FFF2-40B4-BE49-F238E27FC236}">
                <a16:creationId xmlns:a16="http://schemas.microsoft.com/office/drawing/2014/main" id="{7FD71096-992D-4815-A6E1-6AC854BC9363}"/>
              </a:ext>
            </a:extLst>
          </p:cNvPr>
          <p:cNvSpPr txBox="1"/>
          <p:nvPr/>
        </p:nvSpPr>
        <p:spPr>
          <a:xfrm>
            <a:off x="242185" y="1409910"/>
            <a:ext cx="11645015" cy="923330"/>
          </a:xfrm>
          <a:prstGeom prst="rect">
            <a:avLst/>
          </a:prstGeom>
          <a:noFill/>
        </p:spPr>
        <p:txBody>
          <a:bodyPr wrap="square">
            <a:spAutoFit/>
          </a:bodyPr>
          <a:lstStyle/>
          <a:p>
            <a:pPr indent="457200" algn="just"/>
            <a:r>
              <a:rPr lang="ru-RU" b="1" dirty="0">
                <a:solidFill>
                  <a:schemeClr val="accent6">
                    <a:lumMod val="50000"/>
                  </a:schemeClr>
                </a:solidFill>
              </a:rPr>
              <a:t>Задание 1. </a:t>
            </a:r>
            <a:r>
              <a:rPr lang="ru-RU" dirty="0">
                <a:solidFill>
                  <a:schemeClr val="accent6">
                    <a:lumMod val="50000"/>
                  </a:schemeClr>
                </a:solidFill>
              </a:rPr>
              <a:t>Определить цену для продукции, выбранной на предыдущем практическом занятии.</a:t>
            </a:r>
          </a:p>
          <a:p>
            <a:pPr indent="457200" algn="just"/>
            <a:r>
              <a:rPr lang="ru-RU" b="1" dirty="0">
                <a:solidFill>
                  <a:schemeClr val="accent6">
                    <a:lumMod val="50000"/>
                  </a:schemeClr>
                </a:solidFill>
              </a:rPr>
              <a:t>Шаг 1.</a:t>
            </a:r>
            <a:r>
              <a:rPr lang="ru-RU" dirty="0">
                <a:solidFill>
                  <a:schemeClr val="accent6">
                    <a:lumMod val="50000"/>
                  </a:schemeClr>
                </a:solidFill>
              </a:rPr>
              <a:t> Назначить процент прибыли, который получает предприятие с продажи единицы выбранной продукции, и рассчитать ее сумму.</a:t>
            </a:r>
          </a:p>
        </p:txBody>
      </p:sp>
      <p:sp>
        <p:nvSpPr>
          <p:cNvPr id="7" name="TextBox 6">
            <a:extLst>
              <a:ext uri="{FF2B5EF4-FFF2-40B4-BE49-F238E27FC236}">
                <a16:creationId xmlns:a16="http://schemas.microsoft.com/office/drawing/2014/main" id="{C3C595E0-099E-4342-B47B-BB5E6DB1532A}"/>
              </a:ext>
            </a:extLst>
          </p:cNvPr>
          <p:cNvSpPr txBox="1"/>
          <p:nvPr/>
        </p:nvSpPr>
        <p:spPr>
          <a:xfrm>
            <a:off x="242184" y="2291880"/>
            <a:ext cx="11676323" cy="1200329"/>
          </a:xfrm>
          <a:prstGeom prst="rect">
            <a:avLst/>
          </a:prstGeom>
          <a:noFill/>
        </p:spPr>
        <p:txBody>
          <a:bodyPr wrap="square">
            <a:spAutoFit/>
          </a:bodyPr>
          <a:lstStyle/>
          <a:p>
            <a:pPr indent="457200" algn="just"/>
            <a:r>
              <a:rPr lang="ru-RU" i="1" dirty="0">
                <a:solidFill>
                  <a:schemeClr val="accent1">
                    <a:lumMod val="75000"/>
                  </a:schemeClr>
                </a:solidFill>
              </a:rPr>
              <a:t>Приведем пример: предположим, что ОАО «БКМ» при производстве </a:t>
            </a:r>
            <a:r>
              <a:rPr lang="ru-RU" i="1" dirty="0" err="1">
                <a:solidFill>
                  <a:schemeClr val="accent1">
                    <a:lumMod val="75000"/>
                  </a:schemeClr>
                </a:solidFill>
              </a:rPr>
              <a:t>электросамокатов</a:t>
            </a:r>
            <a:r>
              <a:rPr lang="ru-RU" i="1" dirty="0">
                <a:solidFill>
                  <a:schemeClr val="accent1">
                    <a:lumMod val="75000"/>
                  </a:schemeClr>
                </a:solidFill>
              </a:rPr>
              <a:t> получает 10% прибыли с 1 штуки. Тогда, зная себестоимость (1195,35 бел. руб.) можно рассчитать сумму прибыли: </a:t>
            </a:r>
          </a:p>
          <a:p>
            <a:pPr algn="ctr"/>
            <a:r>
              <a:rPr lang="ru-RU" i="1" dirty="0">
                <a:solidFill>
                  <a:schemeClr val="accent1">
                    <a:lumMod val="75000"/>
                  </a:schemeClr>
                </a:solidFill>
              </a:rPr>
              <a:t>1195,35 ∙ 10/100=119,54 бел. руб.</a:t>
            </a:r>
          </a:p>
        </p:txBody>
      </p:sp>
      <p:sp>
        <p:nvSpPr>
          <p:cNvPr id="8" name="TextBox 7">
            <a:extLst>
              <a:ext uri="{FF2B5EF4-FFF2-40B4-BE49-F238E27FC236}">
                <a16:creationId xmlns:a16="http://schemas.microsoft.com/office/drawing/2014/main" id="{8454DE5F-F1E6-4C0C-854D-6F5BB06C7DB9}"/>
              </a:ext>
            </a:extLst>
          </p:cNvPr>
          <p:cNvSpPr txBox="1"/>
          <p:nvPr/>
        </p:nvSpPr>
        <p:spPr>
          <a:xfrm>
            <a:off x="304802" y="3397613"/>
            <a:ext cx="11645014" cy="1200329"/>
          </a:xfrm>
          <a:prstGeom prst="rect">
            <a:avLst/>
          </a:prstGeom>
          <a:noFill/>
        </p:spPr>
        <p:txBody>
          <a:bodyPr wrap="square">
            <a:spAutoFit/>
          </a:bodyPr>
          <a:lstStyle/>
          <a:p>
            <a:pPr indent="457200" algn="just"/>
            <a:r>
              <a:rPr lang="ru-RU" b="1" dirty="0">
                <a:solidFill>
                  <a:schemeClr val="accent6">
                    <a:lumMod val="50000"/>
                  </a:schemeClr>
                </a:solidFill>
              </a:rPr>
              <a:t>Шаг 2.</a:t>
            </a:r>
            <a:r>
              <a:rPr lang="ru-RU" dirty="0">
                <a:solidFill>
                  <a:schemeClr val="accent6">
                    <a:lumMod val="50000"/>
                  </a:schemeClr>
                </a:solidFill>
              </a:rPr>
              <a:t> Рассчитать НДС</a:t>
            </a:r>
          </a:p>
          <a:p>
            <a:pPr indent="457200" algn="just"/>
            <a:r>
              <a:rPr lang="ru-RU" b="1" dirty="0">
                <a:solidFill>
                  <a:schemeClr val="accent1">
                    <a:lumMod val="75000"/>
                  </a:schemeClr>
                </a:solidFill>
              </a:rPr>
              <a:t>НДС (налог на добавленную стоимость) </a:t>
            </a:r>
            <a:r>
              <a:rPr lang="ru-RU" dirty="0">
                <a:solidFill>
                  <a:schemeClr val="accent6">
                    <a:lumMod val="50000"/>
                  </a:schemeClr>
                </a:solidFill>
              </a:rPr>
              <a:t>– косвенный налог, который включается в итоговую стоимость товара или услуги. В бюджет страны он перечисляется продавцом, однако на самом деле оплачивает его покупатель. Основная ставка НДС 20% добавляется к сумме себестоимости и прибыли.</a:t>
            </a:r>
          </a:p>
        </p:txBody>
      </p:sp>
      <p:sp>
        <p:nvSpPr>
          <p:cNvPr id="10" name="TextBox 9">
            <a:extLst>
              <a:ext uri="{FF2B5EF4-FFF2-40B4-BE49-F238E27FC236}">
                <a16:creationId xmlns:a16="http://schemas.microsoft.com/office/drawing/2014/main" id="{0DEC6C39-E312-473C-9495-9BB5F91E9359}"/>
              </a:ext>
            </a:extLst>
          </p:cNvPr>
          <p:cNvSpPr txBox="1"/>
          <p:nvPr/>
        </p:nvSpPr>
        <p:spPr>
          <a:xfrm>
            <a:off x="242184" y="4574033"/>
            <a:ext cx="11645013" cy="646331"/>
          </a:xfrm>
          <a:prstGeom prst="rect">
            <a:avLst/>
          </a:prstGeom>
          <a:noFill/>
        </p:spPr>
        <p:txBody>
          <a:bodyPr wrap="square">
            <a:spAutoFit/>
          </a:bodyPr>
          <a:lstStyle/>
          <a:p>
            <a:pPr indent="457200" algn="just"/>
            <a:r>
              <a:rPr lang="ru-RU" i="1" dirty="0">
                <a:solidFill>
                  <a:schemeClr val="accent1">
                    <a:lumMod val="75000"/>
                  </a:schemeClr>
                </a:solidFill>
              </a:rPr>
              <a:t>Приведем пример: для ОАО «БКМ» НДС составит</a:t>
            </a:r>
          </a:p>
          <a:p>
            <a:pPr algn="ctr"/>
            <a:r>
              <a:rPr lang="ru-RU" i="1" dirty="0">
                <a:solidFill>
                  <a:schemeClr val="accent1">
                    <a:lumMod val="75000"/>
                  </a:schemeClr>
                </a:solidFill>
              </a:rPr>
              <a:t>(1195,35+119,54) · 20/100=262,98 бел. руб.</a:t>
            </a:r>
          </a:p>
        </p:txBody>
      </p:sp>
      <p:sp>
        <p:nvSpPr>
          <p:cNvPr id="12" name="TextBox 11">
            <a:extLst>
              <a:ext uri="{FF2B5EF4-FFF2-40B4-BE49-F238E27FC236}">
                <a16:creationId xmlns:a16="http://schemas.microsoft.com/office/drawing/2014/main" id="{D94F9A30-2D09-4DF1-B38E-B0A2BD66D8E0}"/>
              </a:ext>
            </a:extLst>
          </p:cNvPr>
          <p:cNvSpPr txBox="1"/>
          <p:nvPr/>
        </p:nvSpPr>
        <p:spPr>
          <a:xfrm>
            <a:off x="304801" y="5187050"/>
            <a:ext cx="11582395" cy="923330"/>
          </a:xfrm>
          <a:prstGeom prst="rect">
            <a:avLst/>
          </a:prstGeom>
          <a:noFill/>
        </p:spPr>
        <p:txBody>
          <a:bodyPr wrap="square">
            <a:spAutoFit/>
          </a:bodyPr>
          <a:lstStyle/>
          <a:p>
            <a:pPr indent="457200" algn="just"/>
            <a:r>
              <a:rPr lang="ru-RU" b="1" dirty="0">
                <a:solidFill>
                  <a:schemeClr val="accent6">
                    <a:lumMod val="50000"/>
                  </a:schemeClr>
                </a:solidFill>
              </a:rPr>
              <a:t>Шаг 3.</a:t>
            </a:r>
            <a:r>
              <a:rPr lang="ru-RU" dirty="0">
                <a:solidFill>
                  <a:schemeClr val="accent6">
                    <a:lumMod val="50000"/>
                  </a:schemeClr>
                </a:solidFill>
              </a:rPr>
              <a:t> Рассчитать отпускную цену.</a:t>
            </a:r>
          </a:p>
          <a:p>
            <a:pPr indent="457200" algn="just"/>
            <a:r>
              <a:rPr lang="ru-RU" dirty="0">
                <a:solidFill>
                  <a:schemeClr val="accent6">
                    <a:lumMod val="50000"/>
                  </a:schemeClr>
                </a:solidFill>
              </a:rPr>
              <a:t>Отпускная цена предприятия-производителя рассчитывается как сумма себестоимости, прибыли и косвенных налогов (НДС).</a:t>
            </a:r>
          </a:p>
        </p:txBody>
      </p:sp>
      <p:sp>
        <p:nvSpPr>
          <p:cNvPr id="14" name="TextBox 13">
            <a:extLst>
              <a:ext uri="{FF2B5EF4-FFF2-40B4-BE49-F238E27FC236}">
                <a16:creationId xmlns:a16="http://schemas.microsoft.com/office/drawing/2014/main" id="{5BC0E838-4079-4610-91B6-4C89D9A81D18}"/>
              </a:ext>
            </a:extLst>
          </p:cNvPr>
          <p:cNvSpPr txBox="1"/>
          <p:nvPr/>
        </p:nvSpPr>
        <p:spPr>
          <a:xfrm>
            <a:off x="242184" y="6091828"/>
            <a:ext cx="11582395" cy="646331"/>
          </a:xfrm>
          <a:prstGeom prst="rect">
            <a:avLst/>
          </a:prstGeom>
          <a:noFill/>
        </p:spPr>
        <p:txBody>
          <a:bodyPr wrap="square">
            <a:spAutoFit/>
          </a:bodyPr>
          <a:lstStyle/>
          <a:p>
            <a:pPr indent="457200" algn="just"/>
            <a:r>
              <a:rPr lang="ru-RU" i="1" dirty="0">
                <a:solidFill>
                  <a:schemeClr val="accent1">
                    <a:lumMod val="75000"/>
                  </a:schemeClr>
                </a:solidFill>
              </a:rPr>
              <a:t>Приведем пример: отпускная цена принимается в размере 1577,87 бел. руб. </a:t>
            </a:r>
          </a:p>
          <a:p>
            <a:pPr algn="ctr"/>
            <a:r>
              <a:rPr lang="ru-RU" i="1" dirty="0">
                <a:solidFill>
                  <a:schemeClr val="accent1">
                    <a:lumMod val="75000"/>
                  </a:schemeClr>
                </a:solidFill>
              </a:rPr>
              <a:t>1195,35+119,54+262,98=1577,87</a:t>
            </a:r>
          </a:p>
        </p:txBody>
      </p:sp>
    </p:spTree>
    <p:extLst>
      <p:ext uri="{BB962C8B-B14F-4D97-AF65-F5344CB8AC3E}">
        <p14:creationId xmlns:p14="http://schemas.microsoft.com/office/powerpoint/2010/main" val="662389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F3132D-3EB3-4153-976D-4684D7256EC6}"/>
              </a:ext>
            </a:extLst>
          </p:cNvPr>
          <p:cNvSpPr txBox="1"/>
          <p:nvPr/>
        </p:nvSpPr>
        <p:spPr>
          <a:xfrm>
            <a:off x="278524" y="1429291"/>
            <a:ext cx="11634952" cy="663580"/>
          </a:xfrm>
          <a:prstGeom prst="rect">
            <a:avLst/>
          </a:prstGeom>
          <a:noFill/>
        </p:spPr>
        <p:txBody>
          <a:bodyPr wrap="square">
            <a:spAutoFit/>
          </a:bodyPr>
          <a:lstStyle/>
          <a:p>
            <a:pPr indent="457200" algn="just"/>
            <a:r>
              <a:rPr lang="ru-RU" b="1" dirty="0">
                <a:solidFill>
                  <a:schemeClr val="accent6">
                    <a:lumMod val="50000"/>
                  </a:schemeClr>
                </a:solidFill>
              </a:rPr>
              <a:t>Задание 2.</a:t>
            </a:r>
            <a:r>
              <a:rPr lang="ru-RU" dirty="0">
                <a:solidFill>
                  <a:schemeClr val="accent6">
                    <a:lumMod val="50000"/>
                  </a:schemeClr>
                </a:solidFill>
              </a:rPr>
              <a:t> Определить выручку от реализации продукции. Выручка от реализации (ВР) определяется как произведение количества продаваемых товаров (работ, услуг) на их цену:</a:t>
            </a:r>
          </a:p>
        </p:txBody>
      </p:sp>
      <p:sp>
        <p:nvSpPr>
          <p:cNvPr id="9" name="Текст 1">
            <a:extLst>
              <a:ext uri="{FF2B5EF4-FFF2-40B4-BE49-F238E27FC236}">
                <a16:creationId xmlns:a16="http://schemas.microsoft.com/office/drawing/2014/main" id="{E84BD7F7-7380-4190-9486-0C335F6E318C}"/>
              </a:ext>
            </a:extLst>
          </p:cNvPr>
          <p:cNvSpPr>
            <a:spLocks noGrp="1"/>
          </p:cNvSpPr>
          <p:nvPr>
            <p:ph type="body" sz="quarter" idx="10"/>
          </p:nvPr>
        </p:nvSpPr>
        <p:spPr>
          <a:xfrm>
            <a:off x="242185" y="334555"/>
            <a:ext cx="9768918" cy="768085"/>
          </a:xfrm>
        </p:spPr>
        <p:txBody>
          <a:bodyPr/>
          <a:lstStyle/>
          <a:p>
            <a:pPr algn="ctr"/>
            <a:r>
              <a:rPr lang="ru-RU" sz="3200" b="1" dirty="0">
                <a:effectLst>
                  <a:outerShdw blurRad="38100" dist="38100" dir="2700000" algn="tl">
                    <a:srgbClr val="000000">
                      <a:alpha val="43137"/>
                    </a:srgbClr>
                  </a:outerShdw>
                </a:effectLst>
              </a:rPr>
              <a:t>Инструкция по выполнению работы</a:t>
            </a:r>
          </a:p>
        </p:txBody>
      </p:sp>
      <p:pic>
        <p:nvPicPr>
          <p:cNvPr id="10" name="Рисунок 9">
            <a:extLst>
              <a:ext uri="{FF2B5EF4-FFF2-40B4-BE49-F238E27FC236}">
                <a16:creationId xmlns:a16="http://schemas.microsoft.com/office/drawing/2014/main" id="{3934D533-8CB1-4E44-95DE-C95882DF1B54}"/>
              </a:ext>
            </a:extLst>
          </p:cNvPr>
          <p:cNvPicPr/>
          <p:nvPr/>
        </p:nvPicPr>
        <p:blipFill rotWithShape="1">
          <a:blip r:embed="rId2">
            <a:extLst>
              <a:ext uri="{28A0092B-C50C-407E-A947-70E740481C1C}">
                <a14:useLocalDpi xmlns:a14="http://schemas.microsoft.com/office/drawing/2010/main" val="0"/>
              </a:ext>
            </a:extLst>
          </a:blip>
          <a:srcRect r="70536"/>
          <a:stretch/>
        </p:blipFill>
        <p:spPr bwMode="auto">
          <a:xfrm>
            <a:off x="4346028" y="2123067"/>
            <a:ext cx="3499944" cy="982767"/>
          </a:xfrm>
          <a:prstGeom prst="rect">
            <a:avLst/>
          </a:prstGeom>
          <a:noFill/>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3F04697B-CDA0-40D9-B4F1-CEFC8F9A85D7}"/>
              </a:ext>
            </a:extLst>
          </p:cNvPr>
          <p:cNvSpPr txBox="1"/>
          <p:nvPr/>
        </p:nvSpPr>
        <p:spPr>
          <a:xfrm>
            <a:off x="697954" y="3136030"/>
            <a:ext cx="6101254" cy="646331"/>
          </a:xfrm>
          <a:prstGeom prst="rect">
            <a:avLst/>
          </a:prstGeom>
          <a:noFill/>
        </p:spPr>
        <p:txBody>
          <a:bodyPr wrap="square">
            <a:spAutoFit/>
          </a:bodyPr>
          <a:lstStyle/>
          <a:p>
            <a:pPr algn="just"/>
            <a:r>
              <a:rPr lang="ru-RU" dirty="0">
                <a:solidFill>
                  <a:schemeClr val="accent6">
                    <a:lumMod val="50000"/>
                  </a:schemeClr>
                </a:solidFill>
              </a:rPr>
              <a:t>где К – количество продаваемых товаров (шт.);</a:t>
            </a:r>
          </a:p>
          <a:p>
            <a:pPr algn="just"/>
            <a:r>
              <a:rPr lang="ru-RU" dirty="0">
                <a:solidFill>
                  <a:schemeClr val="accent6">
                    <a:lumMod val="50000"/>
                  </a:schemeClr>
                </a:solidFill>
              </a:rPr>
              <a:t>Ц – цена единицы товара (руб.).</a:t>
            </a:r>
          </a:p>
        </p:txBody>
      </p:sp>
      <p:sp>
        <p:nvSpPr>
          <p:cNvPr id="14" name="TextBox 13">
            <a:extLst>
              <a:ext uri="{FF2B5EF4-FFF2-40B4-BE49-F238E27FC236}">
                <a16:creationId xmlns:a16="http://schemas.microsoft.com/office/drawing/2014/main" id="{F70769FC-9B8C-4BC1-8DAD-E2BDF06E1D71}"/>
              </a:ext>
            </a:extLst>
          </p:cNvPr>
          <p:cNvSpPr txBox="1"/>
          <p:nvPr/>
        </p:nvSpPr>
        <p:spPr>
          <a:xfrm>
            <a:off x="278524" y="4575529"/>
            <a:ext cx="7746124" cy="1200329"/>
          </a:xfrm>
          <a:prstGeom prst="rect">
            <a:avLst/>
          </a:prstGeom>
          <a:noFill/>
        </p:spPr>
        <p:txBody>
          <a:bodyPr wrap="square">
            <a:spAutoFit/>
          </a:bodyPr>
          <a:lstStyle/>
          <a:p>
            <a:pPr indent="457200" algn="just"/>
            <a:r>
              <a:rPr lang="ru-RU" i="1" dirty="0">
                <a:solidFill>
                  <a:schemeClr val="accent1">
                    <a:lumMod val="75000"/>
                  </a:schemeClr>
                </a:solidFill>
              </a:rPr>
              <a:t>Приведем пример: при продаже 25 </a:t>
            </a:r>
            <a:r>
              <a:rPr lang="ru-RU" i="1" dirty="0" err="1">
                <a:solidFill>
                  <a:schemeClr val="accent1">
                    <a:lumMod val="75000"/>
                  </a:schemeClr>
                </a:solidFill>
              </a:rPr>
              <a:t>электросамокатов</a:t>
            </a:r>
            <a:r>
              <a:rPr lang="ru-RU" i="1" dirty="0">
                <a:solidFill>
                  <a:schemeClr val="accent1">
                    <a:lumMod val="75000"/>
                  </a:schemeClr>
                </a:solidFill>
              </a:rPr>
              <a:t> в месяц выручка составит:</a:t>
            </a:r>
          </a:p>
          <a:p>
            <a:pPr indent="457200" algn="just"/>
            <a:endParaRPr lang="ru-RU" i="1" dirty="0">
              <a:solidFill>
                <a:schemeClr val="accent1">
                  <a:lumMod val="75000"/>
                </a:schemeClr>
              </a:solidFill>
            </a:endParaRPr>
          </a:p>
          <a:p>
            <a:pPr algn="ctr"/>
            <a:r>
              <a:rPr lang="ru-RU" i="1" dirty="0">
                <a:solidFill>
                  <a:schemeClr val="accent1">
                    <a:lumMod val="75000"/>
                  </a:schemeClr>
                </a:solidFill>
              </a:rPr>
              <a:t>ВР = 25 · 1577,87=39 446,75 бел. руб.</a:t>
            </a:r>
          </a:p>
        </p:txBody>
      </p:sp>
      <p:pic>
        <p:nvPicPr>
          <p:cNvPr id="15" name="Рисунок 14">
            <a:extLst>
              <a:ext uri="{FF2B5EF4-FFF2-40B4-BE49-F238E27FC236}">
                <a16:creationId xmlns:a16="http://schemas.microsoft.com/office/drawing/2014/main" id="{D46EC694-10D6-4FC6-B4E3-BAA7B2F6BCB5}"/>
              </a:ext>
            </a:extLst>
          </p:cNvPr>
          <p:cNvPicPr>
            <a:picLocks noChangeAspect="1"/>
          </p:cNvPicPr>
          <p:nvPr/>
        </p:nvPicPr>
        <p:blipFill>
          <a:blip r:embed="rId3"/>
          <a:stretch>
            <a:fillRect/>
          </a:stretch>
        </p:blipFill>
        <p:spPr>
          <a:xfrm>
            <a:off x="8308428" y="2974428"/>
            <a:ext cx="3883572" cy="3883572"/>
          </a:xfrm>
          <a:prstGeom prst="rect">
            <a:avLst/>
          </a:prstGeom>
        </p:spPr>
      </p:pic>
    </p:spTree>
    <p:extLst>
      <p:ext uri="{BB962C8B-B14F-4D97-AF65-F5344CB8AC3E}">
        <p14:creationId xmlns:p14="http://schemas.microsoft.com/office/powerpoint/2010/main" val="15897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62919129-8DE2-45CB-A6FA-603EB567DD47}"/>
              </a:ext>
            </a:extLst>
          </p:cNvPr>
          <p:cNvSpPr>
            <a:spLocks noGrp="1"/>
          </p:cNvSpPr>
          <p:nvPr>
            <p:ph type="body" sz="quarter" idx="10"/>
          </p:nvPr>
        </p:nvSpPr>
        <p:spPr>
          <a:xfrm>
            <a:off x="242185" y="334555"/>
            <a:ext cx="9768918" cy="768085"/>
          </a:xfrm>
        </p:spPr>
        <p:txBody>
          <a:bodyPr/>
          <a:lstStyle/>
          <a:p>
            <a:pPr algn="ctr"/>
            <a:r>
              <a:rPr lang="ru-RU" sz="3200" b="1" dirty="0">
                <a:effectLst>
                  <a:outerShdw blurRad="38100" dist="38100" dir="2700000" algn="tl">
                    <a:srgbClr val="000000">
                      <a:alpha val="43137"/>
                    </a:srgbClr>
                  </a:outerShdw>
                </a:effectLst>
              </a:rPr>
              <a:t>Инструкция по выполнению работы</a:t>
            </a:r>
          </a:p>
        </p:txBody>
      </p:sp>
      <p:sp>
        <p:nvSpPr>
          <p:cNvPr id="6" name="TextBox 5">
            <a:extLst>
              <a:ext uri="{FF2B5EF4-FFF2-40B4-BE49-F238E27FC236}">
                <a16:creationId xmlns:a16="http://schemas.microsoft.com/office/drawing/2014/main" id="{065C46B0-842D-4BCC-9797-C1A1C7843172}"/>
              </a:ext>
            </a:extLst>
          </p:cNvPr>
          <p:cNvSpPr txBox="1"/>
          <p:nvPr/>
        </p:nvSpPr>
        <p:spPr>
          <a:xfrm>
            <a:off x="273492" y="1494604"/>
            <a:ext cx="11645015" cy="1200329"/>
          </a:xfrm>
          <a:prstGeom prst="rect">
            <a:avLst/>
          </a:prstGeom>
          <a:noFill/>
        </p:spPr>
        <p:txBody>
          <a:bodyPr wrap="square">
            <a:spAutoFit/>
          </a:bodyPr>
          <a:lstStyle/>
          <a:p>
            <a:pPr indent="457200" algn="just"/>
            <a:r>
              <a:rPr lang="ru-RU" b="1" dirty="0">
                <a:solidFill>
                  <a:schemeClr val="accent6">
                    <a:lumMod val="50000"/>
                  </a:schemeClr>
                </a:solidFill>
              </a:rPr>
              <a:t>Задание 3. </a:t>
            </a:r>
            <a:r>
              <a:rPr lang="ru-RU" dirty="0">
                <a:solidFill>
                  <a:schemeClr val="accent6">
                    <a:lumMod val="50000"/>
                  </a:schemeClr>
                </a:solidFill>
              </a:rPr>
              <a:t>Определить прибыль от реализации продукции</a:t>
            </a:r>
          </a:p>
          <a:p>
            <a:pPr indent="457200" algn="just"/>
            <a:r>
              <a:rPr lang="ru-RU" b="1" dirty="0">
                <a:solidFill>
                  <a:schemeClr val="accent6">
                    <a:lumMod val="50000"/>
                  </a:schemeClr>
                </a:solidFill>
              </a:rPr>
              <a:t>Шаг 1. </a:t>
            </a:r>
            <a:r>
              <a:rPr lang="ru-RU" dirty="0">
                <a:solidFill>
                  <a:schemeClr val="accent6">
                    <a:lumMod val="50000"/>
                  </a:schemeClr>
                </a:solidFill>
              </a:rPr>
              <a:t>Рассчитать суммарные затраты на производство продукции.</a:t>
            </a:r>
          </a:p>
          <a:p>
            <a:pPr indent="457200" algn="just"/>
            <a:r>
              <a:rPr lang="ru-RU" dirty="0">
                <a:solidFill>
                  <a:schemeClr val="accent6">
                    <a:lumMod val="50000"/>
                  </a:schemeClr>
                </a:solidFill>
              </a:rPr>
              <a:t>Суммарные затраты определяются исходя из себестоимости единицы продукции и объема производства:</a:t>
            </a:r>
          </a:p>
        </p:txBody>
      </p:sp>
      <p:sp>
        <p:nvSpPr>
          <p:cNvPr id="5" name="TextBox 4">
            <a:extLst>
              <a:ext uri="{FF2B5EF4-FFF2-40B4-BE49-F238E27FC236}">
                <a16:creationId xmlns:a16="http://schemas.microsoft.com/office/drawing/2014/main" id="{1FB47B4B-91B1-4C43-90D4-607153F394B0}"/>
              </a:ext>
            </a:extLst>
          </p:cNvPr>
          <p:cNvSpPr txBox="1"/>
          <p:nvPr/>
        </p:nvSpPr>
        <p:spPr>
          <a:xfrm>
            <a:off x="273491" y="2686305"/>
            <a:ext cx="11645014" cy="646331"/>
          </a:xfrm>
          <a:prstGeom prst="rect">
            <a:avLst/>
          </a:prstGeom>
          <a:noFill/>
        </p:spPr>
        <p:txBody>
          <a:bodyPr wrap="square">
            <a:spAutoFit/>
          </a:bodyPr>
          <a:lstStyle/>
          <a:p>
            <a:pPr indent="441325"/>
            <a:r>
              <a:rPr lang="ru-RU" i="1" dirty="0">
                <a:solidFill>
                  <a:schemeClr val="accent1">
                    <a:lumMod val="75000"/>
                  </a:schemeClr>
                </a:solidFill>
              </a:rPr>
              <a:t>Приведем пример:</a:t>
            </a:r>
          </a:p>
          <a:p>
            <a:pPr algn="ctr"/>
            <a:r>
              <a:rPr lang="ru-RU" i="1" dirty="0">
                <a:solidFill>
                  <a:schemeClr val="accent1">
                    <a:lumMod val="75000"/>
                  </a:schemeClr>
                </a:solidFill>
              </a:rPr>
              <a:t>Затраты = 25 · 1195,35=29 883,75 бел. руб.</a:t>
            </a:r>
          </a:p>
        </p:txBody>
      </p:sp>
      <p:sp>
        <p:nvSpPr>
          <p:cNvPr id="7" name="TextBox 6">
            <a:extLst>
              <a:ext uri="{FF2B5EF4-FFF2-40B4-BE49-F238E27FC236}">
                <a16:creationId xmlns:a16="http://schemas.microsoft.com/office/drawing/2014/main" id="{54C8254D-8A09-443D-BC94-9F3FB4608B57}"/>
              </a:ext>
            </a:extLst>
          </p:cNvPr>
          <p:cNvSpPr txBox="1"/>
          <p:nvPr/>
        </p:nvSpPr>
        <p:spPr>
          <a:xfrm>
            <a:off x="273491" y="3412489"/>
            <a:ext cx="11645013" cy="923330"/>
          </a:xfrm>
          <a:prstGeom prst="rect">
            <a:avLst/>
          </a:prstGeom>
          <a:noFill/>
        </p:spPr>
        <p:txBody>
          <a:bodyPr wrap="square">
            <a:spAutoFit/>
          </a:bodyPr>
          <a:lstStyle/>
          <a:p>
            <a:pPr indent="457200" algn="just"/>
            <a:r>
              <a:rPr lang="ru-RU" b="1" dirty="0">
                <a:solidFill>
                  <a:schemeClr val="accent6">
                    <a:lumMod val="50000"/>
                  </a:schemeClr>
                </a:solidFill>
              </a:rPr>
              <a:t>Шаг 2.</a:t>
            </a:r>
            <a:r>
              <a:rPr lang="ru-RU" dirty="0">
                <a:solidFill>
                  <a:schemeClr val="accent6">
                    <a:lumMod val="50000"/>
                  </a:schemeClr>
                </a:solidFill>
              </a:rPr>
              <a:t> Определить прибыль от реализации</a:t>
            </a:r>
          </a:p>
          <a:p>
            <a:pPr indent="457200" algn="just"/>
            <a:r>
              <a:rPr lang="ru-RU" dirty="0">
                <a:solidFill>
                  <a:schemeClr val="accent6">
                    <a:lumMod val="50000"/>
                  </a:schemeClr>
                </a:solidFill>
              </a:rPr>
              <a:t>Зная выручку от реализации и суммарные издержки на производство продукции, можно определить прибыль от реализации (ПР) как разность между выручкой и затратами:</a:t>
            </a:r>
          </a:p>
        </p:txBody>
      </p:sp>
      <p:pic>
        <p:nvPicPr>
          <p:cNvPr id="8" name="Рисунок 7">
            <a:extLst>
              <a:ext uri="{FF2B5EF4-FFF2-40B4-BE49-F238E27FC236}">
                <a16:creationId xmlns:a16="http://schemas.microsoft.com/office/drawing/2014/main" id="{C668561A-BE35-41F6-8DED-6A6B4F56C55C}"/>
              </a:ext>
            </a:extLst>
          </p:cNvPr>
          <p:cNvPicPr/>
          <p:nvPr/>
        </p:nvPicPr>
        <p:blipFill rotWithShape="1">
          <a:blip r:embed="rId2">
            <a:extLst>
              <a:ext uri="{28A0092B-C50C-407E-A947-70E740481C1C}">
                <a14:useLocalDpi xmlns:a14="http://schemas.microsoft.com/office/drawing/2010/main" val="0"/>
              </a:ext>
            </a:extLst>
          </a:blip>
          <a:srcRect r="64606" b="4762"/>
          <a:stretch/>
        </p:blipFill>
        <p:spPr bwMode="auto">
          <a:xfrm>
            <a:off x="4465415" y="4284447"/>
            <a:ext cx="3261163" cy="923330"/>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393345B4-F908-4A48-BA7E-4E47B280376F}"/>
              </a:ext>
            </a:extLst>
          </p:cNvPr>
          <p:cNvSpPr txBox="1"/>
          <p:nvPr/>
        </p:nvSpPr>
        <p:spPr>
          <a:xfrm>
            <a:off x="273491" y="5203515"/>
            <a:ext cx="7617149" cy="646331"/>
          </a:xfrm>
          <a:prstGeom prst="rect">
            <a:avLst/>
          </a:prstGeom>
          <a:noFill/>
        </p:spPr>
        <p:txBody>
          <a:bodyPr wrap="square">
            <a:spAutoFit/>
          </a:bodyPr>
          <a:lstStyle/>
          <a:p>
            <a:pPr algn="just"/>
            <a:r>
              <a:rPr lang="ru-RU" dirty="0">
                <a:solidFill>
                  <a:schemeClr val="accent6">
                    <a:lumMod val="50000"/>
                  </a:schemeClr>
                </a:solidFill>
              </a:rPr>
              <a:t>где ВР – выручка от реализации;</a:t>
            </a:r>
          </a:p>
          <a:p>
            <a:pPr algn="just"/>
            <a:r>
              <a:rPr lang="ru-RU" dirty="0" err="1">
                <a:solidFill>
                  <a:schemeClr val="accent6">
                    <a:lumMod val="50000"/>
                  </a:schemeClr>
                </a:solidFill>
              </a:rPr>
              <a:t>Зтек</a:t>
            </a:r>
            <a:r>
              <a:rPr lang="ru-RU" dirty="0">
                <a:solidFill>
                  <a:schemeClr val="accent6">
                    <a:lumMod val="50000"/>
                  </a:schemeClr>
                </a:solidFill>
              </a:rPr>
              <a:t> – текущие затраты на производство продукции.</a:t>
            </a:r>
          </a:p>
        </p:txBody>
      </p:sp>
      <p:sp>
        <p:nvSpPr>
          <p:cNvPr id="12" name="TextBox 11">
            <a:extLst>
              <a:ext uri="{FF2B5EF4-FFF2-40B4-BE49-F238E27FC236}">
                <a16:creationId xmlns:a16="http://schemas.microsoft.com/office/drawing/2014/main" id="{F96A2052-85ED-4331-9431-5F32B18BCBCC}"/>
              </a:ext>
            </a:extLst>
          </p:cNvPr>
          <p:cNvSpPr txBox="1"/>
          <p:nvPr/>
        </p:nvSpPr>
        <p:spPr>
          <a:xfrm>
            <a:off x="273491" y="5929864"/>
            <a:ext cx="11645012" cy="646331"/>
          </a:xfrm>
          <a:prstGeom prst="rect">
            <a:avLst/>
          </a:prstGeom>
          <a:noFill/>
        </p:spPr>
        <p:txBody>
          <a:bodyPr wrap="square">
            <a:spAutoFit/>
          </a:bodyPr>
          <a:lstStyle/>
          <a:p>
            <a:pPr indent="457200" algn="just"/>
            <a:r>
              <a:rPr lang="ru-RU" i="1" dirty="0">
                <a:solidFill>
                  <a:schemeClr val="accent1">
                    <a:lumMod val="75000"/>
                  </a:schemeClr>
                </a:solidFill>
              </a:rPr>
              <a:t>Приведем пример: для ОАО «БКМ»</a:t>
            </a:r>
          </a:p>
          <a:p>
            <a:pPr algn="ctr"/>
            <a:r>
              <a:rPr lang="ru-RU" i="1" dirty="0">
                <a:solidFill>
                  <a:schemeClr val="accent1">
                    <a:lumMod val="75000"/>
                  </a:schemeClr>
                </a:solidFill>
              </a:rPr>
              <a:t>ПР=39 446,75 – 29 883,75=9 563 бел. руб.</a:t>
            </a:r>
          </a:p>
        </p:txBody>
      </p:sp>
    </p:spTree>
    <p:extLst>
      <p:ext uri="{BB962C8B-B14F-4D97-AF65-F5344CB8AC3E}">
        <p14:creationId xmlns:p14="http://schemas.microsoft.com/office/powerpoint/2010/main" val="3495340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6D1F3B-9293-4325-A774-CBF854E59553}"/>
              </a:ext>
            </a:extLst>
          </p:cNvPr>
          <p:cNvSpPr txBox="1"/>
          <p:nvPr/>
        </p:nvSpPr>
        <p:spPr>
          <a:xfrm>
            <a:off x="242185" y="1478957"/>
            <a:ext cx="11613484" cy="959943"/>
          </a:xfrm>
          <a:prstGeom prst="rect">
            <a:avLst/>
          </a:prstGeom>
          <a:noFill/>
        </p:spPr>
        <p:txBody>
          <a:bodyPr wrap="square">
            <a:spAutoFit/>
          </a:bodyPr>
          <a:lstStyle/>
          <a:p>
            <a:pPr indent="457200" algn="just"/>
            <a:r>
              <a:rPr lang="ru-RU" b="1" dirty="0">
                <a:solidFill>
                  <a:schemeClr val="accent6">
                    <a:lumMod val="50000"/>
                  </a:schemeClr>
                </a:solidFill>
              </a:rPr>
              <a:t>Задание 4.</a:t>
            </a:r>
            <a:r>
              <a:rPr lang="ru-RU" dirty="0">
                <a:solidFill>
                  <a:schemeClr val="accent6">
                    <a:lumMod val="50000"/>
                  </a:schemeClr>
                </a:solidFill>
              </a:rPr>
              <a:t> Определить налоговые платежи, которые должна выплатить компания. Налог на прибыль исчисляется из прибыли от реализации, рассчитанной в предыдущем пункте, с учетом того, что ставка налога составляется 18%. Сумма налога рассчитывается по формуле:</a:t>
            </a:r>
          </a:p>
        </p:txBody>
      </p:sp>
      <p:sp>
        <p:nvSpPr>
          <p:cNvPr id="6" name="Текст 1">
            <a:extLst>
              <a:ext uri="{FF2B5EF4-FFF2-40B4-BE49-F238E27FC236}">
                <a16:creationId xmlns:a16="http://schemas.microsoft.com/office/drawing/2014/main" id="{518EB6D5-EA1A-4357-B862-768ACD0A4E49}"/>
              </a:ext>
            </a:extLst>
          </p:cNvPr>
          <p:cNvSpPr>
            <a:spLocks noGrp="1"/>
          </p:cNvSpPr>
          <p:nvPr>
            <p:ph type="body" sz="quarter" idx="10"/>
          </p:nvPr>
        </p:nvSpPr>
        <p:spPr>
          <a:xfrm>
            <a:off x="242185" y="334555"/>
            <a:ext cx="9768918" cy="768085"/>
          </a:xfrm>
        </p:spPr>
        <p:txBody>
          <a:bodyPr/>
          <a:lstStyle/>
          <a:p>
            <a:pPr algn="ctr"/>
            <a:r>
              <a:rPr lang="ru-RU" sz="3200" b="1" dirty="0">
                <a:effectLst>
                  <a:outerShdw blurRad="38100" dist="38100" dir="2700000" algn="tl">
                    <a:srgbClr val="000000">
                      <a:alpha val="43137"/>
                    </a:srgbClr>
                  </a:outerShdw>
                </a:effectLst>
              </a:rPr>
              <a:t>Инструкция по выполнению работы</a:t>
            </a:r>
          </a:p>
        </p:txBody>
      </p:sp>
      <p:sp>
        <p:nvSpPr>
          <p:cNvPr id="8" name="TextBox 7">
            <a:extLst>
              <a:ext uri="{FF2B5EF4-FFF2-40B4-BE49-F238E27FC236}">
                <a16:creationId xmlns:a16="http://schemas.microsoft.com/office/drawing/2014/main" id="{EFD22078-D01C-4A69-8D10-F78440FA5862}"/>
              </a:ext>
            </a:extLst>
          </p:cNvPr>
          <p:cNvSpPr txBox="1"/>
          <p:nvPr/>
        </p:nvSpPr>
        <p:spPr>
          <a:xfrm>
            <a:off x="242183" y="2328688"/>
            <a:ext cx="11613484" cy="1064137"/>
          </a:xfrm>
          <a:prstGeom prst="rect">
            <a:avLst/>
          </a:prstGeom>
          <a:noFill/>
        </p:spPr>
        <p:txBody>
          <a:bodyPr wrap="square">
            <a:spAutoFit/>
          </a:bodyPr>
          <a:lstStyle/>
          <a:p>
            <a:pPr indent="457200" algn="ctr">
              <a:lnSpc>
                <a:spcPct val="107000"/>
              </a:lnSpc>
              <a:spcAft>
                <a:spcPts val="800"/>
              </a:spcAft>
            </a:pPr>
            <a:r>
              <a:rPr lang="ru-RU"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Налог на ПР = ПР</a:t>
            </a:r>
            <a:r>
              <a:rPr lang="ru-RU"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
            </a:r>
            <a:r>
              <a:rPr lang="ru-RU" sz="3600" i="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нал</a:t>
            </a:r>
            <a:r>
              <a:rPr lang="ru-RU"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ru-RU" dirty="0">
                <a:solidFill>
                  <a:schemeClr val="accent6">
                    <a:lumMod val="50000"/>
                  </a:schemeClr>
                </a:solidFill>
              </a:rPr>
              <a:t>где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
            </a:r>
            <a:r>
              <a:rPr lang="ru-RU" sz="1800" i="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нал</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chemeClr val="accent6">
                    <a:lumMod val="50000"/>
                  </a:schemeClr>
                </a:solidFill>
              </a:rPr>
              <a:t>– ставка налога на прибыль.</a:t>
            </a:r>
          </a:p>
        </p:txBody>
      </p:sp>
      <p:sp>
        <p:nvSpPr>
          <p:cNvPr id="10" name="TextBox 9">
            <a:extLst>
              <a:ext uri="{FF2B5EF4-FFF2-40B4-BE49-F238E27FC236}">
                <a16:creationId xmlns:a16="http://schemas.microsoft.com/office/drawing/2014/main" id="{951AD395-E03E-4611-A64E-840B601B382B}"/>
              </a:ext>
            </a:extLst>
          </p:cNvPr>
          <p:cNvSpPr txBox="1"/>
          <p:nvPr/>
        </p:nvSpPr>
        <p:spPr>
          <a:xfrm>
            <a:off x="289258" y="3406735"/>
            <a:ext cx="11613484" cy="646331"/>
          </a:xfrm>
          <a:prstGeom prst="rect">
            <a:avLst/>
          </a:prstGeom>
          <a:noFill/>
        </p:spPr>
        <p:txBody>
          <a:bodyPr wrap="square">
            <a:spAutoFit/>
          </a:bodyPr>
          <a:lstStyle/>
          <a:p>
            <a:pPr indent="457200" algn="just"/>
            <a:r>
              <a:rPr lang="ru-RU" i="1" dirty="0">
                <a:solidFill>
                  <a:schemeClr val="accent1">
                    <a:lumMod val="75000"/>
                  </a:schemeClr>
                </a:solidFill>
              </a:rPr>
              <a:t>Приведем пример: </a:t>
            </a:r>
          </a:p>
          <a:p>
            <a:pPr algn="ctr"/>
            <a:r>
              <a:rPr lang="ru-RU" i="1" dirty="0">
                <a:solidFill>
                  <a:schemeClr val="accent1">
                    <a:lumMod val="75000"/>
                  </a:schemeClr>
                </a:solidFill>
              </a:rPr>
              <a:t>Налог на ПР = 9 563 · 18/100=1721,34 бел. руб.</a:t>
            </a:r>
          </a:p>
        </p:txBody>
      </p:sp>
      <p:sp>
        <p:nvSpPr>
          <p:cNvPr id="12" name="TextBox 11">
            <a:extLst>
              <a:ext uri="{FF2B5EF4-FFF2-40B4-BE49-F238E27FC236}">
                <a16:creationId xmlns:a16="http://schemas.microsoft.com/office/drawing/2014/main" id="{D179240D-B16C-491B-8568-D351D52DE3B5}"/>
              </a:ext>
            </a:extLst>
          </p:cNvPr>
          <p:cNvSpPr txBox="1"/>
          <p:nvPr/>
        </p:nvSpPr>
        <p:spPr>
          <a:xfrm>
            <a:off x="242182" y="4069347"/>
            <a:ext cx="11613483" cy="665118"/>
          </a:xfrm>
          <a:prstGeom prst="rect">
            <a:avLst/>
          </a:prstGeom>
          <a:noFill/>
        </p:spPr>
        <p:txBody>
          <a:bodyPr wrap="square">
            <a:spAutoFit/>
          </a:bodyPr>
          <a:lstStyle/>
          <a:p>
            <a:pPr indent="457200" algn="just"/>
            <a:r>
              <a:rPr lang="ru-RU" b="1" dirty="0">
                <a:solidFill>
                  <a:schemeClr val="accent6">
                    <a:lumMod val="50000"/>
                  </a:schemeClr>
                </a:solidFill>
              </a:rPr>
              <a:t>Задание 5.</a:t>
            </a:r>
            <a:r>
              <a:rPr lang="ru-RU" dirty="0">
                <a:solidFill>
                  <a:schemeClr val="accent6">
                    <a:lumMod val="50000"/>
                  </a:schemeClr>
                </a:solidFill>
              </a:rPr>
              <a:t> Определить чистую прибыль, которую получит предприятие. Прибыль от реализации за вычетом суммы налогов будет являться чистой прибылью от проекта:</a:t>
            </a:r>
          </a:p>
        </p:txBody>
      </p:sp>
      <p:pic>
        <p:nvPicPr>
          <p:cNvPr id="13" name="Рисунок 12">
            <a:extLst>
              <a:ext uri="{FF2B5EF4-FFF2-40B4-BE49-F238E27FC236}">
                <a16:creationId xmlns:a16="http://schemas.microsoft.com/office/drawing/2014/main" id="{A9A91F66-53FF-4DAD-8337-6A0DC40147EE}"/>
              </a:ext>
            </a:extLst>
          </p:cNvPr>
          <p:cNvPicPr/>
          <p:nvPr/>
        </p:nvPicPr>
        <p:blipFill rotWithShape="1">
          <a:blip r:embed="rId2">
            <a:extLst>
              <a:ext uri="{28A0092B-C50C-407E-A947-70E740481C1C}">
                <a14:useLocalDpi xmlns:a14="http://schemas.microsoft.com/office/drawing/2010/main" val="0"/>
              </a:ext>
            </a:extLst>
          </a:blip>
          <a:srcRect t="21487" r="59918" b="6752"/>
          <a:stretch/>
        </p:blipFill>
        <p:spPr bwMode="auto">
          <a:xfrm>
            <a:off x="4208134" y="4749438"/>
            <a:ext cx="3681577" cy="665118"/>
          </a:xfrm>
          <a:prstGeom prst="rect">
            <a:avLst/>
          </a:prstGeom>
          <a:noFill/>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411C1B71-182E-4154-8488-FA6B98E744DA}"/>
              </a:ext>
            </a:extLst>
          </p:cNvPr>
          <p:cNvSpPr txBox="1"/>
          <p:nvPr/>
        </p:nvSpPr>
        <p:spPr>
          <a:xfrm>
            <a:off x="289257" y="5418501"/>
            <a:ext cx="11613483" cy="367216"/>
          </a:xfrm>
          <a:prstGeom prst="rect">
            <a:avLst/>
          </a:prstGeom>
          <a:noFill/>
        </p:spPr>
        <p:txBody>
          <a:bodyPr wrap="square">
            <a:spAutoFit/>
          </a:bodyPr>
          <a:lstStyle/>
          <a:p>
            <a:pPr indent="457200" algn="just">
              <a:lnSpc>
                <a:spcPct val="107000"/>
              </a:lnSpc>
              <a:spcAft>
                <a:spcPts val="800"/>
              </a:spcAft>
            </a:pPr>
            <a:r>
              <a:rPr lang="ru-RU" dirty="0">
                <a:solidFill>
                  <a:schemeClr val="accent6">
                    <a:lumMod val="50000"/>
                  </a:schemeClr>
                </a:solidFill>
              </a:rPr>
              <a:t>где Нал – сумма налогов (руб.).</a:t>
            </a:r>
          </a:p>
        </p:txBody>
      </p:sp>
      <p:sp>
        <p:nvSpPr>
          <p:cNvPr id="17" name="TextBox 16">
            <a:extLst>
              <a:ext uri="{FF2B5EF4-FFF2-40B4-BE49-F238E27FC236}">
                <a16:creationId xmlns:a16="http://schemas.microsoft.com/office/drawing/2014/main" id="{04C31C66-E8D7-4760-A6DC-69953039A9CE}"/>
              </a:ext>
            </a:extLst>
          </p:cNvPr>
          <p:cNvSpPr txBox="1"/>
          <p:nvPr/>
        </p:nvSpPr>
        <p:spPr>
          <a:xfrm>
            <a:off x="289257" y="5785717"/>
            <a:ext cx="11613483" cy="767711"/>
          </a:xfrm>
          <a:prstGeom prst="rect">
            <a:avLst/>
          </a:prstGeom>
          <a:noFill/>
        </p:spPr>
        <p:txBody>
          <a:bodyPr wrap="square">
            <a:spAutoFit/>
          </a:bodyPr>
          <a:lstStyle/>
          <a:p>
            <a:pPr indent="457200" algn="just">
              <a:lnSpc>
                <a:spcPct val="107000"/>
              </a:lnSpc>
              <a:spcAft>
                <a:spcPts val="800"/>
              </a:spcAft>
            </a:pPr>
            <a:r>
              <a:rPr lang="ru-RU" i="1" dirty="0">
                <a:solidFill>
                  <a:schemeClr val="accent1">
                    <a:lumMod val="75000"/>
                  </a:schemeClr>
                </a:solidFill>
              </a:rPr>
              <a:t>Приведем пример: </a:t>
            </a:r>
          </a:p>
          <a:p>
            <a:pPr algn="ctr">
              <a:lnSpc>
                <a:spcPct val="107000"/>
              </a:lnSpc>
              <a:spcAft>
                <a:spcPts val="800"/>
              </a:spcAft>
            </a:pPr>
            <a:r>
              <a:rPr lang="ru-RU" i="1" dirty="0" err="1">
                <a:solidFill>
                  <a:schemeClr val="accent1">
                    <a:lumMod val="75000"/>
                  </a:schemeClr>
                </a:solidFill>
              </a:rPr>
              <a:t>ПР</a:t>
            </a:r>
            <a:r>
              <a:rPr lang="ru-RU" sz="1800" i="1" baseline="-2500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чис</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i="1" dirty="0">
                <a:solidFill>
                  <a:schemeClr val="accent1">
                    <a:lumMod val="75000"/>
                  </a:schemeClr>
                </a:solidFill>
              </a:rPr>
              <a:t>= 9 563-1721,34=7841,66 бел. руб.</a:t>
            </a:r>
          </a:p>
        </p:txBody>
      </p:sp>
    </p:spTree>
    <p:extLst>
      <p:ext uri="{BB962C8B-B14F-4D97-AF65-F5344CB8AC3E}">
        <p14:creationId xmlns:p14="http://schemas.microsoft.com/office/powerpoint/2010/main" val="50808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2DD732-0492-47B7-9A67-5449B600B438}"/>
              </a:ext>
            </a:extLst>
          </p:cNvPr>
          <p:cNvSpPr txBox="1"/>
          <p:nvPr/>
        </p:nvSpPr>
        <p:spPr>
          <a:xfrm>
            <a:off x="242185" y="1567258"/>
            <a:ext cx="11613484" cy="1200329"/>
          </a:xfrm>
          <a:prstGeom prst="rect">
            <a:avLst/>
          </a:prstGeom>
          <a:noFill/>
        </p:spPr>
        <p:txBody>
          <a:bodyPr wrap="square">
            <a:spAutoFit/>
          </a:bodyPr>
          <a:lstStyle/>
          <a:p>
            <a:pPr indent="457200" algn="just"/>
            <a:r>
              <a:rPr lang="ru-RU" b="1" dirty="0">
                <a:solidFill>
                  <a:schemeClr val="accent6">
                    <a:lumMod val="50000"/>
                  </a:schemeClr>
                </a:solidFill>
              </a:rPr>
              <a:t>Задание 6. </a:t>
            </a:r>
            <a:r>
              <a:rPr lang="ru-RU" dirty="0">
                <a:solidFill>
                  <a:schemeClr val="accent6">
                    <a:lumMod val="50000"/>
                  </a:schemeClr>
                </a:solidFill>
              </a:rPr>
              <a:t>Определить рентабельность производства. </a:t>
            </a:r>
            <a:r>
              <a:rPr lang="ru-RU" b="1" dirty="0">
                <a:solidFill>
                  <a:schemeClr val="accent1">
                    <a:lumMod val="75000"/>
                  </a:schemeClr>
                </a:solidFill>
              </a:rPr>
              <a:t>Рентабельность</a:t>
            </a:r>
            <a:r>
              <a:rPr lang="ru-RU" dirty="0">
                <a:solidFill>
                  <a:schemeClr val="accent6">
                    <a:lumMod val="50000"/>
                  </a:schemeClr>
                </a:solidFill>
              </a:rPr>
              <a:t> – это относительный показатель, в числителе которого стоит прибыль, а в знаменателе – объем того ресурса или вида затрат, эффективность которого определяется. Отношение прибыли от реализации к текущим затратам, выраженное в процентах, можно называть рентабельностью производства.</a:t>
            </a:r>
          </a:p>
        </p:txBody>
      </p:sp>
      <p:sp>
        <p:nvSpPr>
          <p:cNvPr id="6" name="Текст 1">
            <a:extLst>
              <a:ext uri="{FF2B5EF4-FFF2-40B4-BE49-F238E27FC236}">
                <a16:creationId xmlns:a16="http://schemas.microsoft.com/office/drawing/2014/main" id="{2A68480D-5131-4B75-BC54-D7CE16530967}"/>
              </a:ext>
            </a:extLst>
          </p:cNvPr>
          <p:cNvSpPr>
            <a:spLocks noGrp="1"/>
          </p:cNvSpPr>
          <p:nvPr>
            <p:ph type="body" sz="quarter" idx="10"/>
          </p:nvPr>
        </p:nvSpPr>
        <p:spPr>
          <a:xfrm>
            <a:off x="242185" y="334555"/>
            <a:ext cx="9768918" cy="768085"/>
          </a:xfrm>
        </p:spPr>
        <p:txBody>
          <a:bodyPr/>
          <a:lstStyle/>
          <a:p>
            <a:pPr algn="ctr"/>
            <a:r>
              <a:rPr lang="ru-RU" sz="3200" b="1" dirty="0">
                <a:effectLst>
                  <a:outerShdw blurRad="38100" dist="38100" dir="2700000" algn="tl">
                    <a:srgbClr val="000000">
                      <a:alpha val="43137"/>
                    </a:srgbClr>
                  </a:outerShdw>
                </a:effectLst>
              </a:rPr>
              <a:t>Инструкция по выполнению работы</a:t>
            </a:r>
          </a:p>
        </p:txBody>
      </p:sp>
      <p:pic>
        <p:nvPicPr>
          <p:cNvPr id="7" name="Рисунок 6">
            <a:extLst>
              <a:ext uri="{FF2B5EF4-FFF2-40B4-BE49-F238E27FC236}">
                <a16:creationId xmlns:a16="http://schemas.microsoft.com/office/drawing/2014/main" id="{7B477204-0390-403E-BEC2-D143BC846C7D}"/>
              </a:ext>
            </a:extLst>
          </p:cNvPr>
          <p:cNvPicPr/>
          <p:nvPr/>
        </p:nvPicPr>
        <p:blipFill rotWithShape="1">
          <a:blip r:embed="rId2">
            <a:extLst>
              <a:ext uri="{28A0092B-C50C-407E-A947-70E740481C1C}">
                <a14:useLocalDpi xmlns:a14="http://schemas.microsoft.com/office/drawing/2010/main" val="0"/>
              </a:ext>
            </a:extLst>
          </a:blip>
          <a:srcRect t="20798" r="56048" b="6818"/>
          <a:stretch/>
        </p:blipFill>
        <p:spPr bwMode="auto">
          <a:xfrm>
            <a:off x="4109768" y="2950965"/>
            <a:ext cx="3878318" cy="817731"/>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441FEAD8-9357-4DAA-990D-926787FCEB9B}"/>
              </a:ext>
            </a:extLst>
          </p:cNvPr>
          <p:cNvSpPr txBox="1"/>
          <p:nvPr/>
        </p:nvSpPr>
        <p:spPr>
          <a:xfrm>
            <a:off x="242185" y="3930683"/>
            <a:ext cx="7745901" cy="1754326"/>
          </a:xfrm>
          <a:prstGeom prst="rect">
            <a:avLst/>
          </a:prstGeom>
          <a:noFill/>
        </p:spPr>
        <p:txBody>
          <a:bodyPr wrap="square">
            <a:spAutoFit/>
          </a:bodyPr>
          <a:lstStyle/>
          <a:p>
            <a:pPr indent="457200" algn="just"/>
            <a:r>
              <a:rPr lang="ru-RU" i="1" dirty="0">
                <a:solidFill>
                  <a:schemeClr val="accent1">
                    <a:lumMod val="75000"/>
                  </a:schemeClr>
                </a:solidFill>
              </a:rPr>
              <a:t>Приведем пример: </a:t>
            </a:r>
          </a:p>
          <a:p>
            <a:pPr algn="ctr"/>
            <a:r>
              <a:rPr lang="en-US" i="1" dirty="0">
                <a:solidFill>
                  <a:schemeClr val="accent1">
                    <a:lumMod val="75000"/>
                  </a:schemeClr>
                </a:solidFill>
              </a:rPr>
              <a:t>R</a:t>
            </a:r>
            <a:r>
              <a:rPr lang="ru-RU" i="1" dirty="0">
                <a:solidFill>
                  <a:schemeClr val="accent1">
                    <a:lumMod val="75000"/>
                  </a:schemeClr>
                </a:solidFill>
              </a:rPr>
              <a:t> = 9 563/29 883,75 · 100 = 32,00%</a:t>
            </a:r>
          </a:p>
          <a:p>
            <a:pPr algn="ctr"/>
            <a:endParaRPr lang="ru-RU" i="1" dirty="0">
              <a:solidFill>
                <a:schemeClr val="accent1">
                  <a:lumMod val="75000"/>
                </a:schemeClr>
              </a:solidFill>
            </a:endParaRPr>
          </a:p>
          <a:p>
            <a:pPr indent="457200" algn="just"/>
            <a:r>
              <a:rPr lang="ru-RU" i="1" dirty="0">
                <a:solidFill>
                  <a:schemeClr val="accent1">
                    <a:lumMod val="75000"/>
                  </a:schemeClr>
                </a:solidFill>
              </a:rPr>
              <a:t>Таким образом, можно сказать, что с каждого рубля, вложенного в производство, предприятие получает 32 копейки прибыли.</a:t>
            </a:r>
          </a:p>
        </p:txBody>
      </p:sp>
      <p:pic>
        <p:nvPicPr>
          <p:cNvPr id="11" name="Рисунок 10">
            <a:extLst>
              <a:ext uri="{FF2B5EF4-FFF2-40B4-BE49-F238E27FC236}">
                <a16:creationId xmlns:a16="http://schemas.microsoft.com/office/drawing/2014/main" id="{25BD4F42-DA23-45A3-ABD0-14D216972D31}"/>
              </a:ext>
            </a:extLst>
          </p:cNvPr>
          <p:cNvPicPr>
            <a:picLocks noChangeAspect="1"/>
          </p:cNvPicPr>
          <p:nvPr/>
        </p:nvPicPr>
        <p:blipFill>
          <a:blip r:embed="rId3"/>
          <a:stretch>
            <a:fillRect/>
          </a:stretch>
        </p:blipFill>
        <p:spPr>
          <a:xfrm>
            <a:off x="8986792" y="3768696"/>
            <a:ext cx="2868877" cy="2868877"/>
          </a:xfrm>
          <a:prstGeom prst="rect">
            <a:avLst/>
          </a:prstGeom>
        </p:spPr>
      </p:pic>
    </p:spTree>
    <p:extLst>
      <p:ext uri="{BB962C8B-B14F-4D97-AF65-F5344CB8AC3E}">
        <p14:creationId xmlns:p14="http://schemas.microsoft.com/office/powerpoint/2010/main" val="260348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E48C6D-E5DF-4DAD-93B9-4DF204C49FAF}"/>
              </a:ext>
            </a:extLst>
          </p:cNvPr>
          <p:cNvSpPr txBox="1"/>
          <p:nvPr/>
        </p:nvSpPr>
        <p:spPr>
          <a:xfrm>
            <a:off x="260130" y="162175"/>
            <a:ext cx="9766737" cy="1077218"/>
          </a:xfrm>
          <a:prstGeom prst="rect">
            <a:avLst/>
          </a:prstGeom>
          <a:noFill/>
        </p:spPr>
        <p:txBody>
          <a:bodyPr wrap="square">
            <a:spAutoFit/>
          </a:bodyPr>
          <a:lstStyle/>
          <a:p>
            <a:r>
              <a:rPr lang="ru-RU" sz="3200" b="1" dirty="0">
                <a:solidFill>
                  <a:schemeClr val="bg1"/>
                </a:solidFill>
                <a:effectLst>
                  <a:outerShdw blurRad="38100" dist="38100" dir="2700000" algn="tl">
                    <a:srgbClr val="000000">
                      <a:alpha val="43137"/>
                    </a:srgbClr>
                  </a:outerShdw>
                </a:effectLst>
                <a:latin typeface="+mj-lt"/>
                <a:cs typeface="Arial" pitchFamily="34" charset="0"/>
              </a:rPr>
              <a:t>Вопросы для формулирования выводов проведенной работы</a:t>
            </a:r>
          </a:p>
        </p:txBody>
      </p:sp>
      <p:sp>
        <p:nvSpPr>
          <p:cNvPr id="7" name="TextBox 6">
            <a:extLst>
              <a:ext uri="{FF2B5EF4-FFF2-40B4-BE49-F238E27FC236}">
                <a16:creationId xmlns:a16="http://schemas.microsoft.com/office/drawing/2014/main" id="{6EF3FD0B-7677-41C5-95DC-81A41FD983AB}"/>
              </a:ext>
            </a:extLst>
          </p:cNvPr>
          <p:cNvSpPr txBox="1"/>
          <p:nvPr/>
        </p:nvSpPr>
        <p:spPr>
          <a:xfrm>
            <a:off x="260130" y="1639444"/>
            <a:ext cx="6597870" cy="3251083"/>
          </a:xfrm>
          <a:prstGeom prst="rect">
            <a:avLst/>
          </a:prstGeom>
          <a:noFill/>
        </p:spPr>
        <p:txBody>
          <a:bodyPr wrap="square">
            <a:spAutoFit/>
          </a:bodyPr>
          <a:lstStyle/>
          <a:p>
            <a:pPr marL="342900" lvl="0" indent="-342900">
              <a:lnSpc>
                <a:spcPct val="107000"/>
              </a:lnSpc>
              <a:spcAft>
                <a:spcPts val="800"/>
              </a:spcAft>
              <a:buFont typeface="+mj-lt"/>
              <a:buAutoNum type="arabicPeriod"/>
            </a:pPr>
            <a:r>
              <a:rPr lang="ru-RU" dirty="0">
                <a:solidFill>
                  <a:schemeClr val="accent6">
                    <a:lumMod val="50000"/>
                  </a:schemeClr>
                </a:solidFill>
              </a:rPr>
              <a:t>Какие показатели эффективности бизнес-плана существуют?</a:t>
            </a:r>
          </a:p>
          <a:p>
            <a:pPr marL="342900" lvl="0" indent="-342900">
              <a:lnSpc>
                <a:spcPct val="107000"/>
              </a:lnSpc>
              <a:spcAft>
                <a:spcPts val="800"/>
              </a:spcAft>
              <a:buFont typeface="+mj-lt"/>
              <a:buAutoNum type="arabicPeriod"/>
            </a:pPr>
            <a:r>
              <a:rPr lang="ru-RU" dirty="0">
                <a:solidFill>
                  <a:schemeClr val="accent6">
                    <a:lumMod val="50000"/>
                  </a:schemeClr>
                </a:solidFill>
              </a:rPr>
              <a:t>Что такое цена продукции?</a:t>
            </a:r>
          </a:p>
          <a:p>
            <a:pPr marL="342900" lvl="0" indent="-342900">
              <a:lnSpc>
                <a:spcPct val="107000"/>
              </a:lnSpc>
              <a:spcAft>
                <a:spcPts val="800"/>
              </a:spcAft>
              <a:buFont typeface="+mj-lt"/>
              <a:buAutoNum type="arabicPeriod"/>
            </a:pPr>
            <a:r>
              <a:rPr lang="ru-RU" dirty="0">
                <a:solidFill>
                  <a:schemeClr val="accent6">
                    <a:lumMod val="50000"/>
                  </a:schemeClr>
                </a:solidFill>
              </a:rPr>
              <a:t>Что такое выручка от реализации?</a:t>
            </a:r>
          </a:p>
          <a:p>
            <a:pPr marL="342900" lvl="0" indent="-342900">
              <a:lnSpc>
                <a:spcPct val="107000"/>
              </a:lnSpc>
              <a:spcAft>
                <a:spcPts val="800"/>
              </a:spcAft>
              <a:buFont typeface="+mj-lt"/>
              <a:buAutoNum type="arabicPeriod"/>
            </a:pPr>
            <a:r>
              <a:rPr lang="ru-RU" dirty="0">
                <a:solidFill>
                  <a:schemeClr val="accent6">
                    <a:lumMod val="50000"/>
                  </a:schemeClr>
                </a:solidFill>
              </a:rPr>
              <a:t>Что такое прибыль от реализации?</a:t>
            </a:r>
          </a:p>
          <a:p>
            <a:pPr marL="342900" lvl="0" indent="-342900">
              <a:lnSpc>
                <a:spcPct val="107000"/>
              </a:lnSpc>
              <a:spcAft>
                <a:spcPts val="800"/>
              </a:spcAft>
              <a:buFont typeface="+mj-lt"/>
              <a:buAutoNum type="arabicPeriod"/>
            </a:pPr>
            <a:r>
              <a:rPr lang="ru-RU" dirty="0">
                <a:solidFill>
                  <a:schemeClr val="accent6">
                    <a:lumMod val="50000"/>
                  </a:schemeClr>
                </a:solidFill>
              </a:rPr>
              <a:t>В чем различие между прибылью от реализации и чистой прибылью?</a:t>
            </a:r>
          </a:p>
          <a:p>
            <a:pPr marL="342900" lvl="0" indent="-342900">
              <a:lnSpc>
                <a:spcPct val="107000"/>
              </a:lnSpc>
              <a:spcAft>
                <a:spcPts val="800"/>
              </a:spcAft>
              <a:buFont typeface="+mj-lt"/>
              <a:buAutoNum type="arabicPeriod"/>
            </a:pPr>
            <a:r>
              <a:rPr lang="ru-RU" dirty="0">
                <a:solidFill>
                  <a:schemeClr val="accent6">
                    <a:lumMod val="50000"/>
                  </a:schemeClr>
                </a:solidFill>
              </a:rPr>
              <a:t>Что такое рентабельность производства и как ее рассчитать?</a:t>
            </a:r>
          </a:p>
        </p:txBody>
      </p:sp>
      <p:pic>
        <p:nvPicPr>
          <p:cNvPr id="8" name="Рисунок 7">
            <a:extLst>
              <a:ext uri="{FF2B5EF4-FFF2-40B4-BE49-F238E27FC236}">
                <a16:creationId xmlns:a16="http://schemas.microsoft.com/office/drawing/2014/main" id="{84E92F14-41EF-41DF-AA1E-04372E7A90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7026" y="2554029"/>
            <a:ext cx="4864844" cy="4311697"/>
          </a:xfrm>
          <a:prstGeom prst="rect">
            <a:avLst/>
          </a:prstGeom>
        </p:spPr>
      </p:pic>
    </p:spTree>
    <p:extLst>
      <p:ext uri="{BB962C8B-B14F-4D97-AF65-F5344CB8AC3E}">
        <p14:creationId xmlns:p14="http://schemas.microsoft.com/office/powerpoint/2010/main" val="2385062256"/>
      </p:ext>
    </p:extLst>
  </p:cSld>
  <p:clrMapOvr>
    <a:masterClrMapping/>
  </p:clrMapOvr>
</p:sld>
</file>

<file path=ppt/theme/theme1.xml><?xml version="1.0" encoding="utf-8"?>
<a:theme xmlns:a="http://schemas.openxmlformats.org/drawingml/2006/main" name="Contents Slide Master">
  <a:themeElements>
    <a:clrScheme name="Другая 3">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568278"/>
      </a:hlink>
      <a:folHlink>
        <a:srgbClr val="9DBFB8"/>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1147</TotalTime>
  <Words>1084</Words>
  <Application>Microsoft Office PowerPoint</Application>
  <PresentationFormat>Широкоэкранный</PresentationFormat>
  <Paragraphs>91</Paragraphs>
  <Slides>10</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Times New Roman</vt:lpstr>
      <vt:lpstr>Contents Slide Master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prp</dc:creator>
  <cp:lastModifiedBy>prp</cp:lastModifiedBy>
  <cp:revision>22</cp:revision>
  <dcterms:created xsi:type="dcterms:W3CDTF">2025-02-21T10:22:06Z</dcterms:created>
  <dcterms:modified xsi:type="dcterms:W3CDTF">2025-03-11T10:02:03Z</dcterms:modified>
</cp:coreProperties>
</file>