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6"/>
  </p:notesMasterIdLst>
  <p:sldIdLst>
    <p:sldId id="378" r:id="rId2"/>
    <p:sldId id="402" r:id="rId3"/>
    <p:sldId id="403" r:id="rId4"/>
    <p:sldId id="404" r:id="rId5"/>
    <p:sldId id="405" r:id="rId6"/>
    <p:sldId id="406" r:id="rId7"/>
    <p:sldId id="407" r:id="rId8"/>
    <p:sldId id="408" r:id="rId9"/>
    <p:sldId id="409" r:id="rId10"/>
    <p:sldId id="410" r:id="rId11"/>
    <p:sldId id="411" r:id="rId12"/>
    <p:sldId id="412" r:id="rId13"/>
    <p:sldId id="413" r:id="rId14"/>
    <p:sldId id="414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114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8A7EC-E18F-4BE6-BAAE-38F9CA8AFEBB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741E5D-0BB4-4ECF-AB9A-DDE35A767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14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https://sheba.spb.ru/za/itut-izo-1989.htm</a:t>
            </a:r>
            <a:r>
              <a:rPr lang="ru-RU" dirty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DC514-9E28-441F-BF04-3DE8912E9F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962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7E6FA07-A982-4537-88EC-E069D19D54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-119" b="-119"/>
          <a:stretch/>
        </p:blipFill>
        <p:spPr>
          <a:xfrm>
            <a:off x="-3025013" y="37108"/>
            <a:ext cx="9121013" cy="6858000"/>
          </a:xfrm>
          <a:prstGeom prst="parallelogram">
            <a:avLst>
              <a:gd name="adj" fmla="val 44315"/>
            </a:avLst>
          </a:prstGeom>
        </p:spPr>
      </p:pic>
    </p:spTree>
    <p:extLst>
      <p:ext uri="{BB962C8B-B14F-4D97-AF65-F5344CB8AC3E}">
        <p14:creationId xmlns:p14="http://schemas.microsoft.com/office/powerpoint/2010/main" val="2905965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7B3A3434-8573-4264-B225-202B5A051C0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tx1">
              <a:lumMod val="75000"/>
              <a:lumOff val="2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35360" y="151938"/>
            <a:ext cx="11425269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35360" y="920023"/>
            <a:ext cx="11425269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Rectangle 5"/>
          <p:cNvSpPr/>
          <p:nvPr userDrawn="1"/>
        </p:nvSpPr>
        <p:spPr>
          <a:xfrm flipH="1">
            <a:off x="6480043" y="1508787"/>
            <a:ext cx="5711957" cy="3840427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7110272" y="0"/>
            <a:ext cx="445149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1788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19403" y="1931533"/>
            <a:ext cx="6240693" cy="43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959499" y="634087"/>
            <a:ext cx="4512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63534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519937" y="740701"/>
            <a:ext cx="2200396" cy="53978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119670" y="740701"/>
            <a:ext cx="2200396" cy="53978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719403" y="740701"/>
            <a:ext cx="2200396" cy="53978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5659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138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730602" y="3717032"/>
            <a:ext cx="5279989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30601" y="1722011"/>
            <a:ext cx="5280000" cy="18722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170209" y="4554395"/>
            <a:ext cx="5280000" cy="18722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170209" y="1722011"/>
            <a:ext cx="5280000" cy="18722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30601" y="4554395"/>
            <a:ext cx="5280000" cy="18722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6170220" y="3742100"/>
            <a:ext cx="5279989" cy="72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3950044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31371" y="1316765"/>
            <a:ext cx="5568619" cy="297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192011" y="3429000"/>
            <a:ext cx="5568619" cy="297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80160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371" y="113838"/>
            <a:ext cx="9601067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333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1371" y="881923"/>
            <a:ext cx="9601067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258360" cy="13829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31371" y="1753815"/>
            <a:ext cx="5568619" cy="25922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192011" y="3866049"/>
            <a:ext cx="5568619" cy="25922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4CC86BA-B0FB-4358-AA58-C05DE3BA18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2362" t="27459" r="33463" b="52290"/>
          <a:stretch/>
        </p:blipFill>
        <p:spPr>
          <a:xfrm>
            <a:off x="10042601" y="2"/>
            <a:ext cx="2149400" cy="138297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66796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99922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9930606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472011" y="1508786"/>
            <a:ext cx="3799787" cy="486556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1577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86BADBD3-F62E-4697-8D31-675A48314BF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 userDrawn="1"/>
        </p:nvGrpSpPr>
        <p:grpSpPr>
          <a:xfrm>
            <a:off x="3599723" y="932723"/>
            <a:ext cx="4992555" cy="4992555"/>
            <a:chOff x="2699792" y="699542"/>
            <a:chExt cx="3744416" cy="3744416"/>
          </a:xfrm>
        </p:grpSpPr>
        <p:sp>
          <p:nvSpPr>
            <p:cNvPr id="2" name="Oval 1"/>
            <p:cNvSpPr/>
            <p:nvPr userDrawn="1"/>
          </p:nvSpPr>
          <p:spPr>
            <a:xfrm>
              <a:off x="2699792" y="699542"/>
              <a:ext cx="3744416" cy="3744416"/>
            </a:xfrm>
            <a:prstGeom prst="ellipse">
              <a:avLst/>
            </a:prstGeom>
            <a:solidFill>
              <a:schemeClr val="bg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" name="Oval 4"/>
            <p:cNvSpPr/>
            <p:nvPr userDrawn="1"/>
          </p:nvSpPr>
          <p:spPr>
            <a:xfrm>
              <a:off x="2836962" y="836712"/>
              <a:ext cx="3470076" cy="3470076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4" name="Group 3"/>
          <p:cNvGrpSpPr/>
          <p:nvPr userDrawn="1"/>
        </p:nvGrpSpPr>
        <p:grpSpPr>
          <a:xfrm>
            <a:off x="7797271" y="1312838"/>
            <a:ext cx="1332971" cy="1326604"/>
            <a:chOff x="6127601" y="487152"/>
            <a:chExt cx="999728" cy="994953"/>
          </a:xfrm>
        </p:grpSpPr>
        <p:sp>
          <p:nvSpPr>
            <p:cNvPr id="8" name="Oval 7"/>
            <p:cNvSpPr/>
            <p:nvPr userDrawn="1"/>
          </p:nvSpPr>
          <p:spPr>
            <a:xfrm>
              <a:off x="6127601" y="762025"/>
              <a:ext cx="720080" cy="720080"/>
            </a:xfrm>
            <a:prstGeom prst="ellipse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9" name="Oval 8"/>
            <p:cNvSpPr/>
            <p:nvPr userDrawn="1"/>
          </p:nvSpPr>
          <p:spPr>
            <a:xfrm>
              <a:off x="6847681" y="621668"/>
              <a:ext cx="279648" cy="279648"/>
            </a:xfrm>
            <a:prstGeom prst="ellipse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6475870" y="487152"/>
              <a:ext cx="139824" cy="139824"/>
            </a:xfrm>
            <a:prstGeom prst="ellipse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006305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371" y="113838"/>
            <a:ext cx="9601067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21208" y="881923"/>
            <a:ext cx="9601067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258360" cy="13829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0FFD088-AFB2-4558-B406-0F79F25EB0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2362" t="27459" r="33463" b="52290"/>
          <a:stretch/>
        </p:blipFill>
        <p:spPr>
          <a:xfrm>
            <a:off x="10042601" y="2"/>
            <a:ext cx="2149400" cy="138297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955921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371" y="113838"/>
            <a:ext cx="9601067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21208" y="881923"/>
            <a:ext cx="9601067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258360" cy="13829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0FFD088-AFB2-4558-B406-0F79F25EB0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2362" t="27459" r="33463" b="52290"/>
          <a:stretch/>
        </p:blipFill>
        <p:spPr>
          <a:xfrm>
            <a:off x="10042601" y="2"/>
            <a:ext cx="2149400" cy="138297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21303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A93D33-C1A0-449B-BC38-52BADDFFC8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7542" t="637" r="48838" b="1179"/>
          <a:stretch/>
        </p:blipFill>
        <p:spPr>
          <a:xfrm>
            <a:off x="1" y="-2051"/>
            <a:ext cx="2159563" cy="6858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159563" y="151938"/>
            <a:ext cx="10032437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159563" y="920023"/>
            <a:ext cx="10032437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289409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E135E846-F3C7-4BDC-9C4A-51F02121D69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FD7392C7-CD05-4402-8557-9F73B924DF28}"/>
              </a:ext>
            </a:extLst>
          </p:cNvPr>
          <p:cNvGrpSpPr/>
          <p:nvPr userDrawn="1"/>
        </p:nvGrpSpPr>
        <p:grpSpPr>
          <a:xfrm>
            <a:off x="0" y="-123393"/>
            <a:ext cx="12267143" cy="7104789"/>
            <a:chOff x="-20564" y="-186444"/>
            <a:chExt cx="9164564" cy="5370634"/>
          </a:xfrm>
        </p:grpSpPr>
        <p:sp>
          <p:nvSpPr>
            <p:cNvPr id="3" name="Rectangle 2"/>
            <p:cNvSpPr/>
            <p:nvPr userDrawn="1"/>
          </p:nvSpPr>
          <p:spPr>
            <a:xfrm>
              <a:off x="-20564" y="-100049"/>
              <a:ext cx="9144000" cy="5190958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" name="Rectangle 1"/>
            <p:cNvSpPr/>
            <p:nvPr userDrawn="1"/>
          </p:nvSpPr>
          <p:spPr>
            <a:xfrm>
              <a:off x="5220072" y="-186444"/>
              <a:ext cx="3923928" cy="5370634"/>
            </a:xfrm>
            <a:custGeom>
              <a:avLst/>
              <a:gdLst>
                <a:gd name="connsiteX0" fmla="*/ 0 w 4572000"/>
                <a:gd name="connsiteY0" fmla="*/ 0 h 5143500"/>
                <a:gd name="connsiteX1" fmla="*/ 4572000 w 4572000"/>
                <a:gd name="connsiteY1" fmla="*/ 0 h 5143500"/>
                <a:gd name="connsiteX2" fmla="*/ 4572000 w 4572000"/>
                <a:gd name="connsiteY2" fmla="*/ 5143500 h 5143500"/>
                <a:gd name="connsiteX3" fmla="*/ 0 w 4572000"/>
                <a:gd name="connsiteY3" fmla="*/ 5143500 h 5143500"/>
                <a:gd name="connsiteX4" fmla="*/ 0 w 4572000"/>
                <a:gd name="connsiteY4" fmla="*/ 0 h 5143500"/>
                <a:gd name="connsiteX0" fmla="*/ 2217761 w 4572000"/>
                <a:gd name="connsiteY0" fmla="*/ 0 h 5143500"/>
                <a:gd name="connsiteX1" fmla="*/ 4572000 w 4572000"/>
                <a:gd name="connsiteY1" fmla="*/ 0 h 5143500"/>
                <a:gd name="connsiteX2" fmla="*/ 4572000 w 4572000"/>
                <a:gd name="connsiteY2" fmla="*/ 5143500 h 5143500"/>
                <a:gd name="connsiteX3" fmla="*/ 0 w 4572000"/>
                <a:gd name="connsiteY3" fmla="*/ 5143500 h 5143500"/>
                <a:gd name="connsiteX4" fmla="*/ 2217761 w 4572000"/>
                <a:gd name="connsiteY4" fmla="*/ 0 h 5143500"/>
                <a:gd name="connsiteX0" fmla="*/ 2354239 w 4572000"/>
                <a:gd name="connsiteY0" fmla="*/ 0 h 5157147"/>
                <a:gd name="connsiteX1" fmla="*/ 4572000 w 4572000"/>
                <a:gd name="connsiteY1" fmla="*/ 13647 h 5157147"/>
                <a:gd name="connsiteX2" fmla="*/ 4572000 w 4572000"/>
                <a:gd name="connsiteY2" fmla="*/ 5157147 h 5157147"/>
                <a:gd name="connsiteX3" fmla="*/ 0 w 4572000"/>
                <a:gd name="connsiteY3" fmla="*/ 5157147 h 5157147"/>
                <a:gd name="connsiteX4" fmla="*/ 2354239 w 4572000"/>
                <a:gd name="connsiteY4" fmla="*/ 0 h 5157147"/>
                <a:gd name="connsiteX0" fmla="*/ 2347415 w 4572000"/>
                <a:gd name="connsiteY0" fmla="*/ 0 h 5150323"/>
                <a:gd name="connsiteX1" fmla="*/ 4572000 w 4572000"/>
                <a:gd name="connsiteY1" fmla="*/ 6823 h 5150323"/>
                <a:gd name="connsiteX2" fmla="*/ 4572000 w 4572000"/>
                <a:gd name="connsiteY2" fmla="*/ 5150323 h 5150323"/>
                <a:gd name="connsiteX3" fmla="*/ 0 w 4572000"/>
                <a:gd name="connsiteY3" fmla="*/ 5150323 h 5150323"/>
                <a:gd name="connsiteX4" fmla="*/ 2347415 w 4572000"/>
                <a:gd name="connsiteY4" fmla="*/ 0 h 5150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2000" h="5150323">
                  <a:moveTo>
                    <a:pt x="2347415" y="0"/>
                  </a:moveTo>
                  <a:lnTo>
                    <a:pt x="4572000" y="6823"/>
                  </a:lnTo>
                  <a:lnTo>
                    <a:pt x="4572000" y="5150323"/>
                  </a:lnTo>
                  <a:lnTo>
                    <a:pt x="0" y="5150323"/>
                  </a:lnTo>
                  <a:lnTo>
                    <a:pt x="234741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728181" y="4869160"/>
            <a:ext cx="4463819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267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728181" y="5863579"/>
            <a:ext cx="4463819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Параллелограмм 3">
            <a:extLst>
              <a:ext uri="{FF2B5EF4-FFF2-40B4-BE49-F238E27FC236}">
                <a16:creationId xmlns:a16="http://schemas.microsoft.com/office/drawing/2014/main" id="{B091268F-C541-40CC-98C4-12189BCDB740}"/>
              </a:ext>
            </a:extLst>
          </p:cNvPr>
          <p:cNvSpPr/>
          <p:nvPr userDrawn="1"/>
        </p:nvSpPr>
        <p:spPr>
          <a:xfrm>
            <a:off x="0" y="1"/>
            <a:ext cx="8976320" cy="6867096"/>
          </a:xfrm>
          <a:prstGeom prst="parallelogram">
            <a:avLst>
              <a:gd name="adj" fmla="val 4444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5" name="Прямоугольный треугольник 4">
            <a:extLst>
              <a:ext uri="{FF2B5EF4-FFF2-40B4-BE49-F238E27FC236}">
                <a16:creationId xmlns:a16="http://schemas.microsoft.com/office/drawing/2014/main" id="{9736732C-551A-4EC4-8485-402222832768}"/>
              </a:ext>
            </a:extLst>
          </p:cNvPr>
          <p:cNvSpPr/>
          <p:nvPr userDrawn="1"/>
        </p:nvSpPr>
        <p:spPr>
          <a:xfrm rot="10800000" flipH="1">
            <a:off x="0" y="-9101"/>
            <a:ext cx="3215680" cy="6867100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3036895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371" y="113838"/>
            <a:ext cx="9601067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1371" y="881923"/>
            <a:ext cx="9601067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258360" cy="13829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18464" y="2499834"/>
            <a:ext cx="2352939" cy="227331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519236" y="2499834"/>
            <a:ext cx="2352939" cy="227331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303545" y="2499834"/>
            <a:ext cx="2352939" cy="227331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9087855" y="2499834"/>
            <a:ext cx="2352939" cy="227331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719403" y="1796819"/>
            <a:ext cx="2352000" cy="7025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2" name="Rectangle 11"/>
          <p:cNvSpPr/>
          <p:nvPr userDrawn="1"/>
        </p:nvSpPr>
        <p:spPr>
          <a:xfrm>
            <a:off x="719402" y="1796819"/>
            <a:ext cx="1520647" cy="7025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4" name="Rectangle 13"/>
          <p:cNvSpPr/>
          <p:nvPr userDrawn="1"/>
        </p:nvSpPr>
        <p:spPr>
          <a:xfrm>
            <a:off x="3519236" y="1796819"/>
            <a:ext cx="2352000" cy="7025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5" name="Rectangle 14"/>
          <p:cNvSpPr/>
          <p:nvPr userDrawn="1"/>
        </p:nvSpPr>
        <p:spPr>
          <a:xfrm>
            <a:off x="3519235" y="1796819"/>
            <a:ext cx="1520647" cy="7025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6" name="Rectangle 15"/>
          <p:cNvSpPr/>
          <p:nvPr userDrawn="1"/>
        </p:nvSpPr>
        <p:spPr>
          <a:xfrm>
            <a:off x="6303545" y="1796819"/>
            <a:ext cx="2352000" cy="7025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7" name="Rectangle 16"/>
          <p:cNvSpPr/>
          <p:nvPr userDrawn="1"/>
        </p:nvSpPr>
        <p:spPr>
          <a:xfrm>
            <a:off x="6303545" y="1796819"/>
            <a:ext cx="1520647" cy="7025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8" name="Rectangle 17"/>
          <p:cNvSpPr/>
          <p:nvPr userDrawn="1"/>
        </p:nvSpPr>
        <p:spPr>
          <a:xfrm>
            <a:off x="9087855" y="1796819"/>
            <a:ext cx="2352000" cy="7025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9" name="Rectangle 18"/>
          <p:cNvSpPr/>
          <p:nvPr userDrawn="1"/>
        </p:nvSpPr>
        <p:spPr>
          <a:xfrm>
            <a:off x="9087854" y="1796819"/>
            <a:ext cx="1520647" cy="7025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0E69EC4-E6B7-4D0F-832A-563EF43658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2362" t="27459" r="33463" b="52290"/>
          <a:stretch/>
        </p:blipFill>
        <p:spPr>
          <a:xfrm>
            <a:off x="10042601" y="2"/>
            <a:ext cx="2149400" cy="138297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11440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pic>
        <p:nvPicPr>
          <p:cNvPr id="7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463" y="1412777"/>
            <a:ext cx="5088565" cy="478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853483" y="1584253"/>
            <a:ext cx="4681480" cy="31011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39399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371" y="113838"/>
            <a:ext cx="9601067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1371" y="881923"/>
            <a:ext cx="9601067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258360" cy="13829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683" y="2062939"/>
            <a:ext cx="3744416" cy="453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64181" y="2247136"/>
            <a:ext cx="2159479" cy="33357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695733" y="4102100"/>
            <a:ext cx="3744416" cy="211121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9" name="Rectangle 8"/>
          <p:cNvSpPr/>
          <p:nvPr userDrawn="1"/>
        </p:nvSpPr>
        <p:spPr>
          <a:xfrm>
            <a:off x="7920203" y="4102100"/>
            <a:ext cx="3744416" cy="21112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69DFF84-61A1-4EAA-BE2D-33B640D97B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52362" t="27459" r="33463" b="52290"/>
          <a:stretch/>
        </p:blipFill>
        <p:spPr>
          <a:xfrm>
            <a:off x="10042601" y="2"/>
            <a:ext cx="2149400" cy="138297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66231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371" y="113838"/>
            <a:ext cx="9601067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1371" y="881923"/>
            <a:ext cx="9601067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258360" cy="13829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3" name="Picture 2" descr="D:\Fullppt\005-PNG이미지\노트북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408" y="3043304"/>
            <a:ext cx="6669408" cy="339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223799" y="3497694"/>
            <a:ext cx="3197615" cy="2363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1610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35360" y="281003"/>
            <a:ext cx="4079776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493079" y="281003"/>
            <a:ext cx="1874127" cy="20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493079" y="2393461"/>
            <a:ext cx="1874127" cy="20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35361" y="4505472"/>
            <a:ext cx="1874127" cy="20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2334757" y="4505472"/>
            <a:ext cx="4032448" cy="20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67422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8055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61" r:id="rId20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>
            <a:extLst>
              <a:ext uri="{FF2B5EF4-FFF2-40B4-BE49-F238E27FC236}">
                <a16:creationId xmlns:a16="http://schemas.microsoft.com/office/drawing/2014/main" id="{E1C368DC-E2FC-4E77-A278-574204C3D5F6}"/>
              </a:ext>
            </a:extLst>
          </p:cNvPr>
          <p:cNvSpPr txBox="1">
            <a:spLocks/>
          </p:cNvSpPr>
          <p:nvPr/>
        </p:nvSpPr>
        <p:spPr>
          <a:xfrm>
            <a:off x="575387" y="404664"/>
            <a:ext cx="11041227" cy="60486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 fontScale="70000" lnSpcReduction="20000"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9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Белорусский национальный технический университет</a:t>
            </a:r>
          </a:p>
          <a:p>
            <a:r>
              <a:rPr lang="ru-RU" sz="29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Кафедра </a:t>
            </a:r>
            <a:r>
              <a:rPr lang="en-US" sz="29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ru-RU" sz="29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Инженерная экономика</a:t>
            </a:r>
            <a:r>
              <a:rPr lang="en-US" sz="29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ru-RU" sz="2933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933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933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3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Модуль 8 </a:t>
            </a:r>
          </a:p>
          <a:p>
            <a:r>
              <a:rPr lang="ru-RU" sz="33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«Инженерная экономика»</a:t>
            </a:r>
          </a:p>
          <a:p>
            <a:endParaRPr lang="ru-RU" sz="3333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3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Информационные материалы по теме: </a:t>
            </a:r>
          </a:p>
          <a:p>
            <a:endParaRPr lang="ru-RU" sz="3333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0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34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Разработка бизнес-плана проекта. </a:t>
            </a:r>
            <a:br>
              <a:rPr lang="ru-RU" sz="34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4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Определение затрат на производство нового вида»</a:t>
            </a:r>
          </a:p>
          <a:p>
            <a:endParaRPr lang="ru-RU" sz="306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933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933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933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933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933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5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Минск 2025</a:t>
            </a:r>
          </a:p>
        </p:txBody>
      </p:sp>
    </p:spTree>
    <p:extLst>
      <p:ext uri="{BB962C8B-B14F-4D97-AF65-F5344CB8AC3E}">
        <p14:creationId xmlns:p14="http://schemas.microsoft.com/office/powerpoint/2010/main" val="3268799494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B096C9F-3F9C-4385-AC44-780F8E6C5B19}"/>
              </a:ext>
            </a:extLst>
          </p:cNvPr>
          <p:cNvSpPr txBox="1"/>
          <p:nvPr/>
        </p:nvSpPr>
        <p:spPr>
          <a:xfrm>
            <a:off x="242185" y="1456827"/>
            <a:ext cx="11613484" cy="367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Задание 5.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Рассчитать амортизацию основных средств для выбранной продукции. </a:t>
            </a:r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B1EDA9C8-AB65-4889-8A31-25181D73C9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185" y="334555"/>
            <a:ext cx="9768918" cy="768085"/>
          </a:xfrm>
        </p:spPr>
        <p:txBody>
          <a:bodyPr/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Инструкция по выполнению работы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9D54D0-8234-4EFC-A94E-EF2809D3E6C5}"/>
              </a:ext>
            </a:extLst>
          </p:cNvPr>
          <p:cNvSpPr txBox="1"/>
          <p:nvPr/>
        </p:nvSpPr>
        <p:spPr>
          <a:xfrm>
            <a:off x="242185" y="1824043"/>
            <a:ext cx="116134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Шаг 2.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Рассчитать амортизируемую стоимость для каждого вида оборудования и годовую амортизацию. Для расчета амортизируемой стоимости необходимо умножить количество оборудования на его стоимость. Для расчета годовой амортизации следует разделить полученное значение на срок полезного использования.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3B3B25-4AEB-42A3-A14B-F463EA48FF5D}"/>
              </a:ext>
            </a:extLst>
          </p:cNvPr>
          <p:cNvSpPr txBox="1"/>
          <p:nvPr/>
        </p:nvSpPr>
        <p:spPr>
          <a:xfrm>
            <a:off x="242185" y="2926583"/>
            <a:ext cx="116134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Приведем пример: расчет амортизируемой стоимости необходимого оборудования для производства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электросамокатов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представлены в таблице:</a:t>
            </a:r>
          </a:p>
          <a:p>
            <a:pPr indent="457200" algn="just"/>
            <a:endParaRPr lang="ru-RU" sz="1800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Суммарная амортизация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D8CDA82-E293-466C-9B28-593E8BC4D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757" y="4126912"/>
            <a:ext cx="7336968" cy="269955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F21AC34-0942-42DD-8A61-78959E701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9066" y="4250101"/>
            <a:ext cx="2453177" cy="245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862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DDB5993-74D4-4671-943A-96BB0115D55D}"/>
              </a:ext>
            </a:extLst>
          </p:cNvPr>
          <p:cNvSpPr txBox="1"/>
          <p:nvPr/>
        </p:nvSpPr>
        <p:spPr>
          <a:xfrm>
            <a:off x="242185" y="1828161"/>
            <a:ext cx="1161348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Шаг 3.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Рассчитать ежемесячную амортизацию и амортизацию, приходящуюся на единицу производимой продукции. Для этого следует разделить суммарную годовую амортизацию на 12 месяцев, а затем полученное значение разделить на месячный объем производства. </a:t>
            </a:r>
          </a:p>
          <a:p>
            <a:pPr indent="457200" algn="just"/>
            <a:r>
              <a:rPr lang="ru-RU" sz="1867" b="1" dirty="0">
                <a:solidFill>
                  <a:schemeClr val="accent1">
                    <a:lumMod val="75000"/>
                  </a:schemeClr>
                </a:solidFill>
              </a:rPr>
              <a:t>Амортизация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– это постепенное списание стоимости основных средств (зданий, оборудования, транспорта и т.д.) на затраты производства по мере их износа и старения. Амортизация начисляется ежемесячно до полного переноса стоимости объекта на затраты или его выбытия.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A269DA-7D68-40AB-B9E6-8ABF60E61E95}"/>
              </a:ext>
            </a:extLst>
          </p:cNvPr>
          <p:cNvSpPr txBox="1"/>
          <p:nvPr/>
        </p:nvSpPr>
        <p:spPr>
          <a:xfrm>
            <a:off x="242185" y="1456827"/>
            <a:ext cx="11613484" cy="367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Задание 5.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Рассчитать амортизацию основных средств для выбранной продукции. </a:t>
            </a:r>
          </a:p>
        </p:txBody>
      </p:sp>
      <p:sp>
        <p:nvSpPr>
          <p:cNvPr id="7" name="Текст 1">
            <a:extLst>
              <a:ext uri="{FF2B5EF4-FFF2-40B4-BE49-F238E27FC236}">
                <a16:creationId xmlns:a16="http://schemas.microsoft.com/office/drawing/2014/main" id="{A87D0D7E-042F-47BA-B2E5-EC6693A8C6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185" y="334555"/>
            <a:ext cx="9768918" cy="768085"/>
          </a:xfrm>
        </p:spPr>
        <p:txBody>
          <a:bodyPr/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Инструкция по выполнению работы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E5B848-C9A0-4EE2-83C0-F72BDA6E8D1E}"/>
              </a:ext>
            </a:extLst>
          </p:cNvPr>
          <p:cNvSpPr txBox="1"/>
          <p:nvPr/>
        </p:nvSpPr>
        <p:spPr>
          <a:xfrm>
            <a:off x="242185" y="4156795"/>
            <a:ext cx="1161348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Приведем пример расчета: </a:t>
            </a:r>
          </a:p>
          <a:p>
            <a:pPr indent="457200" algn="just"/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Для производства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электросамокатов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месячная амортизация: </a:t>
            </a:r>
          </a:p>
          <a:p>
            <a:pPr algn="ctr"/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(1200+1308+435+1250+1480)/12=472,75 бел. руб.</a:t>
            </a:r>
          </a:p>
          <a:p>
            <a:pPr indent="457200" algn="just"/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  <a:p>
            <a:pPr indent="457200" algn="just"/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Амортизация, включаемая в издержки производства одного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электросамоката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algn="ctr"/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472,75/25=18,91 бел. руб.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1D46F0F-BE78-43AB-A61D-9781D70AC5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93" b="99781" l="0" r="99713">
                        <a14:foregroundMark x1="0" y1="76645" x2="6753" y2="61952"/>
                        <a14:foregroundMark x1="6753" y1="61842" x2="17098" y2="47697"/>
                        <a14:foregroundMark x1="17241" y1="47697" x2="24282" y2="43860"/>
                        <a14:foregroundMark x1="24425" y1="43750" x2="30603" y2="42873"/>
                        <a14:foregroundMark x1="30603" y1="42873" x2="36063" y2="42544"/>
                        <a14:foregroundMark x1="36351" y1="42544" x2="43391" y2="38268"/>
                        <a14:foregroundMark x1="431" y1="76974" x2="144" y2="85855"/>
                        <a14:foregroundMark x1="287" y1="86294" x2="5029" y2="91228"/>
                        <a14:foregroundMark x1="27730" y1="90461" x2="25431" y2="99781"/>
                        <a14:foregroundMark x1="94109" y1="66886" x2="99856" y2="95504"/>
                        <a14:foregroundMark x1="43966" y1="35417" x2="36638" y2="37061"/>
                        <a14:foregroundMark x1="47414" y1="2193" x2="41236" y2="25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53275" y="3582487"/>
            <a:ext cx="2538726" cy="327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156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">
            <a:extLst>
              <a:ext uri="{FF2B5EF4-FFF2-40B4-BE49-F238E27FC236}">
                <a16:creationId xmlns:a16="http://schemas.microsoft.com/office/drawing/2014/main" id="{EC7A3D07-8F9F-49EF-9D3A-2EB2B2F1F4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185" y="334555"/>
            <a:ext cx="9768918" cy="768085"/>
          </a:xfrm>
        </p:spPr>
        <p:txBody>
          <a:bodyPr/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Инструкция по выполнению работы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93D0BE-6DA2-4CB7-B7E8-A70E27B4715A}"/>
              </a:ext>
            </a:extLst>
          </p:cNvPr>
          <p:cNvSpPr txBox="1"/>
          <p:nvPr/>
        </p:nvSpPr>
        <p:spPr>
          <a:xfrm>
            <a:off x="242185" y="1499423"/>
            <a:ext cx="11534656" cy="6635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Задание 6.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Рассчитать итоговое значение затрат на производство для выбранной продукции. Для этого необходимо просуммировать все значения, полученные на предыдущих этапах.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8E34E0-6FF9-471B-B702-147F0CC58E85}"/>
              </a:ext>
            </a:extLst>
          </p:cNvPr>
          <p:cNvSpPr txBox="1"/>
          <p:nvPr/>
        </p:nvSpPr>
        <p:spPr>
          <a:xfrm>
            <a:off x="242185" y="2559786"/>
            <a:ext cx="839731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Приведем пример:</a:t>
            </a:r>
          </a:p>
          <a:p>
            <a:pPr indent="450215" algn="just"/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Для производства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электросамокатов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на ОАО «БКМ»:</a:t>
            </a:r>
          </a:p>
          <a:p>
            <a:pPr marL="725488" lvl="0" algn="just">
              <a:buFont typeface="+mj-lt"/>
              <a:buAutoNum type="arabicPeriod"/>
              <a:tabLst>
                <a:tab pos="1071563" algn="l"/>
              </a:tabLst>
            </a:pP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Затраты на материальные ресурсы – 449,60 бел. руб.</a:t>
            </a:r>
          </a:p>
          <a:p>
            <a:pPr marL="725488" lvl="0" algn="just">
              <a:buFont typeface="+mj-lt"/>
              <a:buAutoNum type="arabicPeriod"/>
              <a:tabLst>
                <a:tab pos="1071563" algn="l"/>
              </a:tabLst>
            </a:pP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Затраты на оплату труда – 540 бел. руб.</a:t>
            </a:r>
          </a:p>
          <a:p>
            <a:pPr marL="725488" lvl="0" algn="just">
              <a:buFont typeface="+mj-lt"/>
              <a:buAutoNum type="arabicPeriod"/>
              <a:tabLst>
                <a:tab pos="1071563" algn="l"/>
              </a:tabLst>
            </a:pP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Отчисления на социальные нужды – 186,84 бел. руб.</a:t>
            </a:r>
          </a:p>
          <a:p>
            <a:pPr marL="725488" lvl="0" algn="just">
              <a:buFont typeface="+mj-lt"/>
              <a:buAutoNum type="arabicPeriod"/>
              <a:tabLst>
                <a:tab pos="1071563" algn="l"/>
              </a:tabLst>
            </a:pP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Амортизация основных средств – 18,91 бел. руб.</a:t>
            </a:r>
          </a:p>
          <a:p>
            <a:pPr indent="450215" algn="just"/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  <a:p>
            <a:pPr indent="450215" algn="just"/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Таким образом, суммарные издержки для производства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электросамокатов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на ОАО «БКМ» составят:</a:t>
            </a:r>
          </a:p>
          <a:p>
            <a:pPr algn="ctr"/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449,60+540+186,84+18,91=1195,35 бел. руб.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6A841AF-4077-4D2D-9819-B1DAF2E32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9503" y="3302024"/>
            <a:ext cx="3221421" cy="322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299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0E48C6D-E5DF-4DAD-93B9-4DF204C49FAF}"/>
              </a:ext>
            </a:extLst>
          </p:cNvPr>
          <p:cNvSpPr txBox="1"/>
          <p:nvPr/>
        </p:nvSpPr>
        <p:spPr>
          <a:xfrm>
            <a:off x="260130" y="162175"/>
            <a:ext cx="976673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Вопросы для формулирования выводов проведенной работы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F3FD0B-7677-41C5-95DC-81A41FD983AB}"/>
              </a:ext>
            </a:extLst>
          </p:cNvPr>
          <p:cNvSpPr txBox="1"/>
          <p:nvPr/>
        </p:nvSpPr>
        <p:spPr>
          <a:xfrm>
            <a:off x="260130" y="1891692"/>
            <a:ext cx="6992008" cy="2760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Что такое издержки производства?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Как классифицируются расходы предприятия?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Как происходит расчет материальных затрат?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Как происходит расчет расходов на оплату труда?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Как происходит расчет отчислений на социальные нужды?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Как происходит расчет амортизации основных средств?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Как происходит расчет суммарных издержек?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4E92F14-41EF-41DF-AA1E-04372E7A90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026" y="2554029"/>
            <a:ext cx="4864844" cy="431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326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F75EB8D-12BF-481F-BF48-86B9BD1EB533}"/>
              </a:ext>
            </a:extLst>
          </p:cNvPr>
          <p:cNvSpPr txBox="1"/>
          <p:nvPr/>
        </p:nvSpPr>
        <p:spPr>
          <a:xfrm>
            <a:off x="283779" y="146698"/>
            <a:ext cx="9758855" cy="1107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Требования к представлению </a:t>
            </a:r>
          </a:p>
          <a:p>
            <a:pPr algn="just"/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результатов работы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EC41D7-B23D-45EE-9CB7-81005618E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441886"/>
            <a:ext cx="6248400" cy="53530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6951718-610D-4AE2-B714-41C594001C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57133" y="1726896"/>
            <a:ext cx="1957554" cy="513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561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">
            <a:extLst>
              <a:ext uri="{FF2B5EF4-FFF2-40B4-BE49-F238E27FC236}">
                <a16:creationId xmlns:a16="http://schemas.microsoft.com/office/drawing/2014/main" id="{084BFF00-7720-42F7-BD3C-036B6748DC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9349" y="260648"/>
            <a:ext cx="9793088" cy="768085"/>
          </a:xfrm>
        </p:spPr>
        <p:txBody>
          <a:bodyPr/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Учебный материал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00DF02-8CCF-4159-AA2D-51CC95328963}"/>
              </a:ext>
            </a:extLst>
          </p:cNvPr>
          <p:cNvSpPr txBox="1"/>
          <p:nvPr/>
        </p:nvSpPr>
        <p:spPr>
          <a:xfrm>
            <a:off x="239350" y="1681048"/>
            <a:ext cx="11713301" cy="48909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1067"/>
              </a:spcAft>
            </a:pPr>
            <a:r>
              <a:rPr lang="ru-RU" sz="1867" dirty="0">
                <a:solidFill>
                  <a:schemeClr val="accent6">
                    <a:lumMod val="50000"/>
                  </a:schemeClr>
                </a:solidFill>
              </a:rPr>
              <a:t>Затраты на производство и себестоимость продукции являются важнейшими экономическими категориями. Грамотное использование и применение этих категорий позволяет избежать ошибок и необоснованных решений.</a:t>
            </a:r>
          </a:p>
          <a:p>
            <a:pPr indent="600272" algn="just"/>
            <a:r>
              <a:rPr lang="ru-RU" sz="1867" dirty="0">
                <a:solidFill>
                  <a:schemeClr val="accent6">
                    <a:lumMod val="50000"/>
                  </a:schemeClr>
                </a:solidFill>
              </a:rPr>
              <a:t>Все множество расходов предприятия можно классифицировать по цели их осуществления на </a:t>
            </a:r>
            <a:br>
              <a:rPr lang="ru-RU" sz="1867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67" dirty="0">
                <a:solidFill>
                  <a:schemeClr val="accent6">
                    <a:lumMod val="50000"/>
                  </a:schemeClr>
                </a:solidFill>
              </a:rPr>
              <a:t>следующие группы:</a:t>
            </a:r>
          </a:p>
          <a:p>
            <a:pPr indent="600272" algn="just"/>
            <a:r>
              <a:rPr lang="ru-RU" sz="1867" b="1" dirty="0">
                <a:solidFill>
                  <a:schemeClr val="accent1">
                    <a:lumMod val="75000"/>
                  </a:schemeClr>
                </a:solidFill>
              </a:rPr>
              <a:t>1-я группа </a:t>
            </a:r>
            <a:r>
              <a:rPr lang="ru-RU" sz="1867" dirty="0">
                <a:solidFill>
                  <a:schemeClr val="accent6">
                    <a:lumMod val="50000"/>
                  </a:schemeClr>
                </a:solidFill>
              </a:rPr>
              <a:t>– расходы, связанные с осуществлением инвестиций (капитальных вложений) в основные средства, нематериальные активы, а именно: строительство зданий и сооружений, приобретение оборудования, транспортных средств и других материальных ценностей длительного </a:t>
            </a:r>
            <a:br>
              <a:rPr lang="ru-RU" sz="1867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67" dirty="0">
                <a:solidFill>
                  <a:schemeClr val="accent6">
                    <a:lumMod val="50000"/>
                  </a:schemeClr>
                </a:solidFill>
              </a:rPr>
              <a:t>использования;</a:t>
            </a:r>
          </a:p>
          <a:p>
            <a:pPr indent="600272" algn="just"/>
            <a:r>
              <a:rPr lang="ru-RU" sz="1867" b="1" dirty="0">
                <a:solidFill>
                  <a:schemeClr val="accent1">
                    <a:lumMod val="75000"/>
                  </a:schemeClr>
                </a:solidFill>
              </a:rPr>
              <a:t>2-я группа</a:t>
            </a:r>
            <a:r>
              <a:rPr lang="ru-RU" sz="1867" dirty="0">
                <a:solidFill>
                  <a:schemeClr val="accent6">
                    <a:lumMod val="50000"/>
                  </a:schemeClr>
                </a:solidFill>
              </a:rPr>
              <a:t> – приобретение материальных ценностей, относящихся к разряду текущих активов: пополнение запасов материалов, полуфабрикатов, комплектующих изделий, а также создание запаса топлива, запасных частей, тары и т.п.</a:t>
            </a:r>
          </a:p>
          <a:p>
            <a:pPr indent="600272" algn="just"/>
            <a:r>
              <a:rPr lang="ru-RU" sz="1867" b="1" dirty="0">
                <a:solidFill>
                  <a:schemeClr val="accent1">
                    <a:lumMod val="75000"/>
                  </a:schemeClr>
                </a:solidFill>
              </a:rPr>
              <a:t>3-я группа</a:t>
            </a:r>
            <a:r>
              <a:rPr lang="ru-RU" sz="1867" dirty="0">
                <a:solidFill>
                  <a:schemeClr val="accent6">
                    <a:lumMod val="50000"/>
                  </a:schemeClr>
                </a:solidFill>
              </a:rPr>
              <a:t> – оплата услуг, оказываемых предприятию, таких как обеспечение электроэнергией,  водой, теплом, газом, транспортное обслуживание, связь и т. п.;</a:t>
            </a:r>
          </a:p>
          <a:p>
            <a:pPr indent="600272" algn="just"/>
            <a:r>
              <a:rPr lang="ru-RU" sz="1867" b="1" dirty="0">
                <a:solidFill>
                  <a:schemeClr val="accent1">
                    <a:lumMod val="75000"/>
                  </a:schemeClr>
                </a:solidFill>
              </a:rPr>
              <a:t>4-я группа </a:t>
            </a:r>
            <a:r>
              <a:rPr lang="ru-RU" sz="1867" dirty="0">
                <a:solidFill>
                  <a:schemeClr val="accent6">
                    <a:lumMod val="50000"/>
                  </a:schemeClr>
                </a:solidFill>
              </a:rPr>
              <a:t>– оплата труда привлеченного персонала предприятия – рабочих и служащих; </a:t>
            </a:r>
          </a:p>
          <a:p>
            <a:pPr indent="600272" algn="just"/>
            <a:r>
              <a:rPr lang="ru-RU" sz="1867" b="1" dirty="0">
                <a:solidFill>
                  <a:schemeClr val="accent1">
                    <a:lumMod val="75000"/>
                  </a:schemeClr>
                </a:solidFill>
              </a:rPr>
              <a:t>5-я группа </a:t>
            </a:r>
            <a:r>
              <a:rPr lang="ru-RU" sz="1867" dirty="0">
                <a:solidFill>
                  <a:schemeClr val="accent6">
                    <a:lumMod val="50000"/>
                  </a:schemeClr>
                </a:solidFill>
              </a:rPr>
              <a:t>– налоговые выплаты и приравненные к ним платежи предприятия.</a:t>
            </a:r>
          </a:p>
        </p:txBody>
      </p:sp>
    </p:spTree>
    <p:extLst>
      <p:ext uri="{BB962C8B-B14F-4D97-AF65-F5344CB8AC3E}">
        <p14:creationId xmlns:p14="http://schemas.microsoft.com/office/powerpoint/2010/main" val="3921593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">
            <a:extLst>
              <a:ext uri="{FF2B5EF4-FFF2-40B4-BE49-F238E27FC236}">
                <a16:creationId xmlns:a16="http://schemas.microsoft.com/office/drawing/2014/main" id="{35D6C60E-CA08-41C9-AF64-7724C6E5C1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9349" y="260648"/>
            <a:ext cx="9793088" cy="768085"/>
          </a:xfrm>
        </p:spPr>
        <p:txBody>
          <a:bodyPr/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Учебный материал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E27990-45FB-41F8-AF11-D90F5CB8B28A}"/>
              </a:ext>
            </a:extLst>
          </p:cNvPr>
          <p:cNvSpPr txBox="1"/>
          <p:nvPr/>
        </p:nvSpPr>
        <p:spPr>
          <a:xfrm>
            <a:off x="322856" y="1398426"/>
            <a:ext cx="11533784" cy="9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1067"/>
              </a:spcAft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Затраты на производство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– это денежные расходы, непосредственно связанные с производством </a:t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продукции. Они обеспечивают формирование прибыли за определенный период и документально </a:t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подтверждаются.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18F3B4-1F6C-4103-97EA-93E73530CCB4}"/>
              </a:ext>
            </a:extLst>
          </p:cNvPr>
          <p:cNvSpPr txBox="1"/>
          <p:nvPr/>
        </p:nvSpPr>
        <p:spPr>
          <a:xfrm>
            <a:off x="239348" y="2272757"/>
            <a:ext cx="11617292" cy="902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67" b="1" dirty="0">
                <a:solidFill>
                  <a:schemeClr val="accent6">
                    <a:lumMod val="50000"/>
                  </a:schemeClr>
                </a:solidFill>
              </a:rPr>
              <a:t>Этап №1: Расчет материальных затрат</a:t>
            </a:r>
          </a:p>
          <a:p>
            <a:pPr algn="just"/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В элементе «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Материальные затраты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» отражается стоимость сырья и материалов, покупных полуфабрикатов, комплектующих изделий, топлива,  энергии.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E5552A-345B-4009-AFF5-09F46750FBAC}"/>
              </a:ext>
            </a:extLst>
          </p:cNvPr>
          <p:cNvSpPr txBox="1"/>
          <p:nvPr/>
        </p:nvSpPr>
        <p:spPr>
          <a:xfrm>
            <a:off x="239348" y="3108158"/>
            <a:ext cx="11617292" cy="872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600272" algn="ctr"/>
            <a:r>
              <a:rPr lang="ru-RU" sz="1867" b="1" dirty="0">
                <a:solidFill>
                  <a:schemeClr val="accent6">
                    <a:lumMod val="50000"/>
                  </a:schemeClr>
                </a:solidFill>
              </a:rPr>
              <a:t>Этап №2: Расчет расходов на оплату труда</a:t>
            </a:r>
          </a:p>
          <a:p>
            <a:pPr algn="just"/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В элемент «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Расходы на оплату труда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» входят затраты на оплату труда производственного персонала предприятия, включая премии за производственные результаты, выплаты стимулирующего и компенсирующего характера.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5A229B-969E-471E-8928-09763A3C7756}"/>
              </a:ext>
            </a:extLst>
          </p:cNvPr>
          <p:cNvSpPr txBox="1"/>
          <p:nvPr/>
        </p:nvSpPr>
        <p:spPr>
          <a:xfrm>
            <a:off x="239348" y="3927793"/>
            <a:ext cx="11617291" cy="1118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67" b="1" dirty="0">
                <a:solidFill>
                  <a:schemeClr val="accent6">
                    <a:lumMod val="50000"/>
                  </a:schemeClr>
                </a:solidFill>
              </a:rPr>
              <a:t>Этап №3: Расчет отчислений на социальные нужды</a:t>
            </a:r>
          </a:p>
          <a:p>
            <a:pPr algn="just"/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В элементе «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Отчисления на социальные нужды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» отражаются обязательные отчисления по установленным законодательством нормам в фонд социальной защиты населения, государственный фонд содействия занятости и другие обязательные выплаты от всех видов оплаты труда работников.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20AC64-3358-46C5-B025-D543C22AAE0E}"/>
              </a:ext>
            </a:extLst>
          </p:cNvPr>
          <p:cNvSpPr txBox="1"/>
          <p:nvPr/>
        </p:nvSpPr>
        <p:spPr>
          <a:xfrm>
            <a:off x="239348" y="4993649"/>
            <a:ext cx="11617291" cy="872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67" b="1" dirty="0">
                <a:solidFill>
                  <a:schemeClr val="accent6">
                    <a:lumMod val="50000"/>
                  </a:schemeClr>
                </a:solidFill>
              </a:rPr>
              <a:t>Этап №4: Расчет амортизации основных средств</a:t>
            </a:r>
          </a:p>
          <a:p>
            <a:pPr algn="just"/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В элементе «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Амортизация основных средств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» отражается сумма амортизационных отчислений от стоимости основных средств и нематериальных активов, исчисленная в установленном порядке.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858CB4-FA88-4BD4-A8E6-74FB4A085CCB}"/>
              </a:ext>
            </a:extLst>
          </p:cNvPr>
          <p:cNvSpPr txBox="1"/>
          <p:nvPr/>
        </p:nvSpPr>
        <p:spPr>
          <a:xfrm>
            <a:off x="239348" y="5818449"/>
            <a:ext cx="11617291" cy="872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/>
            <a:r>
              <a:rPr lang="ru-RU" sz="1867" b="1" dirty="0">
                <a:solidFill>
                  <a:schemeClr val="accent6">
                    <a:lumMod val="50000"/>
                  </a:schemeClr>
                </a:solidFill>
              </a:rPr>
              <a:t>Этап №5: Расчет суммарных затрат</a:t>
            </a:r>
          </a:p>
          <a:p>
            <a:pPr algn="just"/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Путем сложения значений, полученных на предыдущих этапах, рассчитывается итоговое значение издержек на производство нового вида продукции.</a:t>
            </a:r>
          </a:p>
        </p:txBody>
      </p:sp>
    </p:spTree>
    <p:extLst>
      <p:ext uri="{BB962C8B-B14F-4D97-AF65-F5344CB8AC3E}">
        <p14:creationId xmlns:p14="http://schemas.microsoft.com/office/powerpoint/2010/main" val="4280088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DBD85267-A4AD-4365-88F3-CF793C1D19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185" y="334555"/>
            <a:ext cx="9768918" cy="768085"/>
          </a:xfrm>
        </p:spPr>
        <p:txBody>
          <a:bodyPr/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Инструкция по выполнению работы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D71096-992D-4815-A6E1-6AC854BC9363}"/>
              </a:ext>
            </a:extLst>
          </p:cNvPr>
          <p:cNvSpPr txBox="1"/>
          <p:nvPr/>
        </p:nvSpPr>
        <p:spPr>
          <a:xfrm>
            <a:off x="242185" y="1631838"/>
            <a:ext cx="11645015" cy="6635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Задание 1.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Ученики должны сформировать команды по 3-4 человека, выбирать или придумать предприятие и новый вид продукции, который оно будет производить.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C595E0-099E-4342-B47B-BB5E6DB1532A}"/>
              </a:ext>
            </a:extLst>
          </p:cNvPr>
          <p:cNvSpPr txBox="1"/>
          <p:nvPr/>
        </p:nvSpPr>
        <p:spPr>
          <a:xfrm>
            <a:off x="996078" y="2443870"/>
            <a:ext cx="10137227" cy="1020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Приведем пример: можно выбрать предприятие (ОАО «БКМ») или придумать свое </a:t>
            </a:r>
            <a:br>
              <a:rPr lang="ru-RU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(ОАО «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РОГАиКОПЫТА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»), и предположить, что оно будет производить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электросамокаты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в количестве 25 штук в месяц.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8DEC065-7350-4160-918F-BC444E924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0884" y="3379673"/>
            <a:ext cx="3116316" cy="311631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ACFF496-8655-4D32-910B-791D7928EFC6}"/>
              </a:ext>
            </a:extLst>
          </p:cNvPr>
          <p:cNvSpPr txBox="1"/>
          <p:nvPr/>
        </p:nvSpPr>
        <p:spPr>
          <a:xfrm>
            <a:off x="578070" y="4333082"/>
            <a:ext cx="7541171" cy="1209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Предприятие ______________________________________________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Вид продукции ____________________________________________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Количество выпускаемой продукции в месяц 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400125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">
            <a:extLst>
              <a:ext uri="{FF2B5EF4-FFF2-40B4-BE49-F238E27FC236}">
                <a16:creationId xmlns:a16="http://schemas.microsoft.com/office/drawing/2014/main" id="{751190CA-959E-4708-8C5C-3E145B78BB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185" y="334555"/>
            <a:ext cx="9768918" cy="768085"/>
          </a:xfrm>
        </p:spPr>
        <p:txBody>
          <a:bodyPr/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Инструкция по выполнению работы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C92BF4-B15D-4C25-9752-1210BFBDB935}"/>
              </a:ext>
            </a:extLst>
          </p:cNvPr>
          <p:cNvSpPr txBox="1"/>
          <p:nvPr/>
        </p:nvSpPr>
        <p:spPr>
          <a:xfrm>
            <a:off x="242185" y="1413578"/>
            <a:ext cx="1161348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Задание 2.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Рассчитать затраты на материальные ресурсы для выбранной продукции.</a:t>
            </a:r>
          </a:p>
          <a:p>
            <a:pPr indent="457200" algn="just"/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pPr indent="457200" algn="just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Шаг 1.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Определить, какие материалы понадобятся для производства выбранной продукции, их количество и стоимость (поиск данных в сети интернет).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2548C2-C389-4856-946B-E4373D451056}"/>
              </a:ext>
            </a:extLst>
          </p:cNvPr>
          <p:cNvSpPr txBox="1"/>
          <p:nvPr/>
        </p:nvSpPr>
        <p:spPr>
          <a:xfrm>
            <a:off x="242185" y="2560818"/>
            <a:ext cx="1161348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/>
            <a:r>
              <a:rPr lang="ru-RU" sz="1600" i="1" dirty="0">
                <a:solidFill>
                  <a:schemeClr val="accent1">
                    <a:lumMod val="75000"/>
                  </a:schemeClr>
                </a:solidFill>
              </a:rPr>
              <a:t>Приведем пример: для производства </a:t>
            </a:r>
            <a:r>
              <a:rPr lang="ru-RU" sz="1600" i="1" dirty="0" err="1">
                <a:solidFill>
                  <a:schemeClr val="accent1">
                    <a:lumMod val="75000"/>
                  </a:schemeClr>
                </a:solidFill>
              </a:rPr>
              <a:t>электросамокатов</a:t>
            </a:r>
            <a:r>
              <a:rPr lang="ru-RU" sz="1600" i="1" dirty="0">
                <a:solidFill>
                  <a:schemeClr val="accent1">
                    <a:lumMod val="75000"/>
                  </a:schemeClr>
                </a:solidFill>
              </a:rPr>
              <a:t> потребуются определенные материальные ресурсы и затраты на них, представленные в таблице:</a:t>
            </a:r>
          </a:p>
          <a:p>
            <a:pPr indent="457200" algn="ctr"/>
            <a:r>
              <a:rPr lang="ru-RU" sz="1600" i="1" dirty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  <a:p>
            <a:r>
              <a:rPr lang="ru-RU" sz="1600" i="1" dirty="0">
                <a:solidFill>
                  <a:schemeClr val="accent1">
                    <a:lumMod val="75000"/>
                  </a:schemeClr>
                </a:solidFill>
              </a:rPr>
              <a:t>Материальные затраты на производство </a:t>
            </a:r>
            <a:r>
              <a:rPr lang="ru-RU" sz="1600" i="1" dirty="0" err="1">
                <a:solidFill>
                  <a:schemeClr val="accent1">
                    <a:lumMod val="75000"/>
                  </a:schemeClr>
                </a:solidFill>
              </a:rPr>
              <a:t>электросамокатов</a:t>
            </a:r>
            <a:endParaRPr lang="ru-RU" sz="1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479C429-221E-441E-915A-24D6A1B90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35" y="3629943"/>
            <a:ext cx="6726624" cy="24622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C468FEB-593E-4144-A9EC-0F4FFE29D183}"/>
              </a:ext>
            </a:extLst>
          </p:cNvPr>
          <p:cNvSpPr txBox="1"/>
          <p:nvPr/>
        </p:nvSpPr>
        <p:spPr>
          <a:xfrm>
            <a:off x="7126014" y="3775851"/>
            <a:ext cx="48238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1325" algn="just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Шаг 2.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Посчитать итоговую сумму затрат на основные материалы и комплектующие. Для этого необходимо перемножить значения норм расхода и цен за единицу каждого материала, а затем сложить все полученные значения.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50798E-87C7-40F3-89AF-1E3A299FADBF}"/>
              </a:ext>
            </a:extLst>
          </p:cNvPr>
          <p:cNvSpPr txBox="1"/>
          <p:nvPr/>
        </p:nvSpPr>
        <p:spPr>
          <a:xfrm>
            <a:off x="7047186" y="5145696"/>
            <a:ext cx="49814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i="1" dirty="0">
                <a:solidFill>
                  <a:schemeClr val="accent1">
                    <a:lumMod val="75000"/>
                  </a:schemeClr>
                </a:solidFill>
              </a:rPr>
              <a:t>Приведем пример:</a:t>
            </a:r>
          </a:p>
          <a:p>
            <a:pPr algn="ctr"/>
            <a:r>
              <a:rPr lang="ru-RU" sz="1600" i="1" dirty="0">
                <a:solidFill>
                  <a:schemeClr val="accent1">
                    <a:lumMod val="75000"/>
                  </a:schemeClr>
                </a:solidFill>
              </a:rPr>
              <a:t>127,57 ∙ 0,3+67,12 ∙ 0,4+560,70 ∙ 0,4+80,10 ∙ 2 = 449,60 бел. руб.</a:t>
            </a:r>
          </a:p>
        </p:txBody>
      </p:sp>
    </p:spTree>
    <p:extLst>
      <p:ext uri="{BB962C8B-B14F-4D97-AF65-F5344CB8AC3E}">
        <p14:creationId xmlns:p14="http://schemas.microsoft.com/office/powerpoint/2010/main" val="2608406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">
            <a:extLst>
              <a:ext uri="{FF2B5EF4-FFF2-40B4-BE49-F238E27FC236}">
                <a16:creationId xmlns:a16="http://schemas.microsoft.com/office/drawing/2014/main" id="{79900088-AD06-434F-9D0B-00A7CC19BC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185" y="334555"/>
            <a:ext cx="9768918" cy="768085"/>
          </a:xfrm>
        </p:spPr>
        <p:txBody>
          <a:bodyPr/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Инструкция по выполнению работы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0E1E34-C56F-47A1-A0C3-D1A670B4CB72}"/>
              </a:ext>
            </a:extLst>
          </p:cNvPr>
          <p:cNvSpPr txBox="1"/>
          <p:nvPr/>
        </p:nvSpPr>
        <p:spPr>
          <a:xfrm>
            <a:off x="242185" y="1448940"/>
            <a:ext cx="11660781" cy="367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Задание 3.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Рассчитать расходы на оплату труда для выбранной продукции.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F6E41D-B1ED-4B6B-9536-858E12C418FE}"/>
              </a:ext>
            </a:extLst>
          </p:cNvPr>
          <p:cNvSpPr txBox="1"/>
          <p:nvPr/>
        </p:nvSpPr>
        <p:spPr>
          <a:xfrm>
            <a:off x="265609" y="2038618"/>
            <a:ext cx="11660781" cy="959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Шаг 1.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Предположить, сколько работников будет занято в процессе производства нового вида продукции. На предприятии существуют различные категории работников, которые выполняют разные задачи и отвечают за различные функции. Вот некоторые из них: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18E1B7-CE68-49AE-BAFB-832D17170D33}"/>
              </a:ext>
            </a:extLst>
          </p:cNvPr>
          <p:cNvSpPr txBox="1"/>
          <p:nvPr/>
        </p:nvSpPr>
        <p:spPr>
          <a:xfrm>
            <a:off x="2997097" y="3340634"/>
            <a:ext cx="4259093" cy="15526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361950" algn="just">
              <a:lnSpc>
                <a:spcPct val="107000"/>
              </a:lnSpc>
              <a:buFont typeface="+mj-lt"/>
              <a:buAutoNum type="arabicPeriod"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Основные рабочие.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lvl="0" indent="361950" algn="just">
              <a:lnSpc>
                <a:spcPct val="107000"/>
              </a:lnSpc>
              <a:buFont typeface="+mj-lt"/>
              <a:buAutoNum type="arabicPeriod"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Вспомогательные рабочие.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lvl="0" indent="361950" algn="just">
              <a:lnSpc>
                <a:spcPct val="107000"/>
              </a:lnSpc>
              <a:buFont typeface="+mj-lt"/>
              <a:buAutoNum type="arabicPeriod"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Специалисты.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lvl="0" indent="361950" algn="just">
              <a:lnSpc>
                <a:spcPct val="107000"/>
              </a:lnSpc>
              <a:buFont typeface="+mj-lt"/>
              <a:buAutoNum type="arabicPeriod"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Служащие.</a:t>
            </a:r>
          </a:p>
          <a:p>
            <a:pPr lvl="0" indent="36195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Руководители.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7088885-6412-4EEA-9A30-C9D4DE1A4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5770" y="3107970"/>
            <a:ext cx="3570665" cy="357066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2926D38-5BDB-4A3F-B995-C0F5AB26A77D}"/>
              </a:ext>
            </a:extLst>
          </p:cNvPr>
          <p:cNvSpPr txBox="1"/>
          <p:nvPr/>
        </p:nvSpPr>
        <p:spPr>
          <a:xfrm>
            <a:off x="265609" y="5399546"/>
            <a:ext cx="7648681" cy="959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Приведем пример: предположим, что 13 рабочих будет занято в производстве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электросамокатов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на ОАО «БКМ», где будет выпускать 25 самокатов в месяц.</a:t>
            </a:r>
          </a:p>
        </p:txBody>
      </p:sp>
    </p:spTree>
    <p:extLst>
      <p:ext uri="{BB962C8B-B14F-4D97-AF65-F5344CB8AC3E}">
        <p14:creationId xmlns:p14="http://schemas.microsoft.com/office/powerpoint/2010/main" val="241079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">
            <a:extLst>
              <a:ext uri="{FF2B5EF4-FFF2-40B4-BE49-F238E27FC236}">
                <a16:creationId xmlns:a16="http://schemas.microsoft.com/office/drawing/2014/main" id="{3A58F5E7-350C-4C29-8285-5C1CF2D31A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185" y="334555"/>
            <a:ext cx="9768918" cy="768085"/>
          </a:xfrm>
        </p:spPr>
        <p:txBody>
          <a:bodyPr/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Инструкция по выполнению работы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D6C826-8F6B-4F93-84EF-DBB551DFD040}"/>
              </a:ext>
            </a:extLst>
          </p:cNvPr>
          <p:cNvSpPr txBox="1"/>
          <p:nvPr/>
        </p:nvSpPr>
        <p:spPr>
          <a:xfrm>
            <a:off x="242185" y="1448940"/>
            <a:ext cx="11660781" cy="367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Задание 3.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Рассчитать расходы на оплату труда для выбранной продукции.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FBD7E9-074F-48C8-811B-C09B6744D7BD}"/>
              </a:ext>
            </a:extLst>
          </p:cNvPr>
          <p:cNvSpPr txBox="1"/>
          <p:nvPr/>
        </p:nvSpPr>
        <p:spPr>
          <a:xfrm>
            <a:off x="249843" y="1819386"/>
            <a:ext cx="1166078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Шаг 2.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Необходимо найти данные о среднемесячных заработных платах и рассчитать итоговое значение расходов на оплату труда.</a:t>
            </a:r>
          </a:p>
          <a:p>
            <a:pPr indent="457200" algn="just"/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ctr"/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Приведем пример: для ОАО «БКМ» данные для расчета расходов на оплату труда можно представить в виде таблицы.</a:t>
            </a:r>
          </a:p>
          <a:p>
            <a:pPr indent="457200" algn="ctr"/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Расчет расходов на оплату труда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97DE914-77B9-41CA-BE8F-0A45396B0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43" y="3787647"/>
            <a:ext cx="7230300" cy="288116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432D99C-7C08-4670-BC80-3A70E2DE2F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923" y="3133954"/>
            <a:ext cx="2074359" cy="372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850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1542C94-938A-4B6E-8A64-B55B60E4B8C1}"/>
              </a:ext>
            </a:extLst>
          </p:cNvPr>
          <p:cNvSpPr txBox="1"/>
          <p:nvPr/>
        </p:nvSpPr>
        <p:spPr>
          <a:xfrm>
            <a:off x="242185" y="1401642"/>
            <a:ext cx="11660781" cy="3366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Задание 3.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Рассчитать расходы на оплату труда для выбранной продукции.</a:t>
            </a:r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94F97DF8-2D16-44EB-BC42-EBD4B441B2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185" y="334555"/>
            <a:ext cx="9768918" cy="768085"/>
          </a:xfrm>
        </p:spPr>
        <p:txBody>
          <a:bodyPr/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Инструкция по выполнению работы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966E53-3BE2-4259-B25E-A1C4793F07F0}"/>
              </a:ext>
            </a:extLst>
          </p:cNvPr>
          <p:cNvSpPr txBox="1"/>
          <p:nvPr/>
        </p:nvSpPr>
        <p:spPr>
          <a:xfrm>
            <a:off x="242184" y="1699488"/>
            <a:ext cx="1166078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Шаг 3.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Рассчитать значение расходов на оплату труда в расчете на единицу продукции. Для этого необходимо сложить все значения расходов на оплату труда и разделить на объем производства.</a:t>
            </a:r>
          </a:p>
          <a:p>
            <a:pPr indent="457200" algn="just"/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1600" i="1" dirty="0">
                <a:solidFill>
                  <a:schemeClr val="accent1">
                    <a:lumMod val="75000"/>
                  </a:schemeClr>
                </a:solidFill>
              </a:rPr>
              <a:t>Приведем пример: (9900+1600+1400+600)/25=540 бел. руб.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F9E06F-3631-4FDA-8B0E-CCF7046CBA8E}"/>
              </a:ext>
            </a:extLst>
          </p:cNvPr>
          <p:cNvSpPr txBox="1"/>
          <p:nvPr/>
        </p:nvSpPr>
        <p:spPr>
          <a:xfrm>
            <a:off x="242183" y="2742144"/>
            <a:ext cx="11660781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Задание 4.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Рассчитать отчисления на социальные нужды для выбранной продукции. Отчисления на социальные нужды состоят из отчислений в Фонд социальной защиты населения и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Белгосстрах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indent="457200" algn="just"/>
            <a:endParaRPr lang="ru-RU" sz="500" dirty="0">
              <a:solidFill>
                <a:schemeClr val="accent6">
                  <a:lumMod val="50000"/>
                </a:schemeClr>
              </a:solidFill>
            </a:endParaRPr>
          </a:p>
          <a:p>
            <a:pPr indent="450215" algn="just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Шаг 1.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Рассчитать отчисления в Фонд социальной защиты населения. Рассчитывается как 34% от расходов на оплату труда, посчитанных на предыдущем этапе.</a:t>
            </a:r>
          </a:p>
          <a:p>
            <a:pPr indent="450215" algn="just"/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 </a:t>
            </a:r>
          </a:p>
          <a:p>
            <a:pPr indent="450215"/>
            <a:r>
              <a:rPr lang="ru-RU" sz="1600" i="1" dirty="0">
                <a:solidFill>
                  <a:schemeClr val="accent1">
                    <a:lumMod val="75000"/>
                  </a:schemeClr>
                </a:solidFill>
              </a:rPr>
              <a:t>Приведем пример: 540 ∙ 34%/100%=183,60 бел. руб.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40C208-CE3E-414D-9D81-50B13BFD5081}"/>
              </a:ext>
            </a:extLst>
          </p:cNvPr>
          <p:cNvSpPr txBox="1"/>
          <p:nvPr/>
        </p:nvSpPr>
        <p:spPr>
          <a:xfrm>
            <a:off x="265609" y="4400900"/>
            <a:ext cx="1166078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Шаг 2.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Рассчитать отчисления в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Белгосстрах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. Рассчитывается как 0,6% от расходов на оплату труда, посчитанных на предыдущем этапе.</a:t>
            </a:r>
          </a:p>
          <a:p>
            <a:r>
              <a:rPr lang="ru-RU" sz="16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/>
            <a:r>
              <a:rPr lang="ru-RU" sz="1600" i="1" dirty="0">
                <a:solidFill>
                  <a:schemeClr val="accent1">
                    <a:lumMod val="75000"/>
                  </a:schemeClr>
                </a:solidFill>
              </a:rPr>
              <a:t>Приведем пример расчета: 540 ∙ 0,6%/100%=3,24 бел. руб.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FE754D-7C1B-4033-9266-D1EA98BBEA89}"/>
              </a:ext>
            </a:extLst>
          </p:cNvPr>
          <p:cNvSpPr txBox="1"/>
          <p:nvPr/>
        </p:nvSpPr>
        <p:spPr>
          <a:xfrm>
            <a:off x="265609" y="5520720"/>
            <a:ext cx="1166078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Шаг 3.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Рассчитать суммарное значение отчислений на социальные нужды. Складываются значения, полученные на предыдущих двух шагах.</a:t>
            </a:r>
          </a:p>
          <a:p>
            <a:pPr indent="450215" algn="just"/>
            <a:r>
              <a:rPr lang="ru-RU" sz="16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/>
            <a:r>
              <a:rPr lang="ru-RU" sz="1600" i="1" dirty="0">
                <a:solidFill>
                  <a:schemeClr val="accent1">
                    <a:lumMod val="75000"/>
                  </a:schemeClr>
                </a:solidFill>
              </a:rPr>
              <a:t>Приведем пример расчета:183,60+3,24=186,84 бел. руб.</a:t>
            </a:r>
          </a:p>
        </p:txBody>
      </p:sp>
    </p:spTree>
    <p:extLst>
      <p:ext uri="{BB962C8B-B14F-4D97-AF65-F5344CB8AC3E}">
        <p14:creationId xmlns:p14="http://schemas.microsoft.com/office/powerpoint/2010/main" val="94237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D54D2E9-1F1C-4104-AF07-283864597FAD}"/>
              </a:ext>
            </a:extLst>
          </p:cNvPr>
          <p:cNvSpPr txBox="1"/>
          <p:nvPr/>
        </p:nvSpPr>
        <p:spPr>
          <a:xfrm>
            <a:off x="242185" y="1456827"/>
            <a:ext cx="11613484" cy="367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Задание 5.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Рассчитать амортизацию основных средств для выбранной продукции. </a:t>
            </a:r>
          </a:p>
        </p:txBody>
      </p:sp>
      <p:sp>
        <p:nvSpPr>
          <p:cNvPr id="6" name="Текст 1">
            <a:extLst>
              <a:ext uri="{FF2B5EF4-FFF2-40B4-BE49-F238E27FC236}">
                <a16:creationId xmlns:a16="http://schemas.microsoft.com/office/drawing/2014/main" id="{A8DF2D6C-F4FE-4F35-9549-7F027F1D96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185" y="334555"/>
            <a:ext cx="9768918" cy="768085"/>
          </a:xfrm>
        </p:spPr>
        <p:txBody>
          <a:bodyPr/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Инструкция по выполнению работы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8518B9-5F35-4032-8C93-DC32B3CDEEA4}"/>
              </a:ext>
            </a:extLst>
          </p:cNvPr>
          <p:cNvSpPr txBox="1"/>
          <p:nvPr/>
        </p:nvSpPr>
        <p:spPr>
          <a:xfrm>
            <a:off x="242185" y="1847594"/>
            <a:ext cx="116134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Шаг 1.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Предположить, какое оборудование будет необходимо предприятию для производства нового вида продукции, определить (найти в сети интернет) его стоимость и срок полезного использования.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C31474-E35B-41F0-8AC0-DBEECF268FDF}"/>
              </a:ext>
            </a:extLst>
          </p:cNvPr>
          <p:cNvSpPr txBox="1"/>
          <p:nvPr/>
        </p:nvSpPr>
        <p:spPr>
          <a:xfrm>
            <a:off x="242185" y="2517476"/>
            <a:ext cx="116134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Приведем пример: для производства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электросамокатов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ОАО «БКМ» понадобятся оборудование определенного вида, приведенное в таблице:</a:t>
            </a:r>
          </a:p>
          <a:p>
            <a:pPr algn="just"/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  <a:p>
            <a:pPr indent="457200" algn="just"/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Необходимое оборудование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EB91812-2458-46C2-AB2D-93D3C5FAA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3768955"/>
            <a:ext cx="8064600" cy="294715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F61D026-D928-4EC1-A18E-1D9A8AE44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7421" y="4132049"/>
            <a:ext cx="2538248" cy="253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429343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s Slide Master">
  <a:themeElements>
    <a:clrScheme name="Другая 3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568278"/>
      </a:hlink>
      <a:folHlink>
        <a:srgbClr val="9DBFB8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75000"/>
            <a:lumOff val="2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1147</TotalTime>
  <Words>1383</Words>
  <Application>Microsoft Office PowerPoint</Application>
  <PresentationFormat>Широкоэкранный</PresentationFormat>
  <Paragraphs>130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Contents Slide Master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prp</dc:creator>
  <cp:lastModifiedBy>prp</cp:lastModifiedBy>
  <cp:revision>22</cp:revision>
  <dcterms:created xsi:type="dcterms:W3CDTF">2025-02-21T10:22:06Z</dcterms:created>
  <dcterms:modified xsi:type="dcterms:W3CDTF">2025-03-11T10:00:28Z</dcterms:modified>
</cp:coreProperties>
</file>