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2"/>
  </p:notes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4" r:id="rId17"/>
    <p:sldId id="363" r:id="rId18"/>
    <p:sldId id="365" r:id="rId19"/>
    <p:sldId id="366" r:id="rId20"/>
    <p:sldId id="36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8A7EC-E18F-4BE6-BAAE-38F9CA8AFEB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41E5D-0BB4-4ECF-AB9A-DDE35A767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4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https://sheba.spb.ru/za/itut-izo-1989.htm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9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E6FA07-A982-4537-88EC-E069D19D5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19" b="-119"/>
          <a:stretch/>
        </p:blipFill>
        <p:spPr>
          <a:xfrm>
            <a:off x="-3025013" y="37108"/>
            <a:ext cx="9121013" cy="6858000"/>
          </a:xfrm>
          <a:prstGeom prst="parallelogram">
            <a:avLst>
              <a:gd name="adj" fmla="val 44315"/>
            </a:avLst>
          </a:prstGeom>
        </p:spPr>
      </p:pic>
    </p:spTree>
    <p:extLst>
      <p:ext uri="{BB962C8B-B14F-4D97-AF65-F5344CB8AC3E}">
        <p14:creationId xmlns:p14="http://schemas.microsoft.com/office/powerpoint/2010/main" val="290596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B3A3434-8573-4264-B225-202B5A051C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151938"/>
            <a:ext cx="1142526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920023"/>
            <a:ext cx="1142526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6480043" y="1508787"/>
            <a:ext cx="5711957" cy="3840427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0272" y="0"/>
            <a:ext cx="44514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78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9403" y="1931533"/>
            <a:ext cx="6240693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59499" y="634087"/>
            <a:ext cx="4512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3534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659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38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730602" y="3717032"/>
            <a:ext cx="5279989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0601" y="1722011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70209" y="4554395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70209" y="1722011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0601" y="4554395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70220" y="3742100"/>
            <a:ext cx="5279989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95004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316765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429000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0160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CC86BA-B0FB-4358-AA58-C05DE3BA1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679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992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993060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77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6BADBD3-F62E-4697-8D31-675A48314BF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599723" y="932723"/>
            <a:ext cx="4992555" cy="4992555"/>
            <a:chOff x="2699792" y="699542"/>
            <a:chExt cx="3744416" cy="3744416"/>
          </a:xfrm>
        </p:grpSpPr>
        <p:sp>
          <p:nvSpPr>
            <p:cNvPr id="2" name="Oval 1"/>
            <p:cNvSpPr/>
            <p:nvPr userDrawn="1"/>
          </p:nvSpPr>
          <p:spPr>
            <a:xfrm>
              <a:off x="2699792" y="699542"/>
              <a:ext cx="3744416" cy="3744416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2836962" y="836712"/>
              <a:ext cx="3470076" cy="3470076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7797271" y="1312838"/>
            <a:ext cx="1332971" cy="1326604"/>
            <a:chOff x="6127601" y="487152"/>
            <a:chExt cx="999728" cy="994953"/>
          </a:xfrm>
        </p:grpSpPr>
        <p:sp>
          <p:nvSpPr>
            <p:cNvPr id="8" name="Oval 7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0630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208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FFD088-AFB2-4558-B406-0F79F25EB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5592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208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FFD088-AFB2-4558-B406-0F79F25EB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130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A93D33-C1A0-449B-BC38-52BADDFFC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542" t="637" r="48838" b="1179"/>
          <a:stretch/>
        </p:blipFill>
        <p:spPr>
          <a:xfrm>
            <a:off x="1" y="-2051"/>
            <a:ext cx="2159563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59563" y="151938"/>
            <a:ext cx="100324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59563" y="920023"/>
            <a:ext cx="1003243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8940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135E846-F3C7-4BDC-9C4A-51F02121D6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D7392C7-CD05-4402-8557-9F73B924DF28}"/>
              </a:ext>
            </a:extLst>
          </p:cNvPr>
          <p:cNvGrpSpPr/>
          <p:nvPr userDrawn="1"/>
        </p:nvGrpSpPr>
        <p:grpSpPr>
          <a:xfrm>
            <a:off x="0" y="-123393"/>
            <a:ext cx="12267143" cy="7104789"/>
            <a:chOff x="-20564" y="-186444"/>
            <a:chExt cx="9164564" cy="5370634"/>
          </a:xfrm>
        </p:grpSpPr>
        <p:sp>
          <p:nvSpPr>
            <p:cNvPr id="3" name="Rectangle 2"/>
            <p:cNvSpPr/>
            <p:nvPr userDrawn="1"/>
          </p:nvSpPr>
          <p:spPr>
            <a:xfrm>
              <a:off x="-20564" y="-100049"/>
              <a:ext cx="9144000" cy="519095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" name="Rectangle 1"/>
            <p:cNvSpPr/>
            <p:nvPr userDrawn="1"/>
          </p:nvSpPr>
          <p:spPr>
            <a:xfrm>
              <a:off x="5220072" y="-186444"/>
              <a:ext cx="3923928" cy="5370634"/>
            </a:xfrm>
            <a:custGeom>
              <a:avLst/>
              <a:gdLst>
                <a:gd name="connsiteX0" fmla="*/ 0 w 4572000"/>
                <a:gd name="connsiteY0" fmla="*/ 0 h 5143500"/>
                <a:gd name="connsiteX1" fmla="*/ 4572000 w 4572000"/>
                <a:gd name="connsiteY1" fmla="*/ 0 h 5143500"/>
                <a:gd name="connsiteX2" fmla="*/ 4572000 w 4572000"/>
                <a:gd name="connsiteY2" fmla="*/ 5143500 h 5143500"/>
                <a:gd name="connsiteX3" fmla="*/ 0 w 4572000"/>
                <a:gd name="connsiteY3" fmla="*/ 5143500 h 5143500"/>
                <a:gd name="connsiteX4" fmla="*/ 0 w 4572000"/>
                <a:gd name="connsiteY4" fmla="*/ 0 h 5143500"/>
                <a:gd name="connsiteX0" fmla="*/ 2217761 w 4572000"/>
                <a:gd name="connsiteY0" fmla="*/ 0 h 5143500"/>
                <a:gd name="connsiteX1" fmla="*/ 4572000 w 4572000"/>
                <a:gd name="connsiteY1" fmla="*/ 0 h 5143500"/>
                <a:gd name="connsiteX2" fmla="*/ 4572000 w 4572000"/>
                <a:gd name="connsiteY2" fmla="*/ 5143500 h 5143500"/>
                <a:gd name="connsiteX3" fmla="*/ 0 w 4572000"/>
                <a:gd name="connsiteY3" fmla="*/ 5143500 h 5143500"/>
                <a:gd name="connsiteX4" fmla="*/ 2217761 w 4572000"/>
                <a:gd name="connsiteY4" fmla="*/ 0 h 5143500"/>
                <a:gd name="connsiteX0" fmla="*/ 2354239 w 4572000"/>
                <a:gd name="connsiteY0" fmla="*/ 0 h 5157147"/>
                <a:gd name="connsiteX1" fmla="*/ 4572000 w 4572000"/>
                <a:gd name="connsiteY1" fmla="*/ 13647 h 5157147"/>
                <a:gd name="connsiteX2" fmla="*/ 4572000 w 4572000"/>
                <a:gd name="connsiteY2" fmla="*/ 5157147 h 5157147"/>
                <a:gd name="connsiteX3" fmla="*/ 0 w 4572000"/>
                <a:gd name="connsiteY3" fmla="*/ 5157147 h 5157147"/>
                <a:gd name="connsiteX4" fmla="*/ 2354239 w 4572000"/>
                <a:gd name="connsiteY4" fmla="*/ 0 h 5157147"/>
                <a:gd name="connsiteX0" fmla="*/ 2347415 w 4572000"/>
                <a:gd name="connsiteY0" fmla="*/ 0 h 5150323"/>
                <a:gd name="connsiteX1" fmla="*/ 4572000 w 4572000"/>
                <a:gd name="connsiteY1" fmla="*/ 6823 h 5150323"/>
                <a:gd name="connsiteX2" fmla="*/ 4572000 w 4572000"/>
                <a:gd name="connsiteY2" fmla="*/ 5150323 h 5150323"/>
                <a:gd name="connsiteX3" fmla="*/ 0 w 4572000"/>
                <a:gd name="connsiteY3" fmla="*/ 5150323 h 5150323"/>
                <a:gd name="connsiteX4" fmla="*/ 2347415 w 4572000"/>
                <a:gd name="connsiteY4" fmla="*/ 0 h 515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5150323">
                  <a:moveTo>
                    <a:pt x="2347415" y="0"/>
                  </a:moveTo>
                  <a:lnTo>
                    <a:pt x="4572000" y="6823"/>
                  </a:lnTo>
                  <a:lnTo>
                    <a:pt x="4572000" y="5150323"/>
                  </a:lnTo>
                  <a:lnTo>
                    <a:pt x="0" y="5150323"/>
                  </a:lnTo>
                  <a:lnTo>
                    <a:pt x="23474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728181" y="4869160"/>
            <a:ext cx="44638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267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728181" y="5863579"/>
            <a:ext cx="44638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B091268F-C541-40CC-98C4-12189BCDB740}"/>
              </a:ext>
            </a:extLst>
          </p:cNvPr>
          <p:cNvSpPr/>
          <p:nvPr userDrawn="1"/>
        </p:nvSpPr>
        <p:spPr>
          <a:xfrm>
            <a:off x="0" y="1"/>
            <a:ext cx="8976320" cy="6867096"/>
          </a:xfrm>
          <a:prstGeom prst="parallelogram">
            <a:avLst>
              <a:gd name="adj" fmla="val 444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рямоугольный треугольник 4">
            <a:extLst>
              <a:ext uri="{FF2B5EF4-FFF2-40B4-BE49-F238E27FC236}">
                <a16:creationId xmlns:a16="http://schemas.microsoft.com/office/drawing/2014/main" id="{9736732C-551A-4EC4-8485-402222832768}"/>
              </a:ext>
            </a:extLst>
          </p:cNvPr>
          <p:cNvSpPr/>
          <p:nvPr userDrawn="1"/>
        </p:nvSpPr>
        <p:spPr>
          <a:xfrm rot="10800000" flipH="1">
            <a:off x="0" y="-9101"/>
            <a:ext cx="3215680" cy="686710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03689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18464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519236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303545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087855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19403" y="1796819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719402" y="1796819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3519236" y="1796819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3519235" y="1796819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6303545" y="1796819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ectangle 16"/>
          <p:cNvSpPr/>
          <p:nvPr userDrawn="1"/>
        </p:nvSpPr>
        <p:spPr>
          <a:xfrm>
            <a:off x="6303545" y="1796819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8" name="Rectangle 17"/>
          <p:cNvSpPr/>
          <p:nvPr userDrawn="1"/>
        </p:nvSpPr>
        <p:spPr>
          <a:xfrm>
            <a:off x="9087855" y="1796819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9" name="Rectangle 18"/>
          <p:cNvSpPr/>
          <p:nvPr userDrawn="1"/>
        </p:nvSpPr>
        <p:spPr>
          <a:xfrm>
            <a:off x="9087854" y="1796819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E69EC4-E6B7-4D0F-832A-563EF4365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144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63" y="1412777"/>
            <a:ext cx="5088565" cy="47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53483" y="1584253"/>
            <a:ext cx="4681480" cy="3101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939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2062939"/>
            <a:ext cx="3744416" cy="45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4181" y="2247136"/>
            <a:ext cx="2159479" cy="3335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695733" y="4102100"/>
            <a:ext cx="3744416" cy="2111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7920203" y="4102100"/>
            <a:ext cx="3744416" cy="2111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9DFF84-61A1-4EAA-BE2D-33B640D97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623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08" y="3043304"/>
            <a:ext cx="6669408" cy="33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23799" y="3497694"/>
            <a:ext cx="3197615" cy="2363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161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5360" y="281003"/>
            <a:ext cx="407977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93079" y="281003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493079" y="2393461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5361" y="4505472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334757" y="4505472"/>
            <a:ext cx="4032448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742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05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61" r:id="rId20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E1C368DC-E2FC-4E77-A278-574204C3D5F6}"/>
              </a:ext>
            </a:extLst>
          </p:cNvPr>
          <p:cNvSpPr txBox="1">
            <a:spLocks/>
          </p:cNvSpPr>
          <p:nvPr/>
        </p:nvSpPr>
        <p:spPr>
          <a:xfrm>
            <a:off x="575387" y="404664"/>
            <a:ext cx="11041227" cy="6048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 fontScale="70000" lnSpcReduction="200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национальный технический университет</a:t>
            </a:r>
          </a:p>
          <a:p>
            <a:r>
              <a:rPr lang="ru-RU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</a:t>
            </a:r>
            <a:r>
              <a:rPr lang="en-US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Инженерная экономика</a:t>
            </a:r>
            <a:r>
              <a:rPr lang="en-US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8 </a:t>
            </a:r>
          </a:p>
          <a:p>
            <a:r>
              <a:rPr lang="ru-RU" sz="3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«Инженерная экономика»</a:t>
            </a:r>
          </a:p>
          <a:p>
            <a:endParaRPr lang="ru-RU" sz="33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материалы по теме: </a:t>
            </a:r>
          </a:p>
          <a:p>
            <a:endParaRPr lang="ru-RU" sz="33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4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ресурсами. Управление качеством. </a:t>
            </a:r>
            <a:b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рисками»</a:t>
            </a:r>
          </a:p>
          <a:p>
            <a:endParaRPr lang="ru-RU" sz="30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5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 2025</a:t>
            </a:r>
          </a:p>
        </p:txBody>
      </p:sp>
    </p:spTree>
    <p:extLst>
      <p:ext uri="{BB962C8B-B14F-4D97-AF65-F5344CB8AC3E}">
        <p14:creationId xmlns:p14="http://schemas.microsoft.com/office/powerpoint/2010/main" val="54743009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D52A88E7-B2C6-4B27-9FC3-55D14AE07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«УЧЕТ»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D8CAA-F14C-4293-8289-5CECE4A9D9DA}"/>
              </a:ext>
            </a:extLst>
          </p:cNvPr>
          <p:cNvSpPr txBox="1"/>
          <p:nvPr/>
        </p:nvSpPr>
        <p:spPr>
          <a:xfrm>
            <a:off x="278971" y="1589038"/>
            <a:ext cx="115451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Учет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– это форма сбора, фиксации, представления соответствующей информации по ресурсам, качеству и рискам не только в текущий момент, но и в динамике. Точная и своевременная информация позволит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выполнить соответствующий анализ, оценить реальную картину происходящего, внутреннее и внешнее состояние предприятия и всех объектов, сформировать новые цели и план мероприятий по их достижению.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DAE2D-7F01-46A2-8B51-78C01B8EAEC0}"/>
              </a:ext>
            </a:extLst>
          </p:cNvPr>
          <p:cNvSpPr txBox="1"/>
          <p:nvPr/>
        </p:nvSpPr>
        <p:spPr>
          <a:xfrm>
            <a:off x="383850" y="3691007"/>
            <a:ext cx="3892953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1. Информация помогает уменьшить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неопределенность и риски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а также позволяет принимать более точные и эффективные решения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537A69-1C12-4E63-810A-377765E82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03" y="3839129"/>
            <a:ext cx="3638394" cy="2197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B7499B-4947-49BD-9085-5853A00483DB}"/>
              </a:ext>
            </a:extLst>
          </p:cNvPr>
          <p:cNvSpPr txBox="1"/>
          <p:nvPr/>
        </p:nvSpPr>
        <p:spPr>
          <a:xfrm>
            <a:off x="7915197" y="3740829"/>
            <a:ext cx="38929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3. Сбор информации также способствует развитию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критического мышления и аналитических навыков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55E20-BE71-4566-8524-6E065134A086}"/>
              </a:ext>
            </a:extLst>
          </p:cNvPr>
          <p:cNvSpPr txBox="1"/>
          <p:nvPr/>
        </p:nvSpPr>
        <p:spPr>
          <a:xfrm>
            <a:off x="383850" y="5155582"/>
            <a:ext cx="3892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2. Чем больше данных имеется, тем более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обоснованным будет решение.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312F8-E006-4ECB-850B-8DD7A4DBF4F4}"/>
              </a:ext>
            </a:extLst>
          </p:cNvPr>
          <p:cNvSpPr txBox="1"/>
          <p:nvPr/>
        </p:nvSpPr>
        <p:spPr>
          <a:xfrm>
            <a:off x="7933561" y="5032472"/>
            <a:ext cx="38929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4. Информация приобретает ценность, если она может распределяться во времени и пространстве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с момента фиксации ее на носителе </a:t>
            </a:r>
          </a:p>
        </p:txBody>
      </p:sp>
    </p:spTree>
    <p:extLst>
      <p:ext uri="{BB962C8B-B14F-4D97-AF65-F5344CB8AC3E}">
        <p14:creationId xmlns:p14="http://schemas.microsoft.com/office/powerpoint/2010/main" val="283873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9F27908E-8B18-423C-A89E-FFBB206F5B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«АНАЛИЗ»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B61C2-57BE-49B0-BF7A-0DBABDFC93A6}"/>
              </a:ext>
            </a:extLst>
          </p:cNvPr>
          <p:cNvSpPr txBox="1"/>
          <p:nvPr/>
        </p:nvSpPr>
        <p:spPr>
          <a:xfrm>
            <a:off x="278971" y="1572086"/>
            <a:ext cx="116082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Анализ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процесс обработки данных с целью выявления закономерностей, тенденций и значимых фактов, полученный на этапе учета.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Выполняется оценка внутренних и внешних факторов в создавшейся ситуации, общих тенденций развития процессов, возможных резервов повышения эффективности производства, учитывая степень напряженности и выполнения плана по всем видам показателей, изучается ход выполнения плана, возможных причин, путей их устранения.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D7EE7-A39D-436C-8A72-2290ECA95D52}"/>
              </a:ext>
            </a:extLst>
          </p:cNvPr>
          <p:cNvSpPr txBox="1"/>
          <p:nvPr/>
        </p:nvSpPr>
        <p:spPr>
          <a:xfrm>
            <a:off x="9185669" y="4555647"/>
            <a:ext cx="239964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Задачи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b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  <a:t>анализа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968C8C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18E9C31F-49FF-49E5-94C3-1EE22E166012}"/>
              </a:ext>
            </a:extLst>
          </p:cNvPr>
          <p:cNvSpPr/>
          <p:nvPr/>
        </p:nvSpPr>
        <p:spPr>
          <a:xfrm>
            <a:off x="900615" y="4971146"/>
            <a:ext cx="557507" cy="542285"/>
          </a:xfrm>
          <a:prstGeom prst="ellipse">
            <a:avLst/>
          </a:prstGeom>
          <a:solidFill>
            <a:srgbClr val="94B6D2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F84B8176-4B29-4A86-89B7-1B6DC863A64D}"/>
              </a:ext>
            </a:extLst>
          </p:cNvPr>
          <p:cNvSpPr/>
          <p:nvPr/>
        </p:nvSpPr>
        <p:spPr>
          <a:xfrm>
            <a:off x="916381" y="5724842"/>
            <a:ext cx="557507" cy="542285"/>
          </a:xfrm>
          <a:prstGeom prst="ellipse">
            <a:avLst/>
          </a:prstGeom>
          <a:solidFill>
            <a:srgbClr val="775F55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A5AB81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A00583E9-A50E-4875-9620-627ED3F7A557}"/>
              </a:ext>
            </a:extLst>
          </p:cNvPr>
          <p:cNvSpPr/>
          <p:nvPr/>
        </p:nvSpPr>
        <p:spPr>
          <a:xfrm>
            <a:off x="884849" y="3531589"/>
            <a:ext cx="557507" cy="542285"/>
          </a:xfrm>
          <a:prstGeom prst="ellipse">
            <a:avLst/>
          </a:prstGeom>
          <a:solidFill>
            <a:srgbClr val="7BA79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AD9363-DAE5-4E2C-87D0-58DFDFA0A9FF}"/>
              </a:ext>
            </a:extLst>
          </p:cNvPr>
          <p:cNvSpPr txBox="1"/>
          <p:nvPr/>
        </p:nvSpPr>
        <p:spPr>
          <a:xfrm>
            <a:off x="1613906" y="4319886"/>
            <a:ext cx="60380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27063" eaLnBrk="1" fontAlgn="auto" latinLnBrk="1" hangingPunct="1">
              <a:lnSpc>
                <a:spcPct val="90000"/>
              </a:lnSpc>
              <a:spcBef>
                <a:spcPts val="4400"/>
              </a:spcBef>
              <a:spcAft>
                <a:spcPts val="0"/>
              </a:spcAft>
              <a:buClrTx/>
              <a:buSzPct val="30000"/>
              <a:buFontTx/>
              <a:buNone/>
              <a:tabLst/>
              <a:defRPr/>
            </a:pP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Изучить факторы, вызвавшие их конкретные причины</a:t>
            </a:r>
            <a:endParaRPr lang="ru-RU" altLang="ru-RU" kern="0" dirty="0">
              <a:solidFill>
                <a:srgbClr val="968C8C">
                  <a:lumMod val="50000"/>
                </a:srgb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804F67-241A-4BBF-861A-517288E07492}"/>
              </a:ext>
            </a:extLst>
          </p:cNvPr>
          <p:cNvSpPr txBox="1"/>
          <p:nvPr/>
        </p:nvSpPr>
        <p:spPr>
          <a:xfrm>
            <a:off x="1605627" y="4974161"/>
            <a:ext cx="61012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27063" eaLnBrk="1" fontAlgn="auto" latinLnBrk="1" hangingPunct="1">
              <a:lnSpc>
                <a:spcPct val="90000"/>
              </a:lnSpc>
              <a:spcBef>
                <a:spcPts val="4400"/>
              </a:spcBef>
              <a:spcAft>
                <a:spcPts val="0"/>
              </a:spcAft>
              <a:buClrTx/>
              <a:buSzPct val="30000"/>
              <a:buFontTx/>
              <a:buNone/>
              <a:tabLst/>
              <a:defRPr/>
            </a:pP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Изучить размер возможных резервов при устранении </a:t>
            </a:r>
            <a:br>
              <a:rPr lang="ru-RU" kern="0" dirty="0">
                <a:solidFill>
                  <a:srgbClr val="968C8C">
                    <a:lumMod val="50000"/>
                  </a:srgbClr>
                </a:solidFill>
              </a:rPr>
            </a:b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возмущающих воздействий</a:t>
            </a:r>
            <a:endParaRPr lang="ru-RU" altLang="ru-RU" kern="0" dirty="0">
              <a:solidFill>
                <a:srgbClr val="968C8C">
                  <a:lumMod val="50000"/>
                </a:srgbClr>
              </a:solidFill>
            </a:endParaRP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B9D68844-E5C0-41B0-98EE-7DE9F62C372F}"/>
              </a:ext>
            </a:extLst>
          </p:cNvPr>
          <p:cNvSpPr/>
          <p:nvPr/>
        </p:nvSpPr>
        <p:spPr>
          <a:xfrm>
            <a:off x="884849" y="4224445"/>
            <a:ext cx="557507" cy="542285"/>
          </a:xfrm>
          <a:prstGeom prst="ellipse">
            <a:avLst/>
          </a:prstGeom>
          <a:solidFill>
            <a:srgbClr val="DD804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136A08-272F-46A7-8EB9-C3080AD81B39}"/>
              </a:ext>
            </a:extLst>
          </p:cNvPr>
          <p:cNvSpPr txBox="1"/>
          <p:nvPr/>
        </p:nvSpPr>
        <p:spPr>
          <a:xfrm>
            <a:off x="1613906" y="5672818"/>
            <a:ext cx="6101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Изучить возможные пути реализации резервов, их эффективность и перспективы развития.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C2A02A-B62A-4606-A530-0B27DED900C3}"/>
              </a:ext>
            </a:extLst>
          </p:cNvPr>
          <p:cNvSpPr txBox="1"/>
          <p:nvPr/>
        </p:nvSpPr>
        <p:spPr>
          <a:xfrm>
            <a:off x="1613906" y="3628134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Изучить закономерности отклонений, их стабильность</a:t>
            </a:r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id="{A33483D0-253F-4BC8-B7A0-D0B73E7E51D1}"/>
              </a:ext>
            </a:extLst>
          </p:cNvPr>
          <p:cNvSpPr/>
          <p:nvPr/>
        </p:nvSpPr>
        <p:spPr>
          <a:xfrm>
            <a:off x="8213842" y="3628134"/>
            <a:ext cx="972395" cy="2691015"/>
          </a:xfrm>
          <a:prstGeom prst="rightBrace">
            <a:avLst>
              <a:gd name="adj1" fmla="val 39138"/>
              <a:gd name="adj2" fmla="val 48242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0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1B630B51-2001-46CC-B2A8-2536F1C7A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«КОНТРОЛЬ»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7C819-F7E7-4BA0-A32E-723FF77EE00D}"/>
              </a:ext>
            </a:extLst>
          </p:cNvPr>
          <p:cNvSpPr txBox="1"/>
          <p:nvPr/>
        </p:nvSpPr>
        <p:spPr>
          <a:xfrm>
            <a:off x="278971" y="1536495"/>
            <a:ext cx="11529401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Контроль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отслеживание в режиме реального время хода выполнения управленческих решений, которые были приняты ранее, и оценка их успешности. Цель контроля управленческих решений –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получение оснований для коррекции действий, запланированных ранее при условии, что были сильные отклонения в реализации этого курса.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342E3-EC9B-4E32-BD49-97DDF1E0D766}"/>
              </a:ext>
            </a:extLst>
          </p:cNvPr>
          <p:cNvSpPr txBox="1"/>
          <p:nvPr/>
        </p:nvSpPr>
        <p:spPr>
          <a:xfrm>
            <a:off x="3032458" y="2895607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КОНТРОЛЬ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70612-A8F8-4C1A-9E96-E105D1EBFD0E}"/>
              </a:ext>
            </a:extLst>
          </p:cNvPr>
          <p:cNvSpPr txBox="1"/>
          <p:nvPr/>
        </p:nvSpPr>
        <p:spPr>
          <a:xfrm>
            <a:off x="425670" y="3692097"/>
            <a:ext cx="50723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По результатам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: основанный на изучении организационной, технической, экономической и юридической документации. По итогам оценивают отклонение текущей деятельности и ее результатов от ожидаемых параметров.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01C4D-4246-4BED-8107-33109781055B}"/>
              </a:ext>
            </a:extLst>
          </p:cNvPr>
          <p:cNvSpPr txBox="1"/>
          <p:nvPr/>
        </p:nvSpPr>
        <p:spPr>
          <a:xfrm>
            <a:off x="6693997" y="3644744"/>
            <a:ext cx="5072333" cy="1849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По упреждению: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основанный на стандартах, нормативах и правовых документах, принятых в организации. Данный вид контроля можно проводить в любой момент разработки и реализации управленческих решений.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2090C1-38BA-45FA-8C99-7FB59DC72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73" y="4558007"/>
            <a:ext cx="1755258" cy="2299993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55CDF15-ED45-4A9D-9137-CE1E7E750329}"/>
              </a:ext>
            </a:extLst>
          </p:cNvPr>
          <p:cNvCxnSpPr>
            <a:endCxn id="9" idx="0"/>
          </p:cNvCxnSpPr>
          <p:nvPr/>
        </p:nvCxnSpPr>
        <p:spPr>
          <a:xfrm flipH="1">
            <a:off x="2961837" y="3216166"/>
            <a:ext cx="1610163" cy="4759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A13ADF8-E7A4-47F2-9025-124991F8FCC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472855" y="3213256"/>
            <a:ext cx="1757309" cy="4314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169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10840F4D-48FF-4EFF-803E-ECFECD100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Основные виды контроля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F1C8AF-E0B1-4616-9C1F-E68F5FA6C4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80" y="1664972"/>
            <a:ext cx="8863839" cy="4850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89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E21E448C-7A29-4C94-A674-B6A1470F76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«РЕГУЛИРОВАНИЕ»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0F0CA-2859-4BE3-B066-922ECC759036}"/>
              </a:ext>
            </a:extLst>
          </p:cNvPr>
          <p:cNvSpPr txBox="1"/>
          <p:nvPr/>
        </p:nvSpPr>
        <p:spPr>
          <a:xfrm>
            <a:off x="278971" y="1528292"/>
            <a:ext cx="11497870" cy="95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Регулирование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– вид управленческой деятельности, направленный на устранение отклонений, сбоев, недостатков и другого в управляемой системе путем разработки и внедрения соответствующих мероприятий.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78AA5-5468-4854-8F5B-66AF5615A14D}"/>
              </a:ext>
            </a:extLst>
          </p:cNvPr>
          <p:cNvSpPr txBox="1"/>
          <p:nvPr/>
        </p:nvSpPr>
        <p:spPr>
          <a:xfrm>
            <a:off x="278970" y="2531927"/>
            <a:ext cx="5625215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Принципы регулирования в управлении: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E95727-2A9F-450F-AE25-B1444446350B}"/>
              </a:ext>
            </a:extLst>
          </p:cNvPr>
          <p:cNvSpPr txBox="1"/>
          <p:nvPr/>
        </p:nvSpPr>
        <p:spPr>
          <a:xfrm>
            <a:off x="780393" y="3173590"/>
            <a:ext cx="3602421" cy="374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Принцип директивности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BCF59-2D7A-4458-86AF-F1F25FED4A3A}"/>
              </a:ext>
            </a:extLst>
          </p:cNvPr>
          <p:cNvSpPr txBox="1"/>
          <p:nvPr/>
        </p:nvSpPr>
        <p:spPr>
          <a:xfrm>
            <a:off x="4382813" y="2941950"/>
            <a:ext cx="5402505" cy="923330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Определяет приемы</a:t>
            </a:r>
            <a:r>
              <a:rPr lang="en-US" dirty="0"/>
              <a:t> </a:t>
            </a:r>
            <a:r>
              <a:rPr lang="en-US"/>
              <a:t>и способы осуществления регулирующих воздействий на управляемый </a:t>
            </a:r>
            <a:r>
              <a:rPr lang="en-US" dirty="0"/>
              <a:t>объект</a:t>
            </a:r>
            <a:r>
              <a:rPr lang="ru-RU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2FE53-7107-40B6-BEC6-81DEC1A0D020}"/>
              </a:ext>
            </a:extLst>
          </p:cNvPr>
          <p:cNvSpPr txBox="1"/>
          <p:nvPr/>
        </p:nvSpPr>
        <p:spPr>
          <a:xfrm>
            <a:off x="780393" y="4324383"/>
            <a:ext cx="3602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Принцип соблюдения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68288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регламентов 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9680A5-EFBE-4FB7-98C9-F799911B2ABF}"/>
              </a:ext>
            </a:extLst>
          </p:cNvPr>
          <p:cNvSpPr txBox="1"/>
          <p:nvPr/>
        </p:nvSpPr>
        <p:spPr>
          <a:xfrm>
            <a:off x="4382813" y="4047385"/>
            <a:ext cx="5402505" cy="1200329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Определяет соблюдение установленного заранее порядка выполнения управленческой и производственно-хозяйственной деятельности на предприятии.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2191A-1084-40D8-8DE5-E093A2CE026F}"/>
              </a:ext>
            </a:extLst>
          </p:cNvPr>
          <p:cNvSpPr txBox="1"/>
          <p:nvPr/>
        </p:nvSpPr>
        <p:spPr>
          <a:xfrm>
            <a:off x="780393" y="5745325"/>
            <a:ext cx="3602422" cy="374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Принцип нормативности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3B6558-69F6-4F92-929B-AEC6449AD3D2}"/>
              </a:ext>
            </a:extLst>
          </p:cNvPr>
          <p:cNvSpPr txBox="1"/>
          <p:nvPr/>
        </p:nvSpPr>
        <p:spPr>
          <a:xfrm>
            <a:off x="4382815" y="5470698"/>
            <a:ext cx="5402505" cy="923330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Соблюдение принципа нормативности регулирования направлено на установление определенных границ в деятельности людей.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BE0E12C-275E-4C01-B0C9-5A5822B8A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038" y="3553127"/>
            <a:ext cx="2311962" cy="330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12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581C5AD-564D-4C87-8F5E-E04127CE3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85" y="303024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УПРАВЛЕНИЕ РЕСУРСАМИ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A4BA2-B08E-426A-BCE3-837D970A593F}"/>
              </a:ext>
            </a:extLst>
          </p:cNvPr>
          <p:cNvSpPr txBox="1"/>
          <p:nvPr/>
        </p:nvSpPr>
        <p:spPr>
          <a:xfrm>
            <a:off x="242184" y="1506820"/>
            <a:ext cx="11629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Управление ресурсами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процесс планирования ресурсов и составления графика работ, выполняемых командой. Ресурсом может быть что угодно – от оборудования и финансовых средств до программного обеспечения и труда ваших сотрудников – все, что помогает выполнить проект. В проектном управлении выделяют две группы ресурсов – материальные и трудовые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393EB3-4F1C-42A5-93A2-1DED57A7A76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70" y="2976112"/>
            <a:ext cx="7621982" cy="32095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0C84D4-12AB-4F1F-9978-E4E9DD8032A7}"/>
              </a:ext>
            </a:extLst>
          </p:cNvPr>
          <p:cNvSpPr txBox="1"/>
          <p:nvPr/>
        </p:nvSpPr>
        <p:spPr>
          <a:xfrm>
            <a:off x="2245817" y="6140310"/>
            <a:ext cx="759743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Классификация ресурсов проекта (стартапа)</a:t>
            </a:r>
          </a:p>
        </p:txBody>
      </p:sp>
    </p:spTree>
    <p:extLst>
      <p:ext uri="{BB962C8B-B14F-4D97-AF65-F5344CB8AC3E}">
        <p14:creationId xmlns:p14="http://schemas.microsoft.com/office/powerpoint/2010/main" val="1309783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8097" y="4010443"/>
            <a:ext cx="17071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Определение</a:t>
            </a:r>
          </a:p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цели проекта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199457" y="2851377"/>
            <a:ext cx="9604396" cy="972316"/>
            <a:chOff x="969103" y="2159150"/>
            <a:chExt cx="9274400" cy="931286"/>
          </a:xfrm>
        </p:grpSpPr>
        <p:sp>
          <p:nvSpPr>
            <p:cNvPr id="4" name="Oval 4"/>
            <p:cNvSpPr/>
            <p:nvPr/>
          </p:nvSpPr>
          <p:spPr>
            <a:xfrm>
              <a:off x="969103" y="2159150"/>
              <a:ext cx="931286" cy="931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4267" b="1" dirty="0">
                  <a:ln w="6600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ko-KR" altLang="en-US" sz="4267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5"/>
            <p:cNvSpPr/>
            <p:nvPr/>
          </p:nvSpPr>
          <p:spPr>
            <a:xfrm>
              <a:off x="3057335" y="2159150"/>
              <a:ext cx="931286" cy="931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4267" b="1" dirty="0">
                  <a:ln w="6600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ko-KR" altLang="en-US" sz="4267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Oval 6"/>
            <p:cNvSpPr/>
            <p:nvPr/>
          </p:nvSpPr>
          <p:spPr>
            <a:xfrm>
              <a:off x="5155381" y="2159150"/>
              <a:ext cx="931286" cy="931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4267" b="1" dirty="0">
                  <a:ln w="6600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7233799" y="2159150"/>
              <a:ext cx="931286" cy="931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4267" b="1" dirty="0">
                  <a:ln w="6600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ko-KR" altLang="en-US" sz="4267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28"/>
            <p:cNvSpPr/>
            <p:nvPr/>
          </p:nvSpPr>
          <p:spPr>
            <a:xfrm>
              <a:off x="1879203" y="2444793"/>
              <a:ext cx="1188000" cy="360000"/>
            </a:xfrm>
            <a:custGeom>
              <a:avLst/>
              <a:gdLst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000" h="360000">
                  <a:moveTo>
                    <a:pt x="0" y="0"/>
                  </a:moveTo>
                  <a:cubicBezTo>
                    <a:pt x="568995" y="98854"/>
                    <a:pt x="608413" y="81203"/>
                    <a:pt x="1188000" y="0"/>
                  </a:cubicBezTo>
                  <a:lnTo>
                    <a:pt x="1188000" y="360000"/>
                  </a:lnTo>
                  <a:cubicBezTo>
                    <a:pt x="608414" y="268206"/>
                    <a:pt x="576056" y="268206"/>
                    <a:pt x="0" y="36000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tangle 28"/>
            <p:cNvSpPr/>
            <p:nvPr/>
          </p:nvSpPr>
          <p:spPr>
            <a:xfrm>
              <a:off x="3988621" y="2444793"/>
              <a:ext cx="1188000" cy="360000"/>
            </a:xfrm>
            <a:custGeom>
              <a:avLst/>
              <a:gdLst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000" h="360000">
                  <a:moveTo>
                    <a:pt x="0" y="0"/>
                  </a:moveTo>
                  <a:cubicBezTo>
                    <a:pt x="568995" y="98854"/>
                    <a:pt x="608413" y="81203"/>
                    <a:pt x="1188000" y="0"/>
                  </a:cubicBezTo>
                  <a:lnTo>
                    <a:pt x="1188000" y="360000"/>
                  </a:lnTo>
                  <a:cubicBezTo>
                    <a:pt x="608414" y="268206"/>
                    <a:pt x="576056" y="268206"/>
                    <a:pt x="0" y="36000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tangle 28"/>
            <p:cNvSpPr/>
            <p:nvPr/>
          </p:nvSpPr>
          <p:spPr>
            <a:xfrm>
              <a:off x="6074186" y="2444793"/>
              <a:ext cx="1188000" cy="360000"/>
            </a:xfrm>
            <a:custGeom>
              <a:avLst/>
              <a:gdLst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000" h="360000">
                  <a:moveTo>
                    <a:pt x="0" y="0"/>
                  </a:moveTo>
                  <a:cubicBezTo>
                    <a:pt x="568995" y="98854"/>
                    <a:pt x="608413" y="81203"/>
                    <a:pt x="1188000" y="0"/>
                  </a:cubicBezTo>
                  <a:lnTo>
                    <a:pt x="1188000" y="360000"/>
                  </a:lnTo>
                  <a:cubicBezTo>
                    <a:pt x="608414" y="268206"/>
                    <a:pt x="576056" y="268206"/>
                    <a:pt x="0" y="36000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Oval 7"/>
            <p:cNvSpPr/>
            <p:nvPr/>
          </p:nvSpPr>
          <p:spPr>
            <a:xfrm>
              <a:off x="9312217" y="2159150"/>
              <a:ext cx="931286" cy="931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ko-KR" sz="4267" b="1" dirty="0">
                  <a:ln w="6600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ko-KR" altLang="en-US" sz="4267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Rectangle 28"/>
            <p:cNvSpPr/>
            <p:nvPr/>
          </p:nvSpPr>
          <p:spPr>
            <a:xfrm>
              <a:off x="8152604" y="2444793"/>
              <a:ext cx="1188000" cy="360000"/>
            </a:xfrm>
            <a:custGeom>
              <a:avLst/>
              <a:gdLst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  <a:gd name="connsiteX0" fmla="*/ 0 w 1188000"/>
                <a:gd name="connsiteY0" fmla="*/ 0 h 360000"/>
                <a:gd name="connsiteX1" fmla="*/ 1188000 w 1188000"/>
                <a:gd name="connsiteY1" fmla="*/ 0 h 360000"/>
                <a:gd name="connsiteX2" fmla="*/ 1188000 w 1188000"/>
                <a:gd name="connsiteY2" fmla="*/ 360000 h 360000"/>
                <a:gd name="connsiteX3" fmla="*/ 0 w 1188000"/>
                <a:gd name="connsiteY3" fmla="*/ 360000 h 360000"/>
                <a:gd name="connsiteX4" fmla="*/ 0 w 1188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000" h="360000">
                  <a:moveTo>
                    <a:pt x="0" y="0"/>
                  </a:moveTo>
                  <a:cubicBezTo>
                    <a:pt x="568995" y="98854"/>
                    <a:pt x="608413" y="81203"/>
                    <a:pt x="1188000" y="0"/>
                  </a:cubicBezTo>
                  <a:lnTo>
                    <a:pt x="1188000" y="360000"/>
                  </a:lnTo>
                  <a:cubicBezTo>
                    <a:pt x="608414" y="268206"/>
                    <a:pt x="576056" y="268206"/>
                    <a:pt x="0" y="36000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990632" y="3992378"/>
            <a:ext cx="170713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Определение объем работ по проекту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9143" y="3992378"/>
            <a:ext cx="227551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Определение типов необходимых ресурсов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5107" y="4004610"/>
            <a:ext cx="192832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Определение имеющихся </a:t>
            </a:r>
          </a:p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ресурсов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71372" y="4004608"/>
            <a:ext cx="21005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Контролирование хода выполнения проекта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311076" y="1791089"/>
            <a:ext cx="7411646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33" dirty="0">
                <a:solidFill>
                  <a:schemeClr val="accent1">
                    <a:lumMod val="75000"/>
                  </a:schemeClr>
                </a:solidFill>
              </a:rPr>
              <a:t>5 шагов </a:t>
            </a:r>
            <a:r>
              <a:rPr lang="ru-RU" sz="2133" dirty="0">
                <a:solidFill>
                  <a:schemeClr val="accent6">
                    <a:lumMod val="50000"/>
                  </a:schemeClr>
                </a:solidFill>
              </a:rPr>
              <a:t>для создания плана управления ресурсами</a:t>
            </a:r>
            <a:endParaRPr lang="en-US" sz="2133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90819" y="5445224"/>
            <a:ext cx="9505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На данный момент для оптимизации и автоматизации процесса управления 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ресурсами используются специальные программные решения.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Текст 1">
            <a:extLst>
              <a:ext uri="{FF2B5EF4-FFF2-40B4-BE49-F238E27FC236}">
                <a16:creationId xmlns:a16="http://schemas.microsoft.com/office/drawing/2014/main" id="{9835AFC0-FCE3-4CB7-9915-B2FA3C9BA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85" y="303024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План управления ресурсами</a:t>
            </a:r>
          </a:p>
        </p:txBody>
      </p:sp>
    </p:spTree>
    <p:extLst>
      <p:ext uri="{BB962C8B-B14F-4D97-AF65-F5344CB8AC3E}">
        <p14:creationId xmlns:p14="http://schemas.microsoft.com/office/powerpoint/2010/main" val="131735044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1">
            <a:extLst>
              <a:ext uri="{FF2B5EF4-FFF2-40B4-BE49-F238E27FC236}">
                <a16:creationId xmlns:a16="http://schemas.microsoft.com/office/drawing/2014/main" id="{B5CD3591-0CDD-43E8-ACD4-FC8CD7BA7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85" y="303024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УПРАВЛЕНИЕ КАЧЕСТВОМ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98E7A1-3453-4428-842C-62E0AF33DBAC}"/>
              </a:ext>
            </a:extLst>
          </p:cNvPr>
          <p:cNvSpPr txBox="1"/>
          <p:nvPr/>
        </p:nvSpPr>
        <p:spPr>
          <a:xfrm>
            <a:off x="242184" y="1509024"/>
            <a:ext cx="1162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Качество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совокупность характеристик объекта, относящихся к его способности удовлетворять установленным или предполагаемым требованиям.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B3569-5E50-4228-8F51-720149901194}"/>
              </a:ext>
            </a:extLst>
          </p:cNvPr>
          <p:cNvSpPr txBox="1"/>
          <p:nvPr/>
        </p:nvSpPr>
        <p:spPr>
          <a:xfrm>
            <a:off x="242184" y="4455811"/>
            <a:ext cx="8822988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Управление качеством продукции (услуги)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целенаправленный процесс воздействия на объекты управления, осуществляемый при создании и использовании продукции (услуги), в целях установления, обеспечения и поддержания необходимого ее уровня качества, удовлетворяющего требованиям потребителей и общества в целом.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33A3B7-04DD-4E8A-A40C-4E3581DE4BC4}"/>
              </a:ext>
            </a:extLst>
          </p:cNvPr>
          <p:cNvSpPr txBox="1"/>
          <p:nvPr/>
        </p:nvSpPr>
        <p:spPr>
          <a:xfrm>
            <a:off x="235774" y="2372228"/>
            <a:ext cx="116356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Качество продукции в последнее время приобретает все большее значение в связи с интеграцией рынка, научно-техническим прогрессом и, как следствие, постоянно возрастающими требованиями потребителей. 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Параметров, определяющих качество товара, большое множество,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 для каждого они различны, возникла необходимость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развития такого течения в менеджменте, как управление качеством.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0D2A18-E6C0-4C85-A348-353EBC846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469" y="3068790"/>
            <a:ext cx="2891766" cy="37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59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0CEA7ECE-AA04-4D0F-83FB-27E48DE13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85" y="303024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Жизненный цикл изделия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A1B9F-D95A-4E5B-95F8-B48DD5B80AEB}"/>
              </a:ext>
            </a:extLst>
          </p:cNvPr>
          <p:cNvSpPr txBox="1"/>
          <p:nvPr/>
        </p:nvSpPr>
        <p:spPr>
          <a:xfrm>
            <a:off x="242185" y="1485429"/>
            <a:ext cx="11629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Жизненный цикл изделия (ЖЦИ)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время с момента появления изделия на рынке до его полного исчезновения. Простыми словами, жизненный цикл представляет собой период существования изделия (продукта/услуги/товара) и его наличия в продаже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79E72D-907C-412B-AA6E-755B9C3ACE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5" y="2554014"/>
            <a:ext cx="7325263" cy="41778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ED13E-837A-4924-8965-52B510FD6DA4}"/>
              </a:ext>
            </a:extLst>
          </p:cNvPr>
          <p:cNvSpPr txBox="1"/>
          <p:nvPr/>
        </p:nvSpPr>
        <p:spPr>
          <a:xfrm>
            <a:off x="7817383" y="2725693"/>
            <a:ext cx="4051738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Способы, которые помогают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продлить ЖЦИ и повлиять на его этапы развития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1.Модификация, усовершенствование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2. Ребрендинг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3.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Новая аудитория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4. Смена позиционирования, новая коммуникационная стратегия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5. Стимулирование сбыта</a:t>
            </a:r>
          </a:p>
        </p:txBody>
      </p:sp>
    </p:spTree>
    <p:extLst>
      <p:ext uri="{BB962C8B-B14F-4D97-AF65-F5344CB8AC3E}">
        <p14:creationId xmlns:p14="http://schemas.microsoft.com/office/powerpoint/2010/main" val="3372197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6C4FFEE-1E35-42A0-85EF-3FB9E81CAF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085" y="318789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Ценность и стоимость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F2F3D1-2959-430E-B87A-5D3CB32133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5" y="1566445"/>
            <a:ext cx="7012582" cy="49727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2A0E6D-F8A5-4A95-8AE8-23C4CF46FE3C}"/>
              </a:ext>
            </a:extLst>
          </p:cNvPr>
          <p:cNvSpPr txBox="1"/>
          <p:nvPr/>
        </p:nvSpPr>
        <p:spPr>
          <a:xfrm>
            <a:off x="7514898" y="3048404"/>
            <a:ext cx="43271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Для производителя вся продукция, 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не содержащая дефектов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которые препятствовали бы продаже этой продукции, имеет ценность. 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Для потребителя же ценность имеют только те свойства продукции, которые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соответствуют его ожиданиям. </a:t>
            </a:r>
          </a:p>
        </p:txBody>
      </p:sp>
    </p:spTree>
    <p:extLst>
      <p:ext uri="{BB962C8B-B14F-4D97-AF65-F5344CB8AC3E}">
        <p14:creationId xmlns:p14="http://schemas.microsoft.com/office/powerpoint/2010/main" val="146013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7515669-FB0B-4F0B-AE04-FEC913465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132" y="460093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Различие между понятиями </a:t>
            </a:r>
            <a:br>
              <a:rPr lang="ru-RU" sz="3400" b="1" dirty="0">
                <a:solidFill>
                  <a:prstClr val="white"/>
                </a:solidFill>
              </a:rPr>
            </a:br>
            <a:r>
              <a:rPr lang="ru-RU" sz="3400" b="1" dirty="0">
                <a:solidFill>
                  <a:prstClr val="white"/>
                </a:solidFill>
              </a:rPr>
              <a:t>«управление» и «менеджмент»</a:t>
            </a:r>
            <a:br>
              <a:rPr lang="ru-RU" sz="3400" b="1" dirty="0">
                <a:solidFill>
                  <a:prstClr val="white"/>
                </a:solidFill>
                <a:latin typeface="Arial"/>
              </a:rPr>
            </a:br>
            <a:endParaRPr lang="ru-RU" sz="3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241D5AA-A260-4CA1-9AB7-0FA24AD7E7A0}"/>
              </a:ext>
            </a:extLst>
          </p:cNvPr>
          <p:cNvSpPr txBox="1"/>
          <p:nvPr/>
        </p:nvSpPr>
        <p:spPr>
          <a:xfrm>
            <a:off x="284473" y="1868797"/>
            <a:ext cx="56295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tabLst>
                <a:tab pos="630555" algn="l"/>
              </a:tabLs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Термин 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управление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» произошел от старорусского слова «управа», т.е. способность чем-то управляться. </a:t>
            </a:r>
          </a:p>
          <a:p>
            <a:pPr indent="266700" algn="just">
              <a:tabLst>
                <a:tab pos="630555" algn="l"/>
              </a:tabLs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общем смысле под ним понимается деятельность по упорядочению процессов, протекающих в природе, технике и обществе.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9AC93B-A86A-441B-88A4-F94646B7A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18" y="3585749"/>
            <a:ext cx="3432804" cy="35408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4A5375-0FBE-4DB2-A823-9000A46B084B}"/>
              </a:ext>
            </a:extLst>
          </p:cNvPr>
          <p:cNvSpPr txBox="1"/>
          <p:nvPr/>
        </p:nvSpPr>
        <p:spPr>
          <a:xfrm>
            <a:off x="6544711" y="1868797"/>
            <a:ext cx="53141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Термин 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менеджмент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» имеет американское происхождение и переводится на русский язык как «руководство». </a:t>
            </a:r>
          </a:p>
          <a:p>
            <a:pPr indent="171450"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На практике термином «менеджмент» характеризуют преимущественно процессы управления хозяйственной деятельностью.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01F4DF-30B5-4E44-A8C7-5F75373A708A}"/>
              </a:ext>
            </a:extLst>
          </p:cNvPr>
          <p:cNvSpPr txBox="1"/>
          <p:nvPr/>
        </p:nvSpPr>
        <p:spPr>
          <a:xfrm>
            <a:off x="333132" y="4548875"/>
            <a:ext cx="7991718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этом смысле «менеджмент» является менее емким, чем понятие «управление», поскольку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управляют не только предприятием и организацией, но и государством, обществом, техническими системами, технологическими процессами, используя для выражения этого процесса понятие «управление».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53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79A0E012-25B7-433D-A106-5E0F3959F8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85" y="303024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УПРАВЛЕНИЕ РИСКАМИ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349C60-E5D9-4CD8-BD56-18DC905139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18" y="2963648"/>
            <a:ext cx="6684578" cy="368148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A13C0-BA8C-4D56-ADFC-CF6E2523695C}"/>
              </a:ext>
            </a:extLst>
          </p:cNvPr>
          <p:cNvSpPr txBox="1"/>
          <p:nvPr/>
        </p:nvSpPr>
        <p:spPr>
          <a:xfrm>
            <a:off x="242184" y="1464008"/>
            <a:ext cx="116450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Деятельность предприятия в конкурентной среде всегда сопряжена с той или иной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степенью риска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 Для того, чтобы компания смогла не только выжить на рынке, но и закрепить свои позиции, руководитель должен уметь своевременно выявлять и оценивать риски, а также принимать эффективные управленческие решения по их минимизации.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F1A11-8242-412A-A14D-ECBB2F58B4B5}"/>
              </a:ext>
            </a:extLst>
          </p:cNvPr>
          <p:cNvSpPr txBox="1"/>
          <p:nvPr/>
        </p:nvSpPr>
        <p:spPr>
          <a:xfrm>
            <a:off x="304801" y="2963648"/>
            <a:ext cx="3999185" cy="363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При выборе конкретного средства разрешения финансового риска, стартапер должен исходить из следующих принципов: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1. нельзя рисковать больше, чем это может позволить собственный капитал;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2. надо думать о последствиях риска;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3. нельзя рисковать многим ради малого.</a:t>
            </a:r>
          </a:p>
        </p:txBody>
      </p:sp>
    </p:spTree>
    <p:extLst>
      <p:ext uri="{BB962C8B-B14F-4D97-AF65-F5344CB8AC3E}">
        <p14:creationId xmlns:p14="http://schemas.microsoft.com/office/powerpoint/2010/main" val="161991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9E70E63-18CF-43A9-AEE7-AE0694E954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04800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Девять основных функций управления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449333-1C41-42E2-A525-E0C10E4345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50008"/>
            <a:ext cx="7067550" cy="49031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74DA8-0367-46E8-BEFF-140F73192121}"/>
              </a:ext>
            </a:extLst>
          </p:cNvPr>
          <p:cNvSpPr txBox="1"/>
          <p:nvPr/>
        </p:nvSpPr>
        <p:spPr>
          <a:xfrm>
            <a:off x="278972" y="2670443"/>
            <a:ext cx="49867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Функции управления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относительно самостоятельные, специализированные и обособленные виды управленческой деятельности.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Для того чтобы считаться таковой, функция управления должна иметь четко выраженное содержание, разработанный механизм ее осуществления и определенную структуру, в рамках которой завершается ее организационное обособление.</a:t>
            </a:r>
          </a:p>
        </p:txBody>
      </p:sp>
    </p:spTree>
    <p:extLst>
      <p:ext uri="{BB962C8B-B14F-4D97-AF65-F5344CB8AC3E}">
        <p14:creationId xmlns:p14="http://schemas.microsoft.com/office/powerpoint/2010/main" val="2810113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BFB6E87-03EC-47E4-81A3-0B67A5EB9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921" y="299111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Пять функций менеджмента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718334-4D79-475D-8AEE-EC644B3483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48301"/>
            <a:ext cx="7810500" cy="37567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04FCC-573C-4290-8759-9470BE295869}"/>
              </a:ext>
            </a:extLst>
          </p:cNvPr>
          <p:cNvSpPr txBox="1"/>
          <p:nvPr/>
        </p:nvSpPr>
        <p:spPr>
          <a:xfrm>
            <a:off x="800100" y="5862585"/>
            <a:ext cx="10706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Процесс управления является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последовательным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и включает в себя 9 этапов,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а процесс менеджмента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более цикличен</a:t>
            </a:r>
          </a:p>
        </p:txBody>
      </p:sp>
    </p:spTree>
    <p:extLst>
      <p:ext uri="{BB962C8B-B14F-4D97-AF65-F5344CB8AC3E}">
        <p14:creationId xmlns:p14="http://schemas.microsoft.com/office/powerpoint/2010/main" val="282758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58A484F-0F91-468B-BF60-436E94D03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960" y="332720"/>
            <a:ext cx="9882946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«ПРОГНОЗИРОВАНИЕ»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11200-583C-4938-AF70-4270523EB850}"/>
              </a:ext>
            </a:extLst>
          </p:cNvPr>
          <p:cNvSpPr txBox="1"/>
          <p:nvPr/>
        </p:nvSpPr>
        <p:spPr>
          <a:xfrm>
            <a:off x="278971" y="1491731"/>
            <a:ext cx="11608229" cy="95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Прогнозирование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предсказание будущего на основании накопленного опыта и текущих предположений относительно него.  Прогнозирование представляет собой сложный процесс, по ходу которого необходимо решать большое количество различных вопросов.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4739D1-627C-404F-8AAA-D2BD7820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85" y="2637755"/>
            <a:ext cx="3524025" cy="12563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9D893D-4320-48FD-9B71-A851F858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5" y="4051703"/>
            <a:ext cx="3524028" cy="12563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DC739A-C95D-426C-88E9-75E5A5898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2" y="5444016"/>
            <a:ext cx="3524028" cy="12563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EC6B78-44C4-4FD2-BB6C-E875422C7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540" y="2640230"/>
            <a:ext cx="3524025" cy="12563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B1C770-C0F4-4B67-8906-F9B912B65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540" y="4051704"/>
            <a:ext cx="3524028" cy="12563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B00E46-B05F-47DF-85C4-45AEC204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540" y="5444017"/>
            <a:ext cx="3524028" cy="12563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D850FF1-6CDE-4B44-AB77-D71F7C6A9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495" y="2637755"/>
            <a:ext cx="3524025" cy="12563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1A828C-30DB-4F9F-94B7-75F83B80C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67" y="3867426"/>
            <a:ext cx="3097157" cy="30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B349C8A7-EAC9-4B15-AEA6-B9A07F4C54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«ПЛАНИРОВАНИЕ»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89F96-1541-478B-BAF1-C92195D3B224}"/>
              </a:ext>
            </a:extLst>
          </p:cNvPr>
          <p:cNvSpPr txBox="1"/>
          <p:nvPr/>
        </p:nvSpPr>
        <p:spPr>
          <a:xfrm>
            <a:off x="278971" y="1499943"/>
            <a:ext cx="11608229" cy="95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Планирование 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процесс создания детального плана действий, необходимых для достижения конкретной цели. Это означает, что мы должны понять, чего хотим достигнуть, и как будем этого достигать. Планирование может быть применено в различных сферах, включая жизнь, работу и бизнес.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2CCF67-D2A4-4C35-858F-42B0608E38F3}"/>
              </a:ext>
            </a:extLst>
          </p:cNvPr>
          <p:cNvSpPr txBox="1"/>
          <p:nvPr/>
        </p:nvSpPr>
        <p:spPr>
          <a:xfrm>
            <a:off x="291885" y="6135906"/>
            <a:ext cx="1160823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Основные виды планирования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561BF22-AEE3-4444-83FD-9BE416ECE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71" y="2633312"/>
            <a:ext cx="11608229" cy="353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8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F02F7561-53E1-486A-930B-39AF3933A5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«ОРГАНИЗАЦИЯ»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CE02C-0B94-4BC4-9090-B99610933A43}"/>
              </a:ext>
            </a:extLst>
          </p:cNvPr>
          <p:cNvSpPr txBox="1"/>
          <p:nvPr/>
        </p:nvSpPr>
        <p:spPr>
          <a:xfrm>
            <a:off x="278971" y="1515805"/>
            <a:ext cx="11592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Организация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способ разделения на части и делегирование выполнения общей управленческой задачи путем распределения ответственности и полномочий, а также установление взаимосвязей между различными видами работ.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4362B1-D9E4-4277-9823-6A67278F35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81" y="2516786"/>
            <a:ext cx="7241181" cy="36002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90D7B-6472-49C7-89B1-38A84853BAEB}"/>
              </a:ext>
            </a:extLst>
          </p:cNvPr>
          <p:cNvSpPr txBox="1"/>
          <p:nvPr/>
        </p:nvSpPr>
        <p:spPr>
          <a:xfrm>
            <a:off x="1663495" y="6135906"/>
            <a:ext cx="722826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Организационные связи в управлении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858DFF-E312-46C6-9B69-1DBD7F79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55290" y="2516786"/>
            <a:ext cx="1702034" cy="43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6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103825B1-6BEC-4451-B0BB-BF040594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971" y="342438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«МОТИВАЦИЯ»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EEA17-2C84-49AA-892A-25D29A51C209}"/>
              </a:ext>
            </a:extLst>
          </p:cNvPr>
          <p:cNvSpPr txBox="1"/>
          <p:nvPr/>
        </p:nvSpPr>
        <p:spPr>
          <a:xfrm>
            <a:off x="278971" y="1503054"/>
            <a:ext cx="11461531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Мотивация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– это процесс воздействия на человека с целью побуждения его к определенным действиям путем пробуждения в нем определенных мотивов.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7A8BD02-44EA-4EE3-9D65-564FF499914D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2229881" y="2921725"/>
            <a:ext cx="2849624" cy="3677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5E1C261-68C2-4090-96ED-85F87DD0B093}"/>
              </a:ext>
            </a:extLst>
          </p:cNvPr>
          <p:cNvSpPr txBox="1"/>
          <p:nvPr/>
        </p:nvSpPr>
        <p:spPr>
          <a:xfrm>
            <a:off x="594208" y="3289515"/>
            <a:ext cx="3271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внутреннее побуждение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59594A-F96D-4295-8CD9-866117B3CE0A}"/>
              </a:ext>
            </a:extLst>
          </p:cNvPr>
          <p:cNvSpPr txBox="1"/>
          <p:nvPr/>
        </p:nvSpPr>
        <p:spPr>
          <a:xfrm>
            <a:off x="3045373" y="2235688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МОТИВАЦИЯ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2B0BB09-1E85-42A6-9403-CF35797AFEB9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6009735" y="2882019"/>
            <a:ext cx="1" cy="4074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5CABF6-4603-4E08-8833-68395F7A4854}"/>
              </a:ext>
            </a:extLst>
          </p:cNvPr>
          <p:cNvSpPr txBox="1"/>
          <p:nvPr/>
        </p:nvSpPr>
        <p:spPr>
          <a:xfrm>
            <a:off x="4565687" y="3289515"/>
            <a:ext cx="28880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внешнее побуждение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F4834AA-6A1B-4CD9-8BB3-3C8DC87162E8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7063740" y="2860557"/>
            <a:ext cx="2816298" cy="4289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F9CFA73-2B7B-42AC-882C-D2BD6800000E}"/>
              </a:ext>
            </a:extLst>
          </p:cNvPr>
          <p:cNvSpPr txBox="1"/>
          <p:nvPr/>
        </p:nvSpPr>
        <p:spPr>
          <a:xfrm>
            <a:off x="8435989" y="3289515"/>
            <a:ext cx="2888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внешнее принуждение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BC587DC-0B78-4047-B9FA-D0CF200F3C08}"/>
              </a:ext>
            </a:extLst>
          </p:cNvPr>
          <p:cNvGrpSpPr/>
          <p:nvPr/>
        </p:nvGrpSpPr>
        <p:grpSpPr>
          <a:xfrm>
            <a:off x="494831" y="4277510"/>
            <a:ext cx="531721" cy="584154"/>
            <a:chOff x="1619672" y="1275606"/>
            <a:chExt cx="531721" cy="584154"/>
          </a:xfrm>
        </p:grpSpPr>
        <p:sp>
          <p:nvSpPr>
            <p:cNvPr id="39" name="Oval 17">
              <a:extLst>
                <a:ext uri="{FF2B5EF4-FFF2-40B4-BE49-F238E27FC236}">
                  <a16:creationId xmlns:a16="http://schemas.microsoft.com/office/drawing/2014/main" id="{549C5435-FB6F-4BF0-8962-48A2F2505F88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Google Shape;1001;p20">
              <a:extLst>
                <a:ext uri="{FF2B5EF4-FFF2-40B4-BE49-F238E27FC236}">
                  <a16:creationId xmlns:a16="http://schemas.microsoft.com/office/drawing/2014/main" id="{23867A24-F9DD-4AE1-B1DC-B422E2F56D2E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6D7B8A9-0F37-4E4F-AEB0-BB04B38DD5B1}"/>
              </a:ext>
            </a:extLst>
          </p:cNvPr>
          <p:cNvSpPr txBox="1"/>
          <p:nvPr/>
        </p:nvSpPr>
        <p:spPr>
          <a:xfrm>
            <a:off x="1063962" y="4232989"/>
            <a:ext cx="48559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стратегия, основанная, с одной стороны, на внутреннем побуждении (желании) к определенным действиям, а с другой – на внешнем побуждении и принуждении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2E37148-CCC1-45B0-80CC-4F5D6D84C291}"/>
              </a:ext>
            </a:extLst>
          </p:cNvPr>
          <p:cNvGrpSpPr/>
          <p:nvPr/>
        </p:nvGrpSpPr>
        <p:grpSpPr>
          <a:xfrm>
            <a:off x="533306" y="5427063"/>
            <a:ext cx="531721" cy="584154"/>
            <a:chOff x="1619672" y="1275606"/>
            <a:chExt cx="531721" cy="584154"/>
          </a:xfrm>
        </p:grpSpPr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DE86D112-4F94-45C7-AB32-0097D52C4A6A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Google Shape;1001;p20">
              <a:extLst>
                <a:ext uri="{FF2B5EF4-FFF2-40B4-BE49-F238E27FC236}">
                  <a16:creationId xmlns:a16="http://schemas.microsoft.com/office/drawing/2014/main" id="{71ADB949-FFAC-4E9A-B624-9013F91D4662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F69FA6B-1F4B-48DA-8350-751D9CDB9C48}"/>
              </a:ext>
            </a:extLst>
          </p:cNvPr>
          <p:cNvSpPr txBox="1"/>
          <p:nvPr/>
        </p:nvSpPr>
        <p:spPr>
          <a:xfrm>
            <a:off x="1082699" y="5422064"/>
            <a:ext cx="48559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стратегия, основанная на внешних побуждении и принуждении, т. е. использовании только стимулирования в обеих его формах (положительной и отрицательной)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BB3801-41E8-49E5-9FF5-F0DCEDE748EF}"/>
              </a:ext>
            </a:extLst>
          </p:cNvPr>
          <p:cNvSpPr txBox="1"/>
          <p:nvPr/>
        </p:nvSpPr>
        <p:spPr>
          <a:xfrm>
            <a:off x="6944909" y="3829993"/>
            <a:ext cx="4855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стратегия, основанная исключительно на принуждении</a:t>
            </a: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C6ED0FA-F552-420A-83A2-0B5E1D6995E9}"/>
              </a:ext>
            </a:extLst>
          </p:cNvPr>
          <p:cNvGrpSpPr/>
          <p:nvPr/>
        </p:nvGrpSpPr>
        <p:grpSpPr>
          <a:xfrm>
            <a:off x="6338368" y="3883360"/>
            <a:ext cx="531721" cy="584154"/>
            <a:chOff x="1619672" y="1275606"/>
            <a:chExt cx="531721" cy="584154"/>
          </a:xfrm>
        </p:grpSpPr>
        <p:sp>
          <p:nvSpPr>
            <p:cNvPr id="55" name="Oval 17">
              <a:extLst>
                <a:ext uri="{FF2B5EF4-FFF2-40B4-BE49-F238E27FC236}">
                  <a16:creationId xmlns:a16="http://schemas.microsoft.com/office/drawing/2014/main" id="{92421D01-6960-4E49-A926-B7D4C1109B5D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Google Shape;1001;p20">
              <a:extLst>
                <a:ext uri="{FF2B5EF4-FFF2-40B4-BE49-F238E27FC236}">
                  <a16:creationId xmlns:a16="http://schemas.microsoft.com/office/drawing/2014/main" id="{EC1B1A72-8FBD-4A6C-95E9-08ABF7A804B3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F0D160E-CD6D-4EE0-AA46-C83D4C2EF896}"/>
              </a:ext>
            </a:extLst>
          </p:cNvPr>
          <p:cNvGrpSpPr/>
          <p:nvPr/>
        </p:nvGrpSpPr>
        <p:grpSpPr>
          <a:xfrm>
            <a:off x="6338367" y="4703988"/>
            <a:ext cx="531721" cy="584154"/>
            <a:chOff x="1619672" y="1275606"/>
            <a:chExt cx="531721" cy="584154"/>
          </a:xfrm>
        </p:grpSpPr>
        <p:sp>
          <p:nvSpPr>
            <p:cNvPr id="58" name="Oval 17">
              <a:extLst>
                <a:ext uri="{FF2B5EF4-FFF2-40B4-BE49-F238E27FC236}">
                  <a16:creationId xmlns:a16="http://schemas.microsoft.com/office/drawing/2014/main" id="{D95E2864-72F9-4613-BDD4-BD0D183814DF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Google Shape;1001;p20">
              <a:extLst>
                <a:ext uri="{FF2B5EF4-FFF2-40B4-BE49-F238E27FC236}">
                  <a16:creationId xmlns:a16="http://schemas.microsoft.com/office/drawing/2014/main" id="{60B3721C-EC25-4A1C-9B8A-D4C80BE0673D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7D43058-CF92-47E8-8E09-9543CAE1AEB7}"/>
              </a:ext>
            </a:extLst>
          </p:cNvPr>
          <p:cNvSpPr txBox="1"/>
          <p:nvPr/>
        </p:nvSpPr>
        <p:spPr>
          <a:xfrm>
            <a:off x="6941471" y="4582643"/>
            <a:ext cx="48559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стратегия, основанная исключительно на внутреннем и внешнем побуждении, использующей положительный механизм мотивации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BA2A66A-79BC-449E-AF93-D0FF9F28A9AD}"/>
              </a:ext>
            </a:extLst>
          </p:cNvPr>
          <p:cNvGrpSpPr/>
          <p:nvPr/>
        </p:nvGrpSpPr>
        <p:grpSpPr>
          <a:xfrm>
            <a:off x="6338367" y="5721599"/>
            <a:ext cx="531721" cy="584154"/>
            <a:chOff x="1619672" y="1275606"/>
            <a:chExt cx="531721" cy="584154"/>
          </a:xfrm>
        </p:grpSpPr>
        <p:sp>
          <p:nvSpPr>
            <p:cNvPr id="63" name="Oval 17">
              <a:extLst>
                <a:ext uri="{FF2B5EF4-FFF2-40B4-BE49-F238E27FC236}">
                  <a16:creationId xmlns:a16="http://schemas.microsoft.com/office/drawing/2014/main" id="{EF34070D-BD18-400F-A5A1-B9A798D3CFE9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Google Shape;1001;p20">
              <a:extLst>
                <a:ext uri="{FF2B5EF4-FFF2-40B4-BE49-F238E27FC236}">
                  <a16:creationId xmlns:a16="http://schemas.microsoft.com/office/drawing/2014/main" id="{34A6CF04-7932-4AC3-A346-F32B5EFB90B4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8826DBE-70EB-43D4-883A-D4CBACD48126}"/>
              </a:ext>
            </a:extLst>
          </p:cNvPr>
          <p:cNvSpPr txBox="1"/>
          <p:nvPr/>
        </p:nvSpPr>
        <p:spPr>
          <a:xfrm>
            <a:off x="6935254" y="5721599"/>
            <a:ext cx="48559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стратегия, основанная на внутреннем побуждении и принуждении, когда применялся внутренний положительный и внешний отрицательный механизм</a:t>
            </a:r>
          </a:p>
        </p:txBody>
      </p:sp>
    </p:spTree>
    <p:extLst>
      <p:ext uri="{BB962C8B-B14F-4D97-AF65-F5344CB8AC3E}">
        <p14:creationId xmlns:p14="http://schemas.microsoft.com/office/powerpoint/2010/main" val="390542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D68AE7DD-C9B2-44E9-BB47-24EE2C3036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454" y="403583"/>
            <a:ext cx="9908825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Функция управления «КООРДИНИРОВАНИЕ»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768CC2-DFBE-40D2-809F-4DD29AC61866}"/>
              </a:ext>
            </a:extLst>
          </p:cNvPr>
          <p:cNvSpPr txBox="1"/>
          <p:nvPr/>
        </p:nvSpPr>
        <p:spPr>
          <a:xfrm>
            <a:off x="278971" y="1531475"/>
            <a:ext cx="11576698" cy="95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Координирование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это процесс согласования действий, усилий и ресурсов различных подразделений с целью достижения общих стратегических задач. Оно способствует оптимизации использования ресурсов, а также повышению производительности и конкурентоспособности организации.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2EBCAE-CB5E-49CD-9646-DECEF096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1" y="2662791"/>
            <a:ext cx="11576698" cy="34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8198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Другая 3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568278"/>
      </a:hlink>
      <a:folHlink>
        <a:srgbClr val="9DBFB8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1412</Words>
  <Application>Microsoft Office PowerPoint</Application>
  <PresentationFormat>Широкоэкранный</PresentationFormat>
  <Paragraphs>132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Contents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prp</dc:creator>
  <cp:lastModifiedBy>prp</cp:lastModifiedBy>
  <cp:revision>12</cp:revision>
  <dcterms:created xsi:type="dcterms:W3CDTF">2025-02-21T10:22:06Z</dcterms:created>
  <dcterms:modified xsi:type="dcterms:W3CDTF">2025-03-11T10:15:42Z</dcterms:modified>
</cp:coreProperties>
</file>