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68" r:id="rId4"/>
    <p:sldId id="267" r:id="rId5"/>
    <p:sldId id="266" r:id="rId6"/>
    <p:sldId id="270" r:id="rId7"/>
    <p:sldId id="271" r:id="rId8"/>
    <p:sldId id="272" r:id="rId9"/>
    <p:sldId id="275" r:id="rId10"/>
    <p:sldId id="277" r:id="rId11"/>
    <p:sldId id="278" r:id="rId12"/>
    <p:sldId id="279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1E8"/>
    <a:srgbClr val="80B6A1"/>
    <a:srgbClr val="385D8A"/>
    <a:srgbClr val="D6E4F2"/>
    <a:srgbClr val="F3F7FB"/>
    <a:srgbClr val="E6932E"/>
    <a:srgbClr val="B9D08C"/>
    <a:srgbClr val="B2CEBF"/>
    <a:srgbClr val="EFB875"/>
    <a:srgbClr val="91B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90" autoAdjust="0"/>
    <p:restoredTop sz="90715" autoAdjust="0"/>
  </p:normalViewPr>
  <p:slideViewPr>
    <p:cSldViewPr>
      <p:cViewPr varScale="1">
        <p:scale>
          <a:sx n="103" d="100"/>
          <a:sy n="103" d="100"/>
        </p:scale>
        <p:origin x="1452" y="15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086" y="-5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F0514-C38B-4C96-A36F-BD8F78A4FE0E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EE85A-0BF5-4580-B074-2B106613D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5C24E-5013-4955-869C-D73A7F3EAE2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63AD9-3A6B-47C8-B050-B3E471472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72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63AD9-3A6B-47C8-B050-B3E4714722B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56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F526-8EC9-4C28-B1AC-D0520CCB226F}" type="datetimeFigureOut">
              <a:rPr lang="ru-RU" smtClean="0"/>
              <a:pPr/>
              <a:t>13.09.2024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7AA0-55AA-44F7-92BC-C719BC69E5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88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F526-8EC9-4C28-B1AC-D0520CCB226F}" type="datetimeFigureOut">
              <a:rPr lang="ru-RU" smtClean="0"/>
              <a:pPr/>
              <a:t>13.09.2024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7AA0-55AA-44F7-92BC-C719BC69E5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9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F526-8EC9-4C28-B1AC-D0520CCB226F}" type="datetimeFigureOut">
              <a:rPr lang="ru-RU" smtClean="0"/>
              <a:pPr/>
              <a:t>13.09.2024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7AA0-55AA-44F7-92BC-C719BC69E5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24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F526-8EC9-4C28-B1AC-D0520CCB226F}" type="datetimeFigureOut">
              <a:rPr lang="ru-RU" smtClean="0"/>
              <a:pPr/>
              <a:t>13.09.2024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7AA0-55AA-44F7-92BC-C719BC69E5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28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F526-8EC9-4C28-B1AC-D0520CCB226F}" type="datetimeFigureOut">
              <a:rPr lang="ru-RU" smtClean="0"/>
              <a:pPr/>
              <a:t>13.09.2024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7AA0-55AA-44F7-92BC-C719BC69E5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23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F526-8EC9-4C28-B1AC-D0520CCB226F}" type="datetimeFigureOut">
              <a:rPr lang="ru-RU" smtClean="0"/>
              <a:pPr/>
              <a:t>13.09.2024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7AA0-55AA-44F7-92BC-C719BC69E5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60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F526-8EC9-4C28-B1AC-D0520CCB226F}" type="datetimeFigureOut">
              <a:rPr lang="ru-RU" smtClean="0"/>
              <a:pPr/>
              <a:t>13.09.2024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7AA0-55AA-44F7-92BC-C719BC69E5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76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F526-8EC9-4C28-B1AC-D0520CCB226F}" type="datetimeFigureOut">
              <a:rPr lang="ru-RU" smtClean="0"/>
              <a:pPr/>
              <a:t>13.09.2024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7AA0-55AA-44F7-92BC-C719BC69E5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6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F526-8EC9-4C28-B1AC-D0520CCB226F}" type="datetimeFigureOut">
              <a:rPr lang="ru-RU" smtClean="0"/>
              <a:pPr/>
              <a:t>13.09.2024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7AA0-55AA-44F7-92BC-C719BC69E5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2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F526-8EC9-4C28-B1AC-D0520CCB226F}" type="datetimeFigureOut">
              <a:rPr lang="ru-RU" smtClean="0"/>
              <a:pPr/>
              <a:t>13.09.2024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7AA0-55AA-44F7-92BC-C719BC69E5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53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F526-8EC9-4C28-B1AC-D0520CCB226F}" type="datetimeFigureOut">
              <a:rPr lang="ru-RU" smtClean="0"/>
              <a:pPr/>
              <a:t>13.09.2024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7AA0-55AA-44F7-92BC-C719BC69E5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7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F526-8EC9-4C28-B1AC-D0520CCB226F}" type="datetimeFigureOut">
              <a:rPr lang="ru-RU" smtClean="0"/>
              <a:pPr/>
              <a:t>13.09.2024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E7AA0-55AA-44F7-92BC-C719BC69E5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2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://software/item/53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ftware/item/civil_3d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720080" cy="648072"/>
          </a:xfrm>
          <a:prstGeom prst="rect">
            <a:avLst/>
          </a:prstGeom>
          <a:solidFill>
            <a:srgbClr val="80B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80B6A1"/>
              </a:highligh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-783468"/>
            <a:ext cx="8280920" cy="331236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latin typeface="Arial Narrow" pitchFamily="34" charset="0"/>
              </a:rPr>
              <a:t>Процесс архитектурного проектирования: основные этапы </a:t>
            </a:r>
            <a:br>
              <a:rPr lang="ru-RU" sz="2400" b="1" dirty="0">
                <a:latin typeface="Arial Narrow" pitchFamily="34" charset="0"/>
              </a:rPr>
            </a:br>
            <a:r>
              <a:rPr lang="ru-RU" sz="2400" b="1" dirty="0">
                <a:latin typeface="Arial Narrow" pitchFamily="34" charset="0"/>
              </a:rPr>
              <a:t>(с использованием современных компьютерных технологий)</a:t>
            </a:r>
          </a:p>
        </p:txBody>
      </p:sp>
      <p:pic>
        <p:nvPicPr>
          <p:cNvPr id="9218" name="Picture 2" descr="Картинки по запросу скетчап значок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 l="17888" t="28571" b="31560"/>
          <a:stretch>
            <a:fillRect/>
          </a:stretch>
        </p:blipFill>
        <p:spPr bwMode="auto">
          <a:xfrm>
            <a:off x="2184281" y="1211885"/>
            <a:ext cx="4547959" cy="22082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19818" y="2528900"/>
            <a:ext cx="735521" cy="745464"/>
          </a:xfrm>
          <a:prstGeom prst="rect">
            <a:avLst/>
          </a:prstGeom>
          <a:solidFill>
            <a:srgbClr val="FD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D9E9E1-E323-4500-BBC0-7EE7CB0FA614}"/>
              </a:ext>
            </a:extLst>
          </p:cNvPr>
          <p:cNvSpPr/>
          <p:nvPr/>
        </p:nvSpPr>
        <p:spPr>
          <a:xfrm>
            <a:off x="2004429" y="2421242"/>
            <a:ext cx="6017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Изучение местности и природных факторов. </a:t>
            </a:r>
            <a:br>
              <a:rPr lang="ru-RU" sz="2400" b="1" dirty="0">
                <a:latin typeface="Arial Narrow" panose="020B0606020202030204" pitchFamily="34" charset="0"/>
              </a:rPr>
            </a:br>
            <a:r>
              <a:rPr lang="ru-RU" sz="2400" b="1" dirty="0">
                <a:latin typeface="Arial Narrow" panose="020B0606020202030204" pitchFamily="34" charset="0"/>
              </a:rPr>
              <a:t>Традиции в архитектуре региона.</a:t>
            </a:r>
            <a:endParaRPr lang="ru-BY" sz="2400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DF220F-39CC-4115-8373-C43BE7F4A981}"/>
              </a:ext>
            </a:extLst>
          </p:cNvPr>
          <p:cNvSpPr/>
          <p:nvPr/>
        </p:nvSpPr>
        <p:spPr>
          <a:xfrm>
            <a:off x="1667455" y="2659737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BY" sz="2400" b="1" dirty="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7A9DA5-5797-408C-808A-595EE7B05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299497"/>
            <a:ext cx="3888432" cy="28852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E67AE1-2E80-4248-A569-E71D4E408989}"/>
              </a:ext>
            </a:extLst>
          </p:cNvPr>
          <p:cNvSpPr/>
          <p:nvPr/>
        </p:nvSpPr>
        <p:spPr>
          <a:xfrm>
            <a:off x="569401" y="641883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1</a:t>
            </a:r>
            <a:endParaRPr lang="ru-BY" sz="24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905789-72BD-44E9-BA82-85D660759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18" y="145982"/>
            <a:ext cx="764974" cy="7376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C5866-4C24-48FE-A6A5-84A0C16D2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9058"/>
            <a:ext cx="8229600" cy="737654"/>
          </a:xfrm>
        </p:spPr>
        <p:txBody>
          <a:bodyPr>
            <a:noAutofit/>
          </a:bodyPr>
          <a:lstStyle/>
          <a:p>
            <a:r>
              <a:rPr lang="ru-RU" sz="2400" dirty="0"/>
              <a:t>    </a:t>
            </a:r>
            <a:r>
              <a:rPr lang="ru-RU" sz="2400" b="1" dirty="0"/>
              <a:t>Изучение местности и природных факторов. </a:t>
            </a:r>
            <a:br>
              <a:rPr lang="ru-RU" sz="2400" b="1" dirty="0"/>
            </a:br>
            <a:r>
              <a:rPr lang="ru-RU" sz="2400" b="1" dirty="0"/>
              <a:t>   Традиции в архитектуре региона.</a:t>
            </a:r>
            <a:endParaRPr lang="ru-BY" sz="2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288764-B70F-468F-8CD6-72556552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6983"/>
            <a:ext cx="8229600" cy="3520129"/>
          </a:xfrm>
        </p:spPr>
        <p:txBody>
          <a:bodyPr>
            <a:normAutofit fontScale="32500" lnSpcReduction="20000"/>
          </a:bodyPr>
          <a:lstStyle/>
          <a:p>
            <a:r>
              <a:rPr lang="ru-RU" sz="4900" b="1" dirty="0"/>
              <a:t>Проблема сохранения культурной среды и принципы создания места</a:t>
            </a:r>
          </a:p>
          <a:p>
            <a:pPr marL="0" indent="0">
              <a:buNone/>
            </a:pPr>
            <a:r>
              <a:rPr lang="ru-RU" sz="4300" dirty="0"/>
              <a:t>Устав от архитектуры модернизма и глобализации, породившей культ «звездности» и создания объектов, лишенных местных отличий, многие архитекторы обратились к регионализму, контекстуальной архитектуре, вписывающейся в сложившееся окружение, учитывающее уникальность места, его исторические и культурные традиции.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  <a:p>
            <a:pPr algn="r"/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  <a:p>
            <a:pPr marL="0" indent="0">
              <a:buNone/>
            </a:pPr>
            <a:br>
              <a:rPr lang="ru-RU" dirty="0"/>
            </a:br>
            <a:endParaRPr lang="ru-BY" dirty="0"/>
          </a:p>
        </p:txBody>
      </p:sp>
      <p:pic>
        <p:nvPicPr>
          <p:cNvPr id="4" name="Picture 20" descr="DSCN0966">
            <a:extLst>
              <a:ext uri="{FF2B5EF4-FFF2-40B4-BE49-F238E27FC236}">
                <a16:creationId xmlns:a16="http://schemas.microsoft.com/office/drawing/2014/main" id="{73A55C2F-9F85-4B62-AEFC-200DA0B16EC6}"/>
              </a:ext>
            </a:extLst>
          </p:cNvPr>
          <p:cNvPicPr/>
          <p:nvPr/>
        </p:nvPicPr>
        <p:blipFill>
          <a:blip r:embed="rId3" cstate="print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18866" b="17168"/>
          <a:stretch>
            <a:fillRect/>
          </a:stretch>
        </p:blipFill>
        <p:spPr bwMode="auto">
          <a:xfrm>
            <a:off x="2010367" y="4505815"/>
            <a:ext cx="4801070" cy="22701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20" descr="P1010308">
            <a:extLst>
              <a:ext uri="{FF2B5EF4-FFF2-40B4-BE49-F238E27FC236}">
                <a16:creationId xmlns:a16="http://schemas.microsoft.com/office/drawing/2014/main" id="{636EF555-CC32-46B1-B98A-0B768918C41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5"/>
          <a:stretch>
            <a:fillRect/>
          </a:stretch>
        </p:blipFill>
        <p:spPr bwMode="auto">
          <a:xfrm>
            <a:off x="5306890" y="1960195"/>
            <a:ext cx="3695797" cy="239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8EBF88-C852-4371-9162-13F2323B4094}"/>
              </a:ext>
            </a:extLst>
          </p:cNvPr>
          <p:cNvSpPr/>
          <p:nvPr/>
        </p:nvSpPr>
        <p:spPr>
          <a:xfrm>
            <a:off x="971600" y="-8323"/>
            <a:ext cx="3016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BY" sz="6000" dirty="0"/>
              <a:t>2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7E9AF8F-29D1-4A66-BD38-3C660E4A9B64}"/>
              </a:ext>
            </a:extLst>
          </p:cNvPr>
          <p:cNvSpPr/>
          <p:nvPr/>
        </p:nvSpPr>
        <p:spPr>
          <a:xfrm>
            <a:off x="480668" y="1950065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Исторические города и урбанизированные территории, как живые организмы, подвержены постоянным переменам. Эти перемены затрагивают все элементы города (природные, человеческие, материальные и нематериальные).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EDF3683-3C31-4375-A4F7-A3669CAF8765}"/>
              </a:ext>
            </a:extLst>
          </p:cNvPr>
          <p:cNvSpPr/>
          <p:nvPr/>
        </p:nvSpPr>
        <p:spPr>
          <a:xfrm>
            <a:off x="504136" y="3092253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Двадцать первый век обозначил новый этап в применении понятия «дух места» как важного инструмента в проектировании. Сегодня это понятие «дух места» находит свое отражение и в профессиональном архитектурном сознании. </a:t>
            </a:r>
          </a:p>
          <a:p>
            <a:endParaRPr lang="ru-RU" sz="1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8E6FA6-DB76-40F8-9F5A-6550DDE86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6" y="4505815"/>
            <a:ext cx="2126431" cy="22734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292AD4-DA11-451D-992F-37BC4B544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238" y="4517384"/>
            <a:ext cx="1693947" cy="22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13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B9F89-53AD-48C7-8A43-A7880F309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r>
              <a:rPr lang="ru-RU" sz="2400" b="1" dirty="0"/>
              <a:t>Перемены и природная среда</a:t>
            </a:r>
            <a:endParaRPr lang="ru-BY" sz="2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DDB14F-A0B2-4C63-A438-B32C51EDE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750404"/>
            <a:ext cx="8229600" cy="1540768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Перемены должны быть основаны на уважении к природному балансу.</a:t>
            </a:r>
          </a:p>
          <a:p>
            <a:r>
              <a:rPr lang="ru-RU" sz="1600" b="1" dirty="0"/>
              <a:t>Перемены должны быть использованы для совершенствования экологических условий, улучшения качества воздуха, воды и почвы, стимуляции распространения и доступности озелененных пространств, а также во избежание чрезмерного давления на природные ресурсы. </a:t>
            </a:r>
          </a:p>
          <a:p>
            <a:endParaRPr lang="ru-BY" dirty="0"/>
          </a:p>
        </p:txBody>
      </p:sp>
      <p:pic>
        <p:nvPicPr>
          <p:cNvPr id="6" name="Picture 4" descr="ÐÐ°ÑÑÐ¸Ð½ÐºÐ¸ Ð¿Ð¾ Ð·Ð°Ð¿ÑÐ¾ÑÑ water sistem city">
            <a:extLst>
              <a:ext uri="{FF2B5EF4-FFF2-40B4-BE49-F238E27FC236}">
                <a16:creationId xmlns:a16="http://schemas.microsoft.com/office/drawing/2014/main" id="{106320D6-6FCF-4940-A843-2155782B6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36256"/>
          <a:stretch>
            <a:fillRect/>
          </a:stretch>
        </p:blipFill>
        <p:spPr bwMode="auto">
          <a:xfrm>
            <a:off x="278943" y="2708920"/>
            <a:ext cx="8586111" cy="2562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2078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8FE1E-1189-4497-BAA9-2A13CF79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Перемены и архитектурная среда</a:t>
            </a:r>
            <a:endParaRPr lang="ru-BY" sz="2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BEDF1B-65C6-4FDF-9661-AE3493AB3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23" y="620688"/>
            <a:ext cx="4456800" cy="2585322"/>
          </a:xfrm>
        </p:spPr>
        <p:txBody>
          <a:bodyPr>
            <a:no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Внедрение современных архитектурных элементов должно происходить с уважением к ценности места и его окружения. Это способствует обогащению города, сохраняя живую преемственность его истории.</a:t>
            </a:r>
          </a:p>
          <a:p>
            <a:r>
              <a:rPr lang="ru-RU" sz="1200" dirty="0"/>
              <a:t>Основой архитектурных вмешательств в пространственные, визуальные, нематериальные и функциональные элементы должно быть </a:t>
            </a:r>
            <a:r>
              <a:rPr lang="ru-RU" sz="1200" u="sng" dirty="0"/>
              <a:t>уважение к историческим ценностям, структурам и наслоениям разных эпох. </a:t>
            </a:r>
          </a:p>
          <a:p>
            <a:r>
              <a:rPr lang="ru-RU" sz="1200" u="sng" dirty="0"/>
              <a:t> </a:t>
            </a:r>
            <a:r>
              <a:rPr lang="ru-RU" sz="1200" dirty="0"/>
              <a:t>Новая архитектура должна быть совместима с пространственной организацией исторического района, уважать его традиционную </a:t>
            </a:r>
            <a:r>
              <a:rPr lang="ru-RU" sz="1200" u="sng" dirty="0"/>
              <a:t>морфологию и в то же время правильно представлять архитектурные тенденции времени и места.</a:t>
            </a:r>
          </a:p>
          <a:p>
            <a:r>
              <a:rPr lang="ru-RU" sz="1200" dirty="0"/>
              <a:t>Каждое вмешательство в исторические города и урбанизированные территории должно быть направлено на улучшение качества жизни местного населения и окружающей среды.</a:t>
            </a:r>
            <a:endParaRPr lang="ru-BY" sz="1200" dirty="0"/>
          </a:p>
        </p:txBody>
      </p:sp>
      <p:pic>
        <p:nvPicPr>
          <p:cNvPr id="5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50D4FD8B-FA47-4BF6-8BB2-73474255E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7978" y="957023"/>
            <a:ext cx="4049229" cy="2692896"/>
          </a:xfrm>
          <a:prstGeom prst="rect">
            <a:avLst/>
          </a:prstGeom>
          <a:noFill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A66661-0B34-4754-AE6E-284E3308DB68}"/>
              </a:ext>
            </a:extLst>
          </p:cNvPr>
          <p:cNvSpPr/>
          <p:nvPr/>
        </p:nvSpPr>
        <p:spPr>
          <a:xfrm>
            <a:off x="4794753" y="3940748"/>
            <a:ext cx="43319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Методология проектирования </a:t>
            </a:r>
            <a:r>
              <a:rPr lang="ru-RU" sz="1400" b="1" i="1" dirty="0"/>
              <a:t>места </a:t>
            </a:r>
            <a:r>
              <a:rPr lang="ru-RU" sz="1400" dirty="0"/>
              <a:t>включает в себя несколько слоев:</a:t>
            </a:r>
          </a:p>
          <a:p>
            <a:r>
              <a:rPr lang="ru-RU" sz="1400" dirty="0"/>
              <a:t>• тщательный градостроительный анализ;</a:t>
            </a:r>
            <a:br>
              <a:rPr lang="ru-RU" sz="1400" dirty="0"/>
            </a:br>
            <a:r>
              <a:rPr lang="ru-RU" sz="1400" dirty="0"/>
              <a:t>• социологическое исследование;</a:t>
            </a:r>
            <a:br>
              <a:rPr lang="ru-RU" sz="1400" dirty="0"/>
            </a:br>
            <a:r>
              <a:rPr lang="ru-RU" sz="1400" dirty="0"/>
              <a:t>• выявление «духа места» территории;</a:t>
            </a:r>
            <a:br>
              <a:rPr lang="ru-RU" sz="1400" dirty="0"/>
            </a:br>
            <a:r>
              <a:rPr lang="ru-RU" sz="1400" dirty="0"/>
              <a:t>• разработка концепции проектного решения, опирающейся на документ «Принципы Валетты».</a:t>
            </a:r>
            <a:endParaRPr lang="ru-BY" sz="1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37C014-79E8-45F3-A0AA-92F5EE895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50" y="3940748"/>
            <a:ext cx="4534120" cy="264261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E026F23-681F-4279-9E86-AC70547F0CCF}"/>
              </a:ext>
            </a:extLst>
          </p:cNvPr>
          <p:cNvSpPr/>
          <p:nvPr/>
        </p:nvSpPr>
        <p:spPr>
          <a:xfrm>
            <a:off x="4813080" y="5445224"/>
            <a:ext cx="4140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/>
              <a:t>«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55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DD06D5-064D-476F-99A2-7C38BDFA6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8" y="158455"/>
            <a:ext cx="719390" cy="646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797617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Обоснования инвестиций в строительстве объектов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760" y="-105015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accent4">
                    <a:lumMod val="75000"/>
                  </a:schemeClr>
                </a:solidFill>
                <a:latin typeface="Bemount" pitchFamily="66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832" y="1135967"/>
            <a:ext cx="81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Оценка  технической возможности, коммерческой и экономической целесообразности инвестиций в строительство, включающая альтернативные проработки, расчеты для всех предложенных участков, в том числе  принципиальные объемно-планировочные решения,  расчеты по определению  эффективности инвестиций, социальных, экологических и других последствий осуществления строительства и эксплуатации объекта.  Обоснования инвестиций служат основанием для принятия заказчиком решения о дальнейшем  инвестировании, оформления  в установленном  порядке материалов предварительного согласования места размещения  объекта и разработки проектной документации.</a:t>
            </a:r>
          </a:p>
          <a:p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Ниже приведены современные компьютерные программы используемые на разных этапах архитектурного проектирования.</a:t>
            </a:r>
          </a:p>
        </p:txBody>
      </p:sp>
      <p:pic>
        <p:nvPicPr>
          <p:cNvPr id="1026" name="Picture 2" descr="Картинки по запросу графические редакторы"/>
          <p:cNvPicPr>
            <a:picLocks noChangeAspect="1" noChangeArrowheads="1"/>
          </p:cNvPicPr>
          <p:nvPr/>
        </p:nvPicPr>
        <p:blipFill>
          <a:blip r:embed="rId4" cstate="print"/>
          <a:srcRect l="6245" t="24324" r="7881"/>
          <a:stretch>
            <a:fillRect/>
          </a:stretch>
        </p:blipFill>
        <p:spPr bwMode="auto">
          <a:xfrm>
            <a:off x="0" y="4077072"/>
            <a:ext cx="4427984" cy="225424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429000"/>
            <a:ext cx="442798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ГРАФИЧЕСКИЕ РЕДАКТОРЫ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3429000"/>
            <a:ext cx="4572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</a:t>
            </a:r>
            <a:r>
              <a:rPr lang="en-US" sz="2400" b="1" dirty="0">
                <a:solidFill>
                  <a:schemeClr val="bg1"/>
                </a:solidFill>
              </a:rPr>
              <a:t>AD</a:t>
            </a:r>
            <a:r>
              <a:rPr lang="ru-RU" sz="2400" b="1" dirty="0">
                <a:solidFill>
                  <a:schemeClr val="bg1"/>
                </a:solidFill>
              </a:rPr>
              <a:t>-программы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6093296"/>
            <a:ext cx="5040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923928" y="602128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9540552" y="3933056"/>
            <a:ext cx="4608512" cy="2664296"/>
            <a:chOff x="4499992" y="4005064"/>
            <a:chExt cx="4608512" cy="2664296"/>
          </a:xfrm>
        </p:grpSpPr>
        <p:pic>
          <p:nvPicPr>
            <p:cNvPr id="1028" name="Picture 4" descr="Картинки по запросу autodesk"/>
            <p:cNvPicPr>
              <a:picLocks noChangeAspect="1" noChangeArrowheads="1"/>
            </p:cNvPicPr>
            <p:nvPr/>
          </p:nvPicPr>
          <p:blipFill>
            <a:blip r:embed="rId5" cstate="print"/>
            <a:srcRect l="86154" t="61403" r="1427" b="7018"/>
            <a:stretch>
              <a:fillRect/>
            </a:stretch>
          </p:blipFill>
          <p:spPr bwMode="auto">
            <a:xfrm>
              <a:off x="6732240" y="4077072"/>
              <a:ext cx="1152128" cy="1296144"/>
            </a:xfrm>
            <a:prstGeom prst="rect">
              <a:avLst/>
            </a:prstGeom>
            <a:noFill/>
          </p:spPr>
        </p:pic>
        <p:pic>
          <p:nvPicPr>
            <p:cNvPr id="17" name="Picture 4" descr="Картинки по запросу autodesk"/>
            <p:cNvPicPr>
              <a:picLocks noChangeAspect="1" noChangeArrowheads="1"/>
            </p:cNvPicPr>
            <p:nvPr/>
          </p:nvPicPr>
          <p:blipFill>
            <a:blip r:embed="rId5" cstate="print"/>
            <a:srcRect l="33375" t="61403" r="53430" b="8772"/>
            <a:stretch>
              <a:fillRect/>
            </a:stretch>
          </p:blipFill>
          <p:spPr bwMode="auto">
            <a:xfrm>
              <a:off x="7884368" y="4077072"/>
              <a:ext cx="1224136" cy="1224136"/>
            </a:xfrm>
            <a:prstGeom prst="rect">
              <a:avLst/>
            </a:prstGeom>
            <a:noFill/>
          </p:spPr>
        </p:pic>
        <p:pic>
          <p:nvPicPr>
            <p:cNvPr id="18" name="Picture 4" descr="Картинки по запросу autodesk"/>
            <p:cNvPicPr>
              <a:picLocks noChangeAspect="1" noChangeArrowheads="1"/>
            </p:cNvPicPr>
            <p:nvPr/>
          </p:nvPicPr>
          <p:blipFill>
            <a:blip r:embed="rId5" cstate="print"/>
            <a:srcRect l="51495" t="61403" r="36086" b="7018"/>
            <a:stretch>
              <a:fillRect/>
            </a:stretch>
          </p:blipFill>
          <p:spPr bwMode="auto">
            <a:xfrm>
              <a:off x="4499992" y="4077072"/>
              <a:ext cx="1152128" cy="1296144"/>
            </a:xfrm>
            <a:prstGeom prst="rect">
              <a:avLst/>
            </a:prstGeom>
            <a:noFill/>
          </p:spPr>
        </p:pic>
        <p:pic>
          <p:nvPicPr>
            <p:cNvPr id="19" name="Picture 4" descr="Картинки по запросу autodesk"/>
            <p:cNvPicPr>
              <a:picLocks noChangeAspect="1" noChangeArrowheads="1"/>
            </p:cNvPicPr>
            <p:nvPr/>
          </p:nvPicPr>
          <p:blipFill>
            <a:blip r:embed="rId5" cstate="print"/>
            <a:srcRect l="68302" t="59649" r="18503" b="8772"/>
            <a:stretch>
              <a:fillRect/>
            </a:stretch>
          </p:blipFill>
          <p:spPr bwMode="auto">
            <a:xfrm>
              <a:off x="5580112" y="4005064"/>
              <a:ext cx="1224136" cy="1296144"/>
            </a:xfrm>
            <a:prstGeom prst="rect">
              <a:avLst/>
            </a:prstGeom>
            <a:noFill/>
          </p:spPr>
        </p:pic>
        <p:pic>
          <p:nvPicPr>
            <p:cNvPr id="15" name="Picture 4" descr="Картинки по запросу autodesk"/>
            <p:cNvPicPr>
              <a:picLocks noChangeAspect="1" noChangeArrowheads="1"/>
            </p:cNvPicPr>
            <p:nvPr/>
          </p:nvPicPr>
          <p:blipFill>
            <a:blip r:embed="rId5" cstate="print"/>
            <a:srcRect t="61403" r="88358" b="10526"/>
            <a:stretch>
              <a:fillRect/>
            </a:stretch>
          </p:blipFill>
          <p:spPr bwMode="auto">
            <a:xfrm>
              <a:off x="4644008" y="5157192"/>
              <a:ext cx="1080120" cy="1152128"/>
            </a:xfrm>
            <a:prstGeom prst="rect">
              <a:avLst/>
            </a:prstGeom>
            <a:noFill/>
          </p:spPr>
        </p:pic>
        <p:pic>
          <p:nvPicPr>
            <p:cNvPr id="16" name="Picture 4" descr="Картинки по запросу autodesk"/>
            <p:cNvPicPr>
              <a:picLocks noChangeAspect="1" noChangeArrowheads="1"/>
            </p:cNvPicPr>
            <p:nvPr/>
          </p:nvPicPr>
          <p:blipFill>
            <a:blip r:embed="rId5" cstate="print"/>
            <a:srcRect l="16299" t="61403" r="71282" b="5263"/>
            <a:stretch>
              <a:fillRect/>
            </a:stretch>
          </p:blipFill>
          <p:spPr bwMode="auto">
            <a:xfrm>
              <a:off x="5652120" y="5157192"/>
              <a:ext cx="1152128" cy="1368152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7020272" y="5157192"/>
              <a:ext cx="64807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172400" y="5157192"/>
              <a:ext cx="64807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796136" y="6381328"/>
              <a:ext cx="93610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572000" y="6237312"/>
              <a:ext cx="93610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Рисунок 25" descr="Рисунок1.jpg"/>
          <p:cNvPicPr>
            <a:picLocks noChangeAspect="1"/>
          </p:cNvPicPr>
          <p:nvPr/>
        </p:nvPicPr>
        <p:blipFill>
          <a:blip r:embed="rId6" cstate="print"/>
          <a:srcRect b="5556"/>
          <a:stretch>
            <a:fillRect/>
          </a:stretch>
        </p:blipFill>
        <p:spPr>
          <a:xfrm>
            <a:off x="4499992" y="3933055"/>
            <a:ext cx="4644008" cy="254018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95F2DF-DBA5-4E9A-B001-F0D0D8F4B3F4}"/>
              </a:ext>
            </a:extLst>
          </p:cNvPr>
          <p:cNvSpPr/>
          <p:nvPr/>
        </p:nvSpPr>
        <p:spPr>
          <a:xfrm>
            <a:off x="773832" y="42038"/>
            <a:ext cx="8334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Процесс архитектурного проектирования: основные этапы</a:t>
            </a:r>
            <a:endParaRPr lang="en-US" sz="2400" b="1" dirty="0">
              <a:latin typeface="Arial Narrow" pitchFamily="34" charset="0"/>
            </a:endParaRPr>
          </a:p>
          <a:p>
            <a:r>
              <a:rPr lang="ru-RU" sz="2400" b="1" dirty="0">
                <a:latin typeface="Arial Narrow" pitchFamily="34" charset="0"/>
              </a:rPr>
              <a:t> (с использованием современных компьютерных технологий)</a:t>
            </a:r>
            <a:endParaRPr lang="ru-BY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AutoCAD Civil 3D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15816" y="3140968"/>
            <a:ext cx="6413932" cy="37170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260648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Градостроительный проект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908720"/>
            <a:ext cx="8172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Система взаимоувязанных документов, разработанных в соответствии с требованиями нормативных документов и на основе данных Государственного кадастра территорий,  служащая обязательной основой для планирования архитектурной и  градостроительной деятельности.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Ниже приведены современные компьютерные программы используемые на разных этапах разработки градостроительного проекта.</a:t>
            </a:r>
          </a:p>
          <a:p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Картинки по запросу графические редакторы"/>
          <p:cNvPicPr>
            <a:picLocks noChangeAspect="1" noChangeArrowheads="1"/>
          </p:cNvPicPr>
          <p:nvPr/>
        </p:nvPicPr>
        <p:blipFill>
          <a:blip r:embed="rId3" cstate="print"/>
          <a:srcRect l="6245" t="24324" r="7881"/>
          <a:stretch>
            <a:fillRect/>
          </a:stretch>
        </p:blipFill>
        <p:spPr bwMode="auto">
          <a:xfrm>
            <a:off x="-1" y="3068960"/>
            <a:ext cx="2828887" cy="14401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204864"/>
            <a:ext cx="27718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ГРАФИЧЕСКИЕ РЕДАКТОРЫ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581128"/>
            <a:ext cx="27718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</a:t>
            </a:r>
            <a:r>
              <a:rPr lang="en-US" sz="2400" b="1" dirty="0">
                <a:solidFill>
                  <a:schemeClr val="bg1"/>
                </a:solidFill>
              </a:rPr>
              <a:t>AD</a:t>
            </a:r>
            <a:r>
              <a:rPr lang="ru-RU" sz="2400" b="1" dirty="0">
                <a:solidFill>
                  <a:schemeClr val="bg1"/>
                </a:solidFill>
              </a:rPr>
              <a:t>-программы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436510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83768" y="4293096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9540552" y="3933056"/>
            <a:ext cx="4608512" cy="2664296"/>
            <a:chOff x="4499992" y="4005064"/>
            <a:chExt cx="4608512" cy="2664296"/>
          </a:xfrm>
        </p:grpSpPr>
        <p:pic>
          <p:nvPicPr>
            <p:cNvPr id="1028" name="Picture 4" descr="Картинки по запросу autodesk"/>
            <p:cNvPicPr>
              <a:picLocks noChangeAspect="1" noChangeArrowheads="1"/>
            </p:cNvPicPr>
            <p:nvPr/>
          </p:nvPicPr>
          <p:blipFill>
            <a:blip r:embed="rId4" cstate="print"/>
            <a:srcRect l="86154" t="61403" r="1427" b="7018"/>
            <a:stretch>
              <a:fillRect/>
            </a:stretch>
          </p:blipFill>
          <p:spPr bwMode="auto">
            <a:xfrm>
              <a:off x="6732240" y="4077072"/>
              <a:ext cx="1152128" cy="1296144"/>
            </a:xfrm>
            <a:prstGeom prst="rect">
              <a:avLst/>
            </a:prstGeom>
            <a:noFill/>
          </p:spPr>
        </p:pic>
        <p:pic>
          <p:nvPicPr>
            <p:cNvPr id="17" name="Picture 4" descr="Картинки по запросу autodesk"/>
            <p:cNvPicPr>
              <a:picLocks noChangeAspect="1" noChangeArrowheads="1"/>
            </p:cNvPicPr>
            <p:nvPr/>
          </p:nvPicPr>
          <p:blipFill>
            <a:blip r:embed="rId4" cstate="print"/>
            <a:srcRect l="33375" t="61403" r="53430" b="8772"/>
            <a:stretch>
              <a:fillRect/>
            </a:stretch>
          </p:blipFill>
          <p:spPr bwMode="auto">
            <a:xfrm>
              <a:off x="7884368" y="4077072"/>
              <a:ext cx="1224136" cy="1224136"/>
            </a:xfrm>
            <a:prstGeom prst="rect">
              <a:avLst/>
            </a:prstGeom>
            <a:noFill/>
          </p:spPr>
        </p:pic>
        <p:pic>
          <p:nvPicPr>
            <p:cNvPr id="18" name="Picture 4" descr="Картинки по запросу autodesk"/>
            <p:cNvPicPr>
              <a:picLocks noChangeAspect="1" noChangeArrowheads="1"/>
            </p:cNvPicPr>
            <p:nvPr/>
          </p:nvPicPr>
          <p:blipFill>
            <a:blip r:embed="rId4" cstate="print"/>
            <a:srcRect l="51495" t="61403" r="36086" b="7018"/>
            <a:stretch>
              <a:fillRect/>
            </a:stretch>
          </p:blipFill>
          <p:spPr bwMode="auto">
            <a:xfrm>
              <a:off x="4499992" y="4077072"/>
              <a:ext cx="1152128" cy="1296144"/>
            </a:xfrm>
            <a:prstGeom prst="rect">
              <a:avLst/>
            </a:prstGeom>
            <a:noFill/>
          </p:spPr>
        </p:pic>
        <p:pic>
          <p:nvPicPr>
            <p:cNvPr id="19" name="Picture 4" descr="Картинки по запросу autodesk"/>
            <p:cNvPicPr>
              <a:picLocks noChangeAspect="1" noChangeArrowheads="1"/>
            </p:cNvPicPr>
            <p:nvPr/>
          </p:nvPicPr>
          <p:blipFill>
            <a:blip r:embed="rId4" cstate="print"/>
            <a:srcRect l="68302" t="59649" r="18503" b="8772"/>
            <a:stretch>
              <a:fillRect/>
            </a:stretch>
          </p:blipFill>
          <p:spPr bwMode="auto">
            <a:xfrm>
              <a:off x="5580112" y="4005064"/>
              <a:ext cx="1224136" cy="1296144"/>
            </a:xfrm>
            <a:prstGeom prst="rect">
              <a:avLst/>
            </a:prstGeom>
            <a:noFill/>
          </p:spPr>
        </p:pic>
        <p:pic>
          <p:nvPicPr>
            <p:cNvPr id="15" name="Picture 4" descr="Картинки по запросу autodesk"/>
            <p:cNvPicPr>
              <a:picLocks noChangeAspect="1" noChangeArrowheads="1"/>
            </p:cNvPicPr>
            <p:nvPr/>
          </p:nvPicPr>
          <p:blipFill>
            <a:blip r:embed="rId4" cstate="print"/>
            <a:srcRect t="61403" r="88358" b="10526"/>
            <a:stretch>
              <a:fillRect/>
            </a:stretch>
          </p:blipFill>
          <p:spPr bwMode="auto">
            <a:xfrm>
              <a:off x="4644008" y="5157192"/>
              <a:ext cx="1080120" cy="1152128"/>
            </a:xfrm>
            <a:prstGeom prst="rect">
              <a:avLst/>
            </a:prstGeom>
            <a:noFill/>
          </p:spPr>
        </p:pic>
        <p:pic>
          <p:nvPicPr>
            <p:cNvPr id="16" name="Picture 4" descr="Картинки по запросу autodesk"/>
            <p:cNvPicPr>
              <a:picLocks noChangeAspect="1" noChangeArrowheads="1"/>
            </p:cNvPicPr>
            <p:nvPr/>
          </p:nvPicPr>
          <p:blipFill>
            <a:blip r:embed="rId4" cstate="print"/>
            <a:srcRect l="16299" t="61403" r="71282" b="5263"/>
            <a:stretch>
              <a:fillRect/>
            </a:stretch>
          </p:blipFill>
          <p:spPr bwMode="auto">
            <a:xfrm>
              <a:off x="5652120" y="5157192"/>
              <a:ext cx="1152128" cy="1368152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7020272" y="5157192"/>
              <a:ext cx="64807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172400" y="5157192"/>
              <a:ext cx="64807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796136" y="6381328"/>
              <a:ext cx="93610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572000" y="6237312"/>
              <a:ext cx="93610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Рисунок 25" descr="Рисунок1.jpg"/>
          <p:cNvPicPr>
            <a:picLocks noChangeAspect="1"/>
          </p:cNvPicPr>
          <p:nvPr/>
        </p:nvPicPr>
        <p:blipFill>
          <a:blip r:embed="rId5" cstate="print"/>
          <a:srcRect b="5556"/>
          <a:stretch>
            <a:fillRect/>
          </a:stretch>
        </p:blipFill>
        <p:spPr>
          <a:xfrm>
            <a:off x="0" y="5157192"/>
            <a:ext cx="2764574" cy="151216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987824" y="2204864"/>
            <a:ext cx="6156176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</a:t>
            </a:r>
            <a:r>
              <a:rPr lang="en-US" sz="2400" b="1" dirty="0">
                <a:solidFill>
                  <a:schemeClr val="bg1"/>
                </a:solidFill>
              </a:rPr>
              <a:t>AD</a:t>
            </a:r>
            <a:r>
              <a:rPr lang="ru-RU" sz="2400" b="1" dirty="0">
                <a:solidFill>
                  <a:schemeClr val="bg1"/>
                </a:solidFill>
              </a:rPr>
              <a:t>-программы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для организации рельефа и генплана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87824" y="3140968"/>
            <a:ext cx="6156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6"/>
              </a:rPr>
              <a:t>AutoCAD Civil 3D</a:t>
            </a:r>
            <a:r>
              <a:rPr lang="en-US" sz="2400" b="1" dirty="0"/>
              <a:t>,</a:t>
            </a:r>
          </a:p>
          <a:p>
            <a:r>
              <a:rPr lang="en-US" sz="2400" b="1" dirty="0"/>
              <a:t>AutoCAD Map 3D,</a:t>
            </a:r>
          </a:p>
          <a:p>
            <a:r>
              <a:rPr lang="en-US" sz="2400" b="1" dirty="0"/>
              <a:t>Autodesk Infrastructure Design Suite Premium,</a:t>
            </a:r>
          </a:p>
          <a:p>
            <a:r>
              <a:rPr lang="en-US" sz="2400" b="1" dirty="0"/>
              <a:t>Autodesk Infrastructure Design Suite Standard,</a:t>
            </a:r>
          </a:p>
          <a:p>
            <a:r>
              <a:rPr lang="en-US" sz="2400" b="1" dirty="0"/>
              <a:t>Autodesk Infrastructure Design Suite Ultimate,</a:t>
            </a:r>
          </a:p>
          <a:p>
            <a:r>
              <a:rPr lang="en-US" sz="2400" b="1" dirty="0" err="1">
                <a:hlinkClick r:id="rId7"/>
              </a:rPr>
              <a:t>GeoniCS</a:t>
            </a:r>
            <a:endParaRPr 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связь картинки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4725144"/>
            <a:ext cx="9144000" cy="21328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180528" y="0"/>
            <a:ext cx="9324528" cy="1268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-7603" b="36040"/>
          <a:stretch>
            <a:fillRect/>
          </a:stretch>
        </p:blipFill>
        <p:spPr bwMode="auto">
          <a:xfrm>
            <a:off x="-468560" y="0"/>
            <a:ext cx="6631463" cy="191683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3556" name="Picture 4" descr="Autodesk AutoCAD Civil 3D | Решения для проектирования объектов инфраструкту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48" y="1647381"/>
            <a:ext cx="9144000" cy="48593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00192" y="1124744"/>
            <a:ext cx="2843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Autodesk Vault Professional</a:t>
            </a:r>
          </a:p>
          <a:p>
            <a:r>
              <a:rPr lang="en-US" dirty="0">
                <a:solidFill>
                  <a:schemeClr val="bg1"/>
                </a:solidFill>
              </a:rPr>
              <a:t>Autodesk </a:t>
            </a:r>
            <a:r>
              <a:rPr lang="en-US" dirty="0" err="1">
                <a:solidFill>
                  <a:schemeClr val="bg1"/>
                </a:solidFill>
              </a:rPr>
              <a:t>Revit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Autodesk </a:t>
            </a:r>
            <a:r>
              <a:rPr lang="en-US" dirty="0" err="1">
                <a:solidFill>
                  <a:schemeClr val="bg1"/>
                </a:solidFill>
              </a:rPr>
              <a:t>Infraworks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Autodesk </a:t>
            </a:r>
            <a:r>
              <a:rPr lang="en-US" dirty="0" err="1">
                <a:solidFill>
                  <a:schemeClr val="bg1"/>
                </a:solidFill>
              </a:rPr>
              <a:t>Navisworks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Autodesk BIM 360</a:t>
            </a:r>
          </a:p>
          <a:p>
            <a:r>
              <a:rPr lang="en-US" dirty="0">
                <a:solidFill>
                  <a:schemeClr val="bg1"/>
                </a:solidFill>
              </a:rPr>
              <a:t>Autodesk 3ds Max</a:t>
            </a:r>
          </a:p>
          <a:p>
            <a:r>
              <a:rPr lang="en-US" dirty="0">
                <a:solidFill>
                  <a:schemeClr val="bg1"/>
                </a:solidFill>
              </a:rPr>
              <a:t>Bentley DGN </a:t>
            </a:r>
            <a:r>
              <a:rPr lang="ru-RU" dirty="0">
                <a:solidFill>
                  <a:schemeClr val="bg1"/>
                </a:solidFill>
              </a:rPr>
              <a:t>и данные модели</a:t>
            </a:r>
          </a:p>
          <a:p>
            <a:r>
              <a:rPr lang="ru-RU" dirty="0">
                <a:solidFill>
                  <a:schemeClr val="bg1"/>
                </a:solidFill>
              </a:rPr>
              <a:t>Промышленные форматы данных: ГИС, </a:t>
            </a:r>
            <a:r>
              <a:rPr lang="en-US" dirty="0">
                <a:solidFill>
                  <a:schemeClr val="bg1"/>
                </a:solidFill>
              </a:rPr>
              <a:t>IFC, </a:t>
            </a:r>
            <a:r>
              <a:rPr lang="en-US" dirty="0" err="1">
                <a:solidFill>
                  <a:schemeClr val="bg1"/>
                </a:solidFill>
              </a:rPr>
              <a:t>LandXML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0"/>
            <a:ext cx="53640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Разработка объектов инфраструктуры и выпуска документации по ним. Основу продукта составляет технология информационного моделирования зданий (BIM), облегчающая реализацию различных проектов: строительство автомобильных дорог и железнодорожных путей, аэропортов, модернизация существующих транспортных пространств и гидротехнических сооружений и прочее.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6064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Проектная документация на  строительство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836712"/>
            <a:ext cx="81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Проектная документация на строительство- это система  взаимоувязанных документов, разработанных в соответствии с нормативной  документацией, служащая основой для строительства объектов. В проектную документацию входят: при </a:t>
            </a:r>
            <a:r>
              <a:rPr lang="ru-RU" sz="1600" dirty="0" err="1"/>
              <a:t>двухстадийном</a:t>
            </a:r>
            <a:r>
              <a:rPr lang="ru-RU" sz="1600" dirty="0"/>
              <a:t> проектировании - архитектурный проект и строительный проект, при одностадийном - строительный проект с выделенной утверждаемой архитектурной частью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9540552" y="3933056"/>
            <a:ext cx="4608512" cy="2664296"/>
            <a:chOff x="4499992" y="4005064"/>
            <a:chExt cx="4608512" cy="2664296"/>
          </a:xfrm>
        </p:grpSpPr>
        <p:pic>
          <p:nvPicPr>
            <p:cNvPr id="1028" name="Picture 4" descr="Картинки по запросу autodesk"/>
            <p:cNvPicPr>
              <a:picLocks noChangeAspect="1" noChangeArrowheads="1"/>
            </p:cNvPicPr>
            <p:nvPr/>
          </p:nvPicPr>
          <p:blipFill>
            <a:blip r:embed="rId2" cstate="print"/>
            <a:srcRect l="86154" t="61403" r="1427" b="7018"/>
            <a:stretch>
              <a:fillRect/>
            </a:stretch>
          </p:blipFill>
          <p:spPr bwMode="auto">
            <a:xfrm>
              <a:off x="6732240" y="4077072"/>
              <a:ext cx="1152128" cy="1296144"/>
            </a:xfrm>
            <a:prstGeom prst="rect">
              <a:avLst/>
            </a:prstGeom>
            <a:noFill/>
          </p:spPr>
        </p:pic>
        <p:pic>
          <p:nvPicPr>
            <p:cNvPr id="17" name="Picture 4" descr="Картинки по запросу autodesk"/>
            <p:cNvPicPr>
              <a:picLocks noChangeAspect="1" noChangeArrowheads="1"/>
            </p:cNvPicPr>
            <p:nvPr/>
          </p:nvPicPr>
          <p:blipFill>
            <a:blip r:embed="rId2" cstate="print"/>
            <a:srcRect l="33375" t="61403" r="53430" b="8772"/>
            <a:stretch>
              <a:fillRect/>
            </a:stretch>
          </p:blipFill>
          <p:spPr bwMode="auto">
            <a:xfrm>
              <a:off x="7884368" y="4077072"/>
              <a:ext cx="1224136" cy="1224136"/>
            </a:xfrm>
            <a:prstGeom prst="rect">
              <a:avLst/>
            </a:prstGeom>
            <a:noFill/>
          </p:spPr>
        </p:pic>
        <p:pic>
          <p:nvPicPr>
            <p:cNvPr id="18" name="Picture 4" descr="Картинки по запросу autodesk"/>
            <p:cNvPicPr>
              <a:picLocks noChangeAspect="1" noChangeArrowheads="1"/>
            </p:cNvPicPr>
            <p:nvPr/>
          </p:nvPicPr>
          <p:blipFill>
            <a:blip r:embed="rId2" cstate="print"/>
            <a:srcRect l="51495" t="61403" r="36086" b="7018"/>
            <a:stretch>
              <a:fillRect/>
            </a:stretch>
          </p:blipFill>
          <p:spPr bwMode="auto">
            <a:xfrm>
              <a:off x="4499992" y="4077072"/>
              <a:ext cx="1152128" cy="1296144"/>
            </a:xfrm>
            <a:prstGeom prst="rect">
              <a:avLst/>
            </a:prstGeom>
            <a:noFill/>
          </p:spPr>
        </p:pic>
        <p:pic>
          <p:nvPicPr>
            <p:cNvPr id="19" name="Picture 4" descr="Картинки по запросу autodesk"/>
            <p:cNvPicPr>
              <a:picLocks noChangeAspect="1" noChangeArrowheads="1"/>
            </p:cNvPicPr>
            <p:nvPr/>
          </p:nvPicPr>
          <p:blipFill>
            <a:blip r:embed="rId2" cstate="print"/>
            <a:srcRect l="68302" t="59649" r="18503" b="8772"/>
            <a:stretch>
              <a:fillRect/>
            </a:stretch>
          </p:blipFill>
          <p:spPr bwMode="auto">
            <a:xfrm>
              <a:off x="5580112" y="4005064"/>
              <a:ext cx="1224136" cy="1296144"/>
            </a:xfrm>
            <a:prstGeom prst="rect">
              <a:avLst/>
            </a:prstGeom>
            <a:noFill/>
          </p:spPr>
        </p:pic>
        <p:pic>
          <p:nvPicPr>
            <p:cNvPr id="15" name="Picture 4" descr="Картинки по запросу autodesk"/>
            <p:cNvPicPr>
              <a:picLocks noChangeAspect="1" noChangeArrowheads="1"/>
            </p:cNvPicPr>
            <p:nvPr/>
          </p:nvPicPr>
          <p:blipFill>
            <a:blip r:embed="rId2" cstate="print"/>
            <a:srcRect t="61403" r="88358" b="10526"/>
            <a:stretch>
              <a:fillRect/>
            </a:stretch>
          </p:blipFill>
          <p:spPr bwMode="auto">
            <a:xfrm>
              <a:off x="4644008" y="5157192"/>
              <a:ext cx="1080120" cy="1152128"/>
            </a:xfrm>
            <a:prstGeom prst="rect">
              <a:avLst/>
            </a:prstGeom>
            <a:noFill/>
          </p:spPr>
        </p:pic>
        <p:pic>
          <p:nvPicPr>
            <p:cNvPr id="16" name="Picture 4" descr="Картинки по запросу autodesk"/>
            <p:cNvPicPr>
              <a:picLocks noChangeAspect="1" noChangeArrowheads="1"/>
            </p:cNvPicPr>
            <p:nvPr/>
          </p:nvPicPr>
          <p:blipFill>
            <a:blip r:embed="rId2" cstate="print"/>
            <a:srcRect l="16299" t="61403" r="71282" b="5263"/>
            <a:stretch>
              <a:fillRect/>
            </a:stretch>
          </p:blipFill>
          <p:spPr bwMode="auto">
            <a:xfrm>
              <a:off x="5652120" y="5157192"/>
              <a:ext cx="1152128" cy="1368152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7020272" y="5157192"/>
              <a:ext cx="64807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172400" y="5157192"/>
              <a:ext cx="64807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796136" y="6381328"/>
              <a:ext cx="93610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572000" y="6237312"/>
              <a:ext cx="93610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71600" y="2204864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Архитектурный проект "А" (проект)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1600" y="3573016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Эскизное решение "АЭ"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71600" y="2564904"/>
            <a:ext cx="81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проектная  документация, обеспечивающая представление о  материальном образе объекта  среды обитания, его размещении,  физических параметрах и  художественно-эстетических качествах и содержащая технико-экономические  показатели объекта, утверждаемая стадия (при </a:t>
            </a:r>
            <a:r>
              <a:rPr lang="ru-RU" sz="1400" dirty="0" err="1"/>
              <a:t>двухстадийном</a:t>
            </a:r>
            <a:r>
              <a:rPr lang="ru-RU" sz="1400" dirty="0"/>
              <a:t>  проектировании).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1600" y="3861048"/>
            <a:ext cx="81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этап, включаемый в состав архитектурного проекта.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1600" y="414908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Утверждаемая  архитектурная  часть  строительного проекта "АС" (утверждаемая часть рабочего  проекта)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71600" y="4725144"/>
            <a:ext cx="81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выделяемая  при одностадийном проектировании часть строительного проекта (рабочего проекта), подлежащая утверждению.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1600" y="5301208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Строительный проект "С"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71600" y="5589240"/>
            <a:ext cx="8172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проектная документация,  разработанная  на  основе  утвержденных  архитектурного и градостроительного проектов, а также  проведенных инженерных изысканий  и результатов научно-технических  исследований,  обеспечивающая непосредственную реализацию инвестиций в строительство объектов.  При </a:t>
            </a:r>
            <a:r>
              <a:rPr lang="ru-RU" sz="1400" dirty="0" err="1"/>
              <a:t>двухстадийном</a:t>
            </a:r>
            <a:r>
              <a:rPr lang="ru-RU" sz="1400" dirty="0"/>
              <a:t> проектировании - вторая стадия (рабочая документация)*, при  одностадийном (рабочий проект) - включает также утверждаемую архитектурную часть "АС"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56895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Разработка конструктивных и объемно-планировочных решений (</a:t>
            </a:r>
            <a:r>
              <a:rPr lang="en-US" sz="2400" b="1" dirty="0">
                <a:solidFill>
                  <a:schemeClr val="bg1"/>
                </a:solidFill>
              </a:rPr>
              <a:t>SketchUp)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5608" name="Picture 8" descr="https://softculture.cc/images/gallery/45/ktyu-sywh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62254" cy="4581128"/>
          </a:xfrm>
          <a:prstGeom prst="rect">
            <a:avLst/>
          </a:prstGeom>
          <a:noFill/>
        </p:spPr>
      </p:pic>
      <p:pic>
        <p:nvPicPr>
          <p:cNvPr id="25606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4536504" cy="254608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1124744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Создание рельефа. Установка </a:t>
            </a:r>
            <a:r>
              <a:rPr lang="ru-RU" b="1" dirty="0" err="1"/>
              <a:t>геолокации</a:t>
            </a:r>
            <a:r>
              <a:rPr lang="ru-RU" b="1" dirty="0"/>
              <a:t>.</a:t>
            </a:r>
          </a:p>
          <a:p>
            <a:r>
              <a:rPr lang="ru-RU" b="1" dirty="0" err="1"/>
              <a:t>Текстурирование</a:t>
            </a:r>
            <a:r>
              <a:rPr lang="ru-RU" b="1" dirty="0"/>
              <a:t>.</a:t>
            </a:r>
          </a:p>
          <a:p>
            <a:r>
              <a:rPr lang="ru-RU" b="1" dirty="0"/>
              <a:t>Работа с камерой.</a:t>
            </a:r>
          </a:p>
          <a:p>
            <a:r>
              <a:rPr lang="ru-RU" b="1" dirty="0"/>
              <a:t>Визуализация с </a:t>
            </a:r>
            <a:r>
              <a:rPr lang="ru-RU" b="1" dirty="0" err="1"/>
              <a:t>V-Ray</a:t>
            </a:r>
            <a:r>
              <a:rPr lang="ru-RU" b="1" dirty="0"/>
              <a:t>.</a:t>
            </a:r>
          </a:p>
          <a:p>
            <a:r>
              <a:rPr lang="ru-RU" b="1" dirty="0"/>
              <a:t>Настройка материалов и освещения</a:t>
            </a:r>
            <a:br>
              <a:rPr lang="ru-RU" b="1" dirty="0"/>
            </a:br>
            <a:r>
              <a:rPr lang="ru-RU" b="1" dirty="0"/>
              <a:t>Работа с ландшафтом: </a:t>
            </a:r>
            <a:r>
              <a:rPr lang="ru-RU" b="1" dirty="0" err="1"/>
              <a:t>прокси-объекты</a:t>
            </a:r>
            <a:r>
              <a:rPr lang="ru-RU" b="1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3717032"/>
            <a:ext cx="2736304" cy="461665"/>
          </a:xfrm>
          <a:prstGeom prst="rect">
            <a:avLst/>
          </a:prstGeom>
          <a:solidFill>
            <a:srgbClr val="385D8A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Эскизное решение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15949" t="21711" r="13230" b="15222"/>
          <a:stretch>
            <a:fillRect/>
          </a:stretch>
        </p:blipFill>
        <p:spPr bwMode="auto">
          <a:xfrm>
            <a:off x="0" y="2780928"/>
            <a:ext cx="9144000" cy="44212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260648"/>
            <a:ext cx="856895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Разработка конструктивных и объемно-планировочных решений</a:t>
            </a:r>
            <a:r>
              <a:rPr lang="en-US" sz="2400" b="1" dirty="0">
                <a:solidFill>
                  <a:schemeClr val="bg1"/>
                </a:solidFill>
              </a:rPr>
              <a:t> (Revit)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052736"/>
            <a:ext cx="39604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Проектирование.</a:t>
            </a:r>
          </a:p>
          <a:p>
            <a:r>
              <a:rPr lang="ru-RU" b="1" dirty="0"/>
              <a:t>Взаимодействие.</a:t>
            </a:r>
          </a:p>
          <a:p>
            <a:r>
              <a:rPr lang="ru-RU" b="1" dirty="0"/>
              <a:t>Совместная работа.</a:t>
            </a:r>
          </a:p>
          <a:p>
            <a:r>
              <a:rPr lang="ru-RU" b="1" dirty="0"/>
              <a:t>Визуализация.</a:t>
            </a:r>
          </a:p>
          <a:p>
            <a:r>
              <a:rPr lang="ru-RU" dirty="0"/>
              <a:t>Инструменты для архитекторов.</a:t>
            </a:r>
          </a:p>
          <a:p>
            <a:r>
              <a:rPr lang="ru-RU" dirty="0"/>
              <a:t>Инструменты для проектировщиков строительных конструкций.</a:t>
            </a:r>
          </a:p>
          <a:p>
            <a:r>
              <a:rPr lang="ru-RU" dirty="0"/>
              <a:t>Инструменты для проектировщиков инженерных систем.</a:t>
            </a:r>
          </a:p>
          <a:p>
            <a:r>
              <a:rPr lang="ru-RU" dirty="0"/>
              <a:t>Инструменты для строителей.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 </a:t>
            </a:r>
          </a:p>
          <a:p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3429000"/>
            <a:ext cx="3384376" cy="461665"/>
          </a:xfrm>
          <a:prstGeom prst="rect">
            <a:avLst/>
          </a:prstGeom>
          <a:solidFill>
            <a:srgbClr val="385D8A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Комплексное решение</a:t>
            </a:r>
          </a:p>
        </p:txBody>
      </p:sp>
      <p:pic>
        <p:nvPicPr>
          <p:cNvPr id="27650" name="Picture 2" descr="Картинки по запросу реви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9044" y="1196752"/>
            <a:ext cx="4263594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и по запросу 3d max"/>
          <p:cNvPicPr>
            <a:picLocks noChangeAspect="1" noChangeArrowheads="1"/>
          </p:cNvPicPr>
          <p:nvPr/>
        </p:nvPicPr>
        <p:blipFill>
          <a:blip r:embed="rId2" cstate="print"/>
          <a:srcRect t="12587"/>
          <a:stretch>
            <a:fillRect/>
          </a:stretch>
        </p:blipFill>
        <p:spPr bwMode="auto">
          <a:xfrm>
            <a:off x="0" y="2708920"/>
            <a:ext cx="9144000" cy="45006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260648"/>
            <a:ext cx="856895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Разработка конструктивных и объемно-планировочных решений</a:t>
            </a:r>
            <a:r>
              <a:rPr lang="en-US" sz="2400" b="1" dirty="0">
                <a:solidFill>
                  <a:schemeClr val="bg1"/>
                </a:solidFill>
              </a:rPr>
              <a:t> (MAX)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268760"/>
            <a:ext cx="4320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Простое и надежное моделирование.</a:t>
            </a:r>
          </a:p>
          <a:p>
            <a:r>
              <a:rPr lang="ru-RU" b="1" dirty="0"/>
              <a:t>Высококачественная визуализация.</a:t>
            </a:r>
          </a:p>
          <a:p>
            <a:r>
              <a:rPr lang="ru-RU" b="1" dirty="0"/>
              <a:t>Эффективная 3</a:t>
            </a:r>
            <a:r>
              <a:rPr lang="en-US" b="1" dirty="0"/>
              <a:t>D-</a:t>
            </a:r>
            <a:r>
              <a:rPr lang="ru-RU" b="1" dirty="0"/>
              <a:t>анимация.</a:t>
            </a:r>
          </a:p>
          <a:p>
            <a:r>
              <a:rPr lang="ru-RU" b="1" dirty="0"/>
              <a:t>Гибкие возможности взаимодействия.</a:t>
            </a:r>
          </a:p>
          <a:p>
            <a:r>
              <a:rPr lang="ru-RU" b="1" dirty="0"/>
              <a:t>Эскизное решение.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3429000"/>
            <a:ext cx="2520280" cy="461665"/>
          </a:xfrm>
          <a:prstGeom prst="rect">
            <a:avLst/>
          </a:prstGeom>
          <a:solidFill>
            <a:srgbClr val="385D8A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Визуализация</a:t>
            </a:r>
          </a:p>
        </p:txBody>
      </p:sp>
      <p:pic>
        <p:nvPicPr>
          <p:cNvPr id="2867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96752"/>
            <a:ext cx="2232248" cy="2232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51487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260648"/>
            <a:ext cx="856895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Разработка конструктивных и объемно-планировочных решений</a:t>
            </a:r>
            <a:r>
              <a:rPr lang="en-US" sz="2400" b="1" dirty="0">
                <a:solidFill>
                  <a:schemeClr val="bg1"/>
                </a:solidFill>
              </a:rPr>
              <a:t> (LUMION)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052736"/>
            <a:ext cx="4320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Простой интерфейс.</a:t>
            </a:r>
          </a:p>
          <a:p>
            <a:r>
              <a:rPr lang="ru-RU" b="1" dirty="0"/>
              <a:t>Высококачественная визуализация.</a:t>
            </a:r>
          </a:p>
          <a:p>
            <a:r>
              <a:rPr lang="ru-RU" b="1" dirty="0"/>
              <a:t>Эффективная 3</a:t>
            </a:r>
            <a:r>
              <a:rPr lang="en-US" b="1" dirty="0"/>
              <a:t>D-</a:t>
            </a:r>
            <a:r>
              <a:rPr lang="ru-RU" b="1" dirty="0"/>
              <a:t>анимация.</a:t>
            </a:r>
          </a:p>
          <a:p>
            <a:r>
              <a:rPr lang="ru-RU" b="1" dirty="0"/>
              <a:t>Гибкие возможности взаимодействия.</a:t>
            </a:r>
            <a:br>
              <a:rPr lang="ru-RU" b="1" dirty="0"/>
            </a:br>
            <a:r>
              <a:rPr lang="ru-RU" b="1" dirty="0"/>
              <a:t>Большая библиотека материалов. 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3429000"/>
            <a:ext cx="3816424" cy="461665"/>
          </a:xfrm>
          <a:prstGeom prst="rect">
            <a:avLst/>
          </a:prstGeom>
          <a:solidFill>
            <a:srgbClr val="385D8A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Визуализация и анимация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124744"/>
            <a:ext cx="1905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9475</TotalTime>
  <Words>961</Words>
  <Application>Microsoft Office PowerPoint</Application>
  <PresentationFormat>Экран (4:3)</PresentationFormat>
  <Paragraphs>124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Bemount</vt:lpstr>
      <vt:lpstr>Calibri</vt:lpstr>
      <vt:lpstr>Тема Office</vt:lpstr>
      <vt:lpstr>Процесс архитектурного проектирования: основные этапы  (с использованием современных компьютерных технологий)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Изучение местности и природных факторов.     Традиции в архитектуре региона.</vt:lpstr>
      <vt:lpstr>Перемены и природная среда</vt:lpstr>
      <vt:lpstr>Перемены и архитектурная среда</vt:lpstr>
    </vt:vector>
  </TitlesOfParts>
  <Company>SPecialiST RePack &amp; SanBuild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595</cp:revision>
  <cp:lastPrinted>2024-09-12T14:24:39Z</cp:lastPrinted>
  <dcterms:created xsi:type="dcterms:W3CDTF">2015-04-08T20:05:32Z</dcterms:created>
  <dcterms:modified xsi:type="dcterms:W3CDTF">2024-09-13T08:04:12Z</dcterms:modified>
</cp:coreProperties>
</file>