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8" r:id="rId4"/>
    <p:sldId id="271" r:id="rId5"/>
    <p:sldId id="259" r:id="rId6"/>
    <p:sldId id="266" r:id="rId7"/>
    <p:sldId id="269" r:id="rId8"/>
    <p:sldId id="262" r:id="rId9"/>
    <p:sldId id="263" r:id="rId10"/>
    <p:sldId id="273" r:id="rId11"/>
    <p:sldId id="264" r:id="rId12"/>
    <p:sldId id="272" r:id="rId13"/>
    <p:sldId id="267" r:id="rId14"/>
    <p:sldId id="261" r:id="rId15"/>
    <p:sldId id="260" r:id="rId16"/>
    <p:sldId id="26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FE6C89B-7224-41F0-A26B-2BD9AE45C8EA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EF5ABF-5710-4233-B70E-702E946BEA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268760"/>
            <a:ext cx="4752528" cy="3816424"/>
          </a:xfrm>
        </p:spPr>
        <p:txBody>
          <a:bodyPr>
            <a:normAutofit/>
          </a:bodyPr>
          <a:lstStyle/>
          <a:p>
            <a:pPr algn="l"/>
            <a:r>
              <a:rPr lang="ru-RU" sz="8000" b="1" i="1" dirty="0" smtClean="0">
                <a:ln w="50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СПИД – </a:t>
            </a:r>
            <a:br>
              <a:rPr lang="ru-RU" sz="8000" b="1" i="1" dirty="0" smtClean="0">
                <a:ln w="50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000" b="1" i="1" dirty="0" smtClean="0">
                <a:ln w="50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чума </a:t>
            </a:r>
            <a:br>
              <a:rPr lang="ru-RU" sz="8000" b="1" i="1" dirty="0" smtClean="0">
                <a:ln w="50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8000" b="1" i="1" dirty="0" smtClean="0">
                <a:ln w="50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XXI</a:t>
            </a:r>
            <a:r>
              <a:rPr lang="ru-RU" sz="8000" b="1" i="1" dirty="0" smtClean="0">
                <a:ln w="50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века</a:t>
            </a:r>
            <a:endParaRPr lang="ru-RU" sz="8000" b="1" dirty="0">
              <a:ln w="500">
                <a:solidFill>
                  <a:schemeClr val="bg1"/>
                </a:solidFill>
              </a:ln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4" b="94118" l="3247" r="89610">
                        <a14:foregroundMark x1="53896" y1="79257" x2="53896" y2="79257"/>
                        <a14:foregroundMark x1="49351" y1="49845" x2="49351" y2="49845"/>
                        <a14:foregroundMark x1="82792" y1="73065" x2="82792" y2="73065"/>
                        <a14:foregroundMark x1="86039" y1="79257" x2="86039" y2="79257"/>
                        <a14:foregroundMark x1="88312" y1="82353" x2="88312" y2="82353"/>
                        <a14:foregroundMark x1="40260" y1="84830" x2="40260" y2="84830"/>
                        <a14:foregroundMark x1="6494" y1="53870" x2="6494" y2="53870"/>
                        <a14:foregroundMark x1="44805" y1="58204" x2="44805" y2="58204"/>
                        <a14:foregroundMark x1="48052" y1="60372" x2="48052" y2="60372"/>
                        <a14:foregroundMark x1="25325" y1="51703" x2="25325" y2="51703"/>
                        <a14:backgroundMark x1="26623" y1="40248" x2="26623" y2="40248"/>
                        <a14:backgroundMark x1="47727" y1="54489" x2="47727" y2="54489"/>
                        <a14:backgroundMark x1="42857" y1="61610" x2="42857" y2="61610"/>
                        <a14:backgroundMark x1="77273" y1="75851" x2="77273" y2="75851"/>
                        <a14:backgroundMark x1="65584" y1="65635" x2="65584" y2="6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6" r="9623"/>
          <a:stretch/>
        </p:blipFill>
        <p:spPr>
          <a:xfrm>
            <a:off x="-1" y="17160"/>
            <a:ext cx="2441485" cy="35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28" y="404664"/>
            <a:ext cx="7704856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Bookman Old Style" panose="02050604050505020204" pitchFamily="18" charset="0"/>
              </a:rPr>
              <a:t>Согласно Закону Республики Беларусь 7 </a:t>
            </a:r>
            <a:r>
              <a:rPr lang="ru-RU" sz="1500" b="1" dirty="0">
                <a:latin typeface="Bookman Old Style" panose="02050604050505020204" pitchFamily="18" charset="0"/>
              </a:rPr>
              <a:t>января 2012 </a:t>
            </a:r>
            <a:r>
              <a:rPr lang="ru-RU" sz="1500" b="1" dirty="0" smtClean="0">
                <a:latin typeface="Bookman Old Style" panose="02050604050505020204" pitchFamily="18" charset="0"/>
              </a:rPr>
              <a:t>года </a:t>
            </a:r>
            <a:r>
              <a:rPr lang="ru-RU" sz="1500" b="1" dirty="0">
                <a:latin typeface="Bookman Old Style" panose="02050604050505020204" pitchFamily="18" charset="0"/>
              </a:rPr>
              <a:t>№ </a:t>
            </a:r>
            <a:r>
              <a:rPr lang="ru-RU" sz="1500" b="1" dirty="0" smtClean="0">
                <a:latin typeface="Bookman Old Style" panose="02050604050505020204" pitchFamily="18" charset="0"/>
              </a:rPr>
              <a:t>345-З «О </a:t>
            </a:r>
            <a:r>
              <a:rPr lang="ru-RU" sz="1500" b="1" dirty="0">
                <a:latin typeface="Bookman Old Style" panose="02050604050505020204" pitchFamily="18" charset="0"/>
              </a:rPr>
              <a:t>предупреждении распространения заболеваний, представляющих опасность для здоровья населения, вируса иммунодефицита </a:t>
            </a:r>
            <a:r>
              <a:rPr lang="ru-RU" sz="1500" b="1" dirty="0" smtClean="0">
                <a:latin typeface="Bookman Old Style" panose="02050604050505020204" pitchFamily="18" charset="0"/>
              </a:rPr>
              <a:t>человека»</a:t>
            </a:r>
            <a:endParaRPr lang="ru-RU" sz="1500" b="1" dirty="0">
              <a:latin typeface="Bookman Old Style" panose="02050604050505020204" pitchFamily="18" charset="0"/>
            </a:endParaRPr>
          </a:p>
          <a:p>
            <a:endParaRPr lang="ru-RU" sz="1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ГЛАВА 3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ПРОФИЛАКТИЧЕСКИЕ </a:t>
            </a:r>
            <a:r>
              <a:rPr lang="ru-RU" sz="1400" b="1" dirty="0">
                <a:latin typeface="Bookman Old Style" panose="02050604050505020204" pitchFamily="18" charset="0"/>
              </a:rPr>
              <a:t>МЕРОПРИЯТИЯ ПО ПРЕДУПРЕЖДЕНИЮ РАСПРОСТРАНЕНИЯ СОЦИАЛЬНО ОПАСНЫХ ЗАБОЛЕВАНИЙ, </a:t>
            </a:r>
            <a:r>
              <a:rPr lang="ru-RU" sz="1400" b="1" dirty="0" smtClean="0">
                <a:latin typeface="Bookman Old Style" panose="02050604050505020204" pitchFamily="18" charset="0"/>
              </a:rPr>
              <a:t>ВИЧ</a:t>
            </a:r>
          </a:p>
          <a:p>
            <a:pPr algn="ctr"/>
            <a:endParaRPr lang="ru-RU" sz="1000" dirty="0">
              <a:latin typeface="Bookman Old Style" panose="02050604050505020204" pitchFamily="18" charset="0"/>
            </a:endParaRPr>
          </a:p>
          <a:p>
            <a:r>
              <a:rPr lang="ru-RU" sz="1500" b="1" dirty="0" smtClean="0">
                <a:latin typeface="Bookman Old Style" panose="02050604050505020204" pitchFamily="18" charset="0"/>
              </a:rPr>
              <a:t>Статья </a:t>
            </a:r>
            <a:r>
              <a:rPr lang="ru-RU" sz="1500" b="1" dirty="0">
                <a:latin typeface="Bookman Old Style" panose="02050604050505020204" pitchFamily="18" charset="0"/>
              </a:rPr>
              <a:t>10. Профилактические мероприятия по предупреждению распространения социально опасных заболеваний, </a:t>
            </a:r>
            <a:r>
              <a:rPr lang="ru-RU" sz="1500" b="1" dirty="0" smtClean="0">
                <a:latin typeface="Bookman Old Style" panose="02050604050505020204" pitchFamily="18" charset="0"/>
              </a:rPr>
              <a:t>ВИЧ</a:t>
            </a:r>
          </a:p>
          <a:p>
            <a:r>
              <a:rPr lang="ru-RU" sz="1500" dirty="0" smtClean="0">
                <a:latin typeface="Bookman Old Style" panose="02050604050505020204" pitchFamily="18" charset="0"/>
              </a:rPr>
              <a:t>В целях предупреждения распространения социально опасных заболеваний, ВИЧ осуществляются: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Bookman Old Style" panose="02050604050505020204" pitchFamily="18" charset="0"/>
              </a:rPr>
              <a:t>разработка </a:t>
            </a:r>
            <a:r>
              <a:rPr lang="ru-RU" sz="1500" dirty="0">
                <a:latin typeface="Bookman Old Style" panose="02050604050505020204" pitchFamily="18" charset="0"/>
              </a:rPr>
              <a:t>и реализация государственных и региональных программ в области профилактики социально опасных заболеваний, ВИЧ;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Bookman Old Style" panose="02050604050505020204" pitchFamily="18" charset="0"/>
              </a:rPr>
              <a:t>проведение </a:t>
            </a:r>
            <a:r>
              <a:rPr lang="ru-RU" sz="1500" dirty="0">
                <a:latin typeface="Bookman Old Style" panose="02050604050505020204" pitchFamily="18" charset="0"/>
              </a:rPr>
              <a:t>санитарно-противоэпидемических мероприятий;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Bookman Old Style" panose="02050604050505020204" pitchFamily="18" charset="0"/>
              </a:rPr>
              <a:t>проведение </a:t>
            </a:r>
            <a:r>
              <a:rPr lang="ru-RU" sz="1500" dirty="0">
                <a:latin typeface="Bookman Old Style" panose="02050604050505020204" pitchFamily="18" charset="0"/>
              </a:rPr>
              <a:t>обязательных медицинских осмотров доноров крови и (или) ее компонентов, доноров половых клеток, живых доноров органов и (или) тканей человека (далее – доноры), а также работников отдельных специальностей (профессий) на наличие у них социально опасных заболеваний, ВИЧ;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Bookman Old Style" panose="02050604050505020204" pitchFamily="18" charset="0"/>
              </a:rPr>
              <a:t>информирование </a:t>
            </a:r>
            <a:r>
              <a:rPr lang="ru-RU" sz="1500" dirty="0">
                <a:latin typeface="Bookman Old Style" panose="02050604050505020204" pitchFamily="18" charset="0"/>
              </a:rPr>
              <a:t>населения через средства массовой информации об эпидемической ситуации в отношении социально опасных заболеваний, ВИЧ и о мерах по их профилактике;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Bookman Old Style" panose="02050604050505020204" pitchFamily="18" charset="0"/>
              </a:rPr>
              <a:t>разработка </a:t>
            </a:r>
            <a:r>
              <a:rPr lang="ru-RU" sz="1500" dirty="0">
                <a:latin typeface="Bookman Old Style" panose="02050604050505020204" pitchFamily="18" charset="0"/>
              </a:rPr>
              <a:t>и распространение информационных материалов о социально опасных заболеваниях, ВИЧ;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Bookman Old Style" panose="02050604050505020204" pitchFamily="18" charset="0"/>
              </a:rPr>
              <a:t>создание </a:t>
            </a:r>
            <a:r>
              <a:rPr lang="ru-RU" sz="1500" dirty="0">
                <a:latin typeface="Bookman Old Style" panose="02050604050505020204" pitchFamily="18" charset="0"/>
              </a:rPr>
              <a:t>анонимно-консультативных пунктов, телефонных линий по вопросам профилактики, диагностики и лечения социально опасных заболеваний, ВИЧ.</a:t>
            </a:r>
          </a:p>
        </p:txBody>
      </p:sp>
    </p:spTree>
    <p:extLst>
      <p:ext uri="{BB962C8B-B14F-4D97-AF65-F5344CB8AC3E}">
        <p14:creationId xmlns:p14="http://schemas.microsoft.com/office/powerpoint/2010/main" val="14782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810604"/>
            <a:ext cx="3384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Специфических средств профилактики ВИЧ-инфекции в настоящее время в мире не существует. Поэтому защита от этой страшной болезни в подавляющих случаях всецело зависит от поведения и образа жизни самого человека.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r="12350" b="23617"/>
          <a:stretch/>
        </p:blipFill>
        <p:spPr>
          <a:xfrm>
            <a:off x="467544" y="339729"/>
            <a:ext cx="3096344" cy="44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764704"/>
            <a:ext cx="4824536" cy="56565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ru-RU" sz="2400" cap="none" dirty="0" smtClean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КРАСНАЯ ЛЕНТА – </a:t>
            </a:r>
          </a:p>
          <a:p>
            <a:pPr>
              <a:defRPr/>
            </a:pPr>
            <a:r>
              <a:rPr lang="ru-RU" sz="2400" b="0" cap="none" dirty="0" smtClean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это официальный международный </a:t>
            </a:r>
            <a:r>
              <a:rPr lang="ru-RU" sz="2400" b="0" cap="none" dirty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символ борьбы со СПИДом. </a:t>
            </a:r>
            <a:endParaRPr lang="ru-RU" sz="2400" b="0" cap="none" dirty="0" smtClean="0">
              <a:solidFill>
                <a:schemeClr val="tx1"/>
              </a:solidFill>
              <a:latin typeface="Bookman Old Style" panose="02050604050505020204" pitchFamily="18" charset="0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ru-RU" sz="2400" b="0" cap="none" dirty="0" smtClean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В </a:t>
            </a:r>
            <a:r>
              <a:rPr lang="ru-RU" sz="2400" b="0" cap="none" dirty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апреле 1991 года, для привлечения внимания общественности к проблеме ВИЧ/СПИДа, художник Франк </a:t>
            </a:r>
            <a:r>
              <a:rPr lang="ru-RU" sz="2400" b="0" cap="none" dirty="0" err="1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Мур</a:t>
            </a:r>
            <a:r>
              <a:rPr lang="ru-RU" sz="2400" b="0" cap="none" dirty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 создал красную </a:t>
            </a:r>
            <a:r>
              <a:rPr lang="ru-RU" sz="2400" b="0" cap="none" dirty="0" smtClean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ленту. </a:t>
            </a:r>
            <a:r>
              <a:rPr lang="ru-RU" sz="2400" b="0" cap="none" dirty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Красная </a:t>
            </a:r>
            <a:r>
              <a:rPr lang="ru-RU" sz="2400" b="0" cap="none" dirty="0" smtClean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лента стала </a:t>
            </a:r>
            <a:r>
              <a:rPr lang="ru-RU" sz="2400" b="0" cap="none" dirty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символом надежды, объединившим голоса </a:t>
            </a:r>
            <a:endParaRPr lang="ru-RU" sz="2400" b="0" cap="none" dirty="0" smtClean="0">
              <a:solidFill>
                <a:schemeClr val="tx1"/>
              </a:solidFill>
              <a:latin typeface="Bookman Old Style" panose="02050604050505020204" pitchFamily="18" charset="0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ru-RU" sz="2400" b="0" cap="none" dirty="0" smtClean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людей </a:t>
            </a:r>
            <a:r>
              <a:rPr lang="ru-RU" sz="2400" b="0" cap="none" dirty="0">
                <a:solidFill>
                  <a:schemeClr val="tx1"/>
                </a:solidFill>
                <a:latin typeface="Bookman Old Style" panose="02050604050505020204" pitchFamily="18" charset="0"/>
                <a:cs typeface="Angsana New" panose="02020603050405020304" pitchFamily="18" charset="-34"/>
              </a:rPr>
              <a:t>в борьбе со СПИДом.</a:t>
            </a:r>
          </a:p>
        </p:txBody>
      </p:sp>
      <p:pic>
        <p:nvPicPr>
          <p:cNvPr id="3" name="Picture 4" descr="http://news.pskovlive.ru/upload/tmp/2011-12-01_14-57-28_35088827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1" b="96176" l="2667" r="9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027826" y="406956"/>
            <a:ext cx="3375968" cy="588431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6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728843" cy="6853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7438" b="6666"/>
          <a:stretch/>
        </p:blipFill>
        <p:spPr>
          <a:xfrm>
            <a:off x="4644008" y="-4604"/>
            <a:ext cx="4499992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644009" y="-4604"/>
            <a:ext cx="42415" cy="68626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5"/>
          <a:stretch/>
        </p:blipFill>
        <p:spPr bwMode="auto">
          <a:xfrm>
            <a:off x="-65164" y="0"/>
            <a:ext cx="9209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1 декабря всемирный день борьбы со спидо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2258"/>
          <a:stretch/>
        </p:blipFill>
        <p:spPr bwMode="auto">
          <a:xfrm>
            <a:off x="0" y="836712"/>
            <a:ext cx="9144000" cy="5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960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6324" y="2048750"/>
            <a:ext cx="443018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3-е </a:t>
            </a: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воскресенье </a:t>
            </a: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мая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62" y="2201446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15200" cy="6264696"/>
          </a:xfrm>
        </p:spPr>
        <p:txBody>
          <a:bodyPr>
            <a:normAutofit fontScale="90000"/>
          </a:bodyPr>
          <a:lstStyle/>
          <a:p>
            <a:r>
              <a:rPr lang="ru-RU" sz="3600" b="0" cap="none" dirty="0" smtClean="0">
                <a:solidFill>
                  <a:srgbClr val="C00000"/>
                </a:solidFill>
              </a:rPr>
              <a:t>ВИЧ</a:t>
            </a:r>
            <a:r>
              <a:rPr lang="ru-RU" sz="3600" b="0" cap="none" dirty="0"/>
              <a:t> </a:t>
            </a:r>
            <a:r>
              <a:rPr lang="ru-RU" sz="3600" b="0" cap="none" dirty="0" smtClean="0">
                <a:solidFill>
                  <a:schemeClr val="tx1"/>
                </a:solidFill>
              </a:rPr>
              <a:t>– это вирус иммунодефицита человека, вызывающий заболевание — </a:t>
            </a:r>
            <a:r>
              <a:rPr lang="ru-RU" sz="3600" b="0" cap="none" dirty="0" smtClean="0">
                <a:solidFill>
                  <a:srgbClr val="C00000"/>
                </a:solidFill>
              </a:rPr>
              <a:t>ВИЧ-инфекцию</a:t>
            </a:r>
            <a:r>
              <a:rPr lang="ru-RU" sz="3600" b="0" cap="none" dirty="0" smtClean="0">
                <a:solidFill>
                  <a:schemeClr val="tx1"/>
                </a:solidFill>
              </a:rPr>
              <a:t>. </a:t>
            </a:r>
            <a:r>
              <a:rPr lang="ru-RU" sz="3600" b="0" cap="none" dirty="0" smtClean="0"/>
              <a:t/>
            </a:r>
            <a:br>
              <a:rPr lang="ru-RU" sz="3600" b="0" cap="none" dirty="0" smtClean="0"/>
            </a:br>
            <a:r>
              <a:rPr lang="ru-RU" sz="3600" b="0" cap="none" dirty="0" smtClean="0"/>
              <a:t/>
            </a:r>
            <a:br>
              <a:rPr lang="ru-RU" sz="3600" b="0" cap="none" dirty="0" smtClean="0"/>
            </a:br>
            <a:r>
              <a:rPr lang="ru-RU" sz="3600" b="0" cap="none" dirty="0" smtClean="0">
                <a:solidFill>
                  <a:srgbClr val="C00000"/>
                </a:solidFill>
              </a:rPr>
              <a:t>СПИД</a:t>
            </a:r>
            <a:r>
              <a:rPr lang="ru-RU" sz="3600" b="0" cap="none" dirty="0" smtClean="0"/>
              <a:t> </a:t>
            </a:r>
            <a:r>
              <a:rPr lang="ru-RU" sz="3600" b="0" cap="none" dirty="0" smtClean="0">
                <a:solidFill>
                  <a:schemeClr val="tx1"/>
                </a:solidFill>
              </a:rPr>
              <a:t>– </a:t>
            </a:r>
            <a:r>
              <a:rPr lang="ru-RU" sz="3600" b="0" cap="none" dirty="0">
                <a:solidFill>
                  <a:schemeClr val="tx1"/>
                </a:solidFill>
              </a:rPr>
              <a:t>это </a:t>
            </a:r>
            <a:r>
              <a:rPr lang="ru-RU" sz="3600" b="0" cap="none" dirty="0" smtClean="0">
                <a:solidFill>
                  <a:schemeClr val="tx1"/>
                </a:solidFill>
              </a:rPr>
              <a:t>синдром </a:t>
            </a:r>
            <a:r>
              <a:rPr lang="ru-RU" sz="3600" b="0" cap="none" dirty="0">
                <a:solidFill>
                  <a:schemeClr val="tx1"/>
                </a:solidFill>
              </a:rPr>
              <a:t>приобретенного иммунного </a:t>
            </a:r>
            <a:r>
              <a:rPr lang="ru-RU" sz="3600" b="0" cap="none" dirty="0" smtClean="0">
                <a:solidFill>
                  <a:schemeClr val="tx1"/>
                </a:solidFill>
              </a:rPr>
              <a:t>дефицита, </a:t>
            </a:r>
            <a:r>
              <a:rPr lang="ru-RU" sz="3600" b="0" cap="none" dirty="0">
                <a:solidFill>
                  <a:schemeClr val="tx1"/>
                </a:solidFill>
              </a:rPr>
              <a:t>последняя </a:t>
            </a:r>
            <a:r>
              <a:rPr lang="ru-RU" sz="3600" b="0" cap="none" dirty="0" smtClean="0">
                <a:solidFill>
                  <a:schemeClr val="tx1"/>
                </a:solidFill>
              </a:rPr>
              <a:t>стадия ВИЧ-инфекции, когда защитная система организма разрушена. </a:t>
            </a:r>
            <a:r>
              <a:rPr lang="ru-RU" b="0" cap="none" dirty="0" smtClean="0">
                <a:solidFill>
                  <a:schemeClr val="tx1"/>
                </a:solidFill>
              </a:rPr>
              <a:t/>
            </a:r>
            <a:br>
              <a:rPr lang="ru-RU" b="0" cap="none" dirty="0" smtClean="0">
                <a:solidFill>
                  <a:schemeClr val="tx1"/>
                </a:solidFill>
              </a:rPr>
            </a:br>
            <a:r>
              <a:rPr lang="ru-RU" b="0" cap="none" dirty="0" smtClean="0">
                <a:solidFill>
                  <a:schemeClr val="tx1"/>
                </a:solidFill>
              </a:rPr>
              <a:t/>
            </a:r>
            <a:br>
              <a:rPr lang="ru-RU" b="0" cap="none" dirty="0" smtClean="0">
                <a:solidFill>
                  <a:schemeClr val="tx1"/>
                </a:solidFill>
              </a:rPr>
            </a:br>
            <a:r>
              <a:rPr lang="ru-RU" sz="2700" b="0" cap="none" dirty="0" smtClean="0">
                <a:solidFill>
                  <a:schemeClr val="tx1"/>
                </a:solidFill>
              </a:rPr>
              <a:t>Заболевания, которые человек преодолевает в обычной жизни (например, грипп или воспаление лёгких), могут стать роковыми для людей, которые больны СПИДом.</a:t>
            </a:r>
            <a:endParaRPr lang="ru-RU" sz="2700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1. </a:t>
            </a:r>
            <a:r>
              <a:rPr lang="ru-RU" altLang="ru-RU" b="1" dirty="0" smtClean="0">
                <a:solidFill>
                  <a:srgbClr val="C00000"/>
                </a:solidFill>
              </a:rPr>
              <a:t>Инкубационный </a:t>
            </a:r>
            <a:r>
              <a:rPr lang="ru-RU" altLang="ru-RU" b="1" dirty="0">
                <a:solidFill>
                  <a:srgbClr val="C00000"/>
                </a:solidFill>
              </a:rPr>
              <a:t>период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dirty="0"/>
              <a:t>(период </a:t>
            </a:r>
            <a:r>
              <a:rPr lang="ru-RU" altLang="ru-RU" dirty="0" err="1"/>
              <a:t>сероконверсии</a:t>
            </a:r>
            <a:r>
              <a:rPr lang="ru-RU" altLang="ru-RU" dirty="0"/>
              <a:t> — до появления детектируемых антител к ВИЧ) — от 3-х недель до 3 месяцев </a:t>
            </a:r>
            <a:endParaRPr lang="ru-RU" altLang="ru-RU" dirty="0" smtClean="0"/>
          </a:p>
          <a:p>
            <a:r>
              <a:rPr lang="ru-RU" altLang="ru-RU" dirty="0" smtClean="0"/>
              <a:t>(</a:t>
            </a:r>
            <a:r>
              <a:rPr lang="ru-RU" altLang="ru-RU" dirty="0"/>
              <a:t>по другим данным — от 2 недель до 1 года).</a:t>
            </a:r>
          </a:p>
          <a:p>
            <a:r>
              <a:rPr lang="ru-RU" altLang="ru-RU" b="1" dirty="0"/>
              <a:t>2. </a:t>
            </a:r>
            <a:r>
              <a:rPr lang="ru-RU" altLang="ru-RU" b="1" dirty="0">
                <a:solidFill>
                  <a:srgbClr val="C00000"/>
                </a:solidFill>
              </a:rPr>
              <a:t>Продромальный период</a:t>
            </a:r>
            <a:r>
              <a:rPr lang="ru-RU" altLang="ru-RU" dirty="0"/>
              <a:t> — стадия первичного инфицирования</a:t>
            </a:r>
            <a:r>
              <a:rPr lang="ru-RU" altLang="ru-RU" dirty="0" smtClean="0"/>
              <a:t>,</a:t>
            </a:r>
          </a:p>
          <a:p>
            <a:r>
              <a:rPr lang="ru-RU" altLang="ru-RU" dirty="0" smtClean="0"/>
              <a:t>до </a:t>
            </a:r>
            <a:r>
              <a:rPr lang="ru-RU" altLang="ru-RU" dirty="0"/>
              <a:t>1 месяца. Клинические проявления: субфебрильная температура, крапивница, стоматит, воспаление лимфатических узлов — они становятся увеличенными, мягкими и болезненными (проходит под маской инфекционного мононуклеоза). Максимальная концентрация вируса, антител появляется только в самом конце продромального периода.</a:t>
            </a:r>
          </a:p>
          <a:p>
            <a:r>
              <a:rPr lang="ru-RU" altLang="ru-RU" b="1" dirty="0"/>
              <a:t>3. </a:t>
            </a:r>
            <a:r>
              <a:rPr lang="ru-RU" altLang="ru-RU" b="1" dirty="0">
                <a:solidFill>
                  <a:srgbClr val="C00000"/>
                </a:solidFill>
              </a:rPr>
              <a:t>Латентный период</a:t>
            </a:r>
            <a:r>
              <a:rPr lang="ru-RU" altLang="ru-RU" dirty="0"/>
              <a:t> — 5-10 лет, единственное проявление </a:t>
            </a:r>
            <a:r>
              <a:rPr lang="ru-RU" altLang="ru-RU" dirty="0" smtClean="0"/>
              <a:t>— стойкое </a:t>
            </a:r>
            <a:r>
              <a:rPr lang="ru-RU" altLang="ru-RU" dirty="0"/>
              <a:t>увеличение лимфатических узлов (плотные, безболезненные) — </a:t>
            </a:r>
            <a:r>
              <a:rPr lang="ru-RU" altLang="ru-RU" dirty="0" err="1"/>
              <a:t>лимфоаденопатия</a:t>
            </a:r>
            <a:r>
              <a:rPr lang="ru-RU" altLang="ru-RU" dirty="0"/>
              <a:t>.</a:t>
            </a:r>
          </a:p>
          <a:p>
            <a:r>
              <a:rPr lang="ru-RU" altLang="ru-RU" b="1" dirty="0"/>
              <a:t>4. </a:t>
            </a:r>
            <a:r>
              <a:rPr lang="ru-RU" altLang="ru-RU" b="1" dirty="0" err="1">
                <a:solidFill>
                  <a:srgbClr val="C00000"/>
                </a:solidFill>
              </a:rPr>
              <a:t>ПреСПИД</a:t>
            </a:r>
            <a:r>
              <a:rPr lang="ru-RU" altLang="ru-RU" dirty="0">
                <a:solidFill>
                  <a:srgbClr val="C00000"/>
                </a:solidFill>
              </a:rPr>
              <a:t> </a:t>
            </a:r>
            <a:r>
              <a:rPr lang="ru-RU" altLang="ru-RU" dirty="0"/>
              <a:t>— продолжительность 1-2 года — начало угнетения клеточного иммунитета. Часто рецидивирующий герпес — долго не заживающие изъязвления слизистой рта, половых органов, стоматит. Лейкоплакия языка (разрастание сосочкового слоя — «волокнистый язык»). Кандидоз — слизистой рта, половых органов.</a:t>
            </a:r>
          </a:p>
          <a:p>
            <a:r>
              <a:rPr lang="ru-RU" altLang="ru-RU" b="1" dirty="0"/>
              <a:t>5. </a:t>
            </a:r>
            <a:r>
              <a:rPr lang="ru-RU" altLang="ru-RU" b="1" dirty="0">
                <a:solidFill>
                  <a:srgbClr val="C00000"/>
                </a:solidFill>
              </a:rPr>
              <a:t>Терминальная стадия</a:t>
            </a:r>
            <a:r>
              <a:rPr lang="ru-RU" altLang="ru-RU" dirty="0"/>
              <a:t> — СПИД — 1-2 года.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60648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Стадии развития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779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81206" y="620688"/>
            <a:ext cx="7211144" cy="13681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Что такое </a:t>
            </a:r>
          </a:p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«период окна»?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9502" y="2276872"/>
            <a:ext cx="6995120" cy="338437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None/>
              <a:defRPr/>
            </a:pPr>
            <a:r>
              <a:rPr lang="ru-RU" dirty="0" smtClean="0"/>
              <a:t>   Период окна – это время от момента проникновения вируса в организм до появления антител к ВИЧ. Этот период  длится от 3 недель до 3 месяцев.                   В это время анализы не регистрируют заболевание, но человек уже может  заражать других, не подозревая об этом.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36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32194"/>
            <a:ext cx="5256584" cy="136207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4000" dirty="0">
                <a:solidFill>
                  <a:srgbClr val="C00000"/>
                </a:solidFill>
                <a:latin typeface="Bookman Old Style" panose="02050604050505020204" pitchFamily="18" charset="0"/>
              </a:rPr>
              <a:t>Цикл развития </a:t>
            </a:r>
            <a:br>
              <a:rPr lang="ru-RU" altLang="ru-RU" sz="400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altLang="ru-RU" sz="4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вируса </a:t>
            </a:r>
            <a:r>
              <a:rPr lang="ru-RU" altLang="ru-RU" sz="4000" dirty="0">
                <a:solidFill>
                  <a:srgbClr val="C00000"/>
                </a:solidFill>
                <a:latin typeface="Bookman Old Style" panose="02050604050505020204" pitchFamily="18" charset="0"/>
              </a:rPr>
              <a:t>СПИДа</a:t>
            </a:r>
            <a:r>
              <a:rPr lang="ru-RU" altLang="ru-RU" sz="4400" dirty="0"/>
              <a:t/>
            </a:r>
            <a:br>
              <a:rPr lang="ru-RU" altLang="ru-RU" sz="4400" dirty="0"/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4" name="Picture 4" descr="Цикл развития вируса"/>
          <p:cNvPicPr>
            <a:picLocks noChangeAspect="1" noChangeArrowheads="1"/>
          </p:cNvPicPr>
          <p:nvPr/>
        </p:nvPicPr>
        <p:blipFill rotWithShape="1">
          <a:blip r:embed="rId2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7548" r="4739" b="3840"/>
          <a:stretch/>
        </p:blipFill>
        <p:spPr>
          <a:xfrm>
            <a:off x="1115616" y="1628800"/>
            <a:ext cx="5972067" cy="46781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3" t="15702" r="14419" b="16190"/>
          <a:stretch/>
        </p:blipFill>
        <p:spPr>
          <a:xfrm>
            <a:off x="968211" y="332656"/>
            <a:ext cx="1101229" cy="10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" y="905292"/>
            <a:ext cx="8103810" cy="45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3568" y="408780"/>
            <a:ext cx="711398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УСТОЙЧИВОСТЬ ВИЧ</a:t>
            </a: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268760"/>
            <a:ext cx="7686526" cy="49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06" y="119675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Bookman Old Style" panose="02050604050505020204" pitchFamily="18" charset="0"/>
              </a:rPr>
              <a:t>Следует запомнить, что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ВИЧ – не передается: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при дружеских поцелуях;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при рукопожатиях;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при кашле, чихании;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через посуду, одежду, белье;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при посещении бассейна, сауны, туалета;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при укусах насекомых.</a:t>
            </a:r>
          </a:p>
        </p:txBody>
      </p:sp>
    </p:spTree>
    <p:extLst>
      <p:ext uri="{BB962C8B-B14F-4D97-AF65-F5344CB8AC3E}">
        <p14:creationId xmlns:p14="http://schemas.microsoft.com/office/powerpoint/2010/main" val="2222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На практике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пути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передачи ВИЧ </a:t>
            </a:r>
            <a:r>
              <a:rPr lang="ru-RU" sz="2400" b="1" dirty="0">
                <a:latin typeface="Bookman Old Style" panose="02050604050505020204" pitchFamily="18" charset="0"/>
              </a:rPr>
              <a:t>могут быть следующие: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при половом контакте (основная масса);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инъекционные иглы;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при переливании крови и ее препаратов;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от матери к ребенку при вынашивании, родах, кормлении грудью;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через общие предметы гигиены при повреждении кожи и слизистых (при проколе ушей, нанесении татуировок, при пользовании чужой зубной щеткой, маникюрными принадлежностями, бритвами);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Bookman Old Style" panose="02050604050505020204" pitchFamily="18" charset="0"/>
              </a:rPr>
              <a:t>непосредственно из крови в кровь при открытых травмах мягких тканей больного СПИД или ВИЧ-инфицированного и зараженного им.</a:t>
            </a:r>
          </a:p>
        </p:txBody>
      </p:sp>
    </p:spTree>
    <p:extLst>
      <p:ext uri="{BB962C8B-B14F-4D97-AF65-F5344CB8AC3E}">
        <p14:creationId xmlns:p14="http://schemas.microsoft.com/office/powerpoint/2010/main" val="24817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</TotalTime>
  <Words>471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СПИД –  чума  XXI века</vt:lpstr>
      <vt:lpstr>ВИЧ – это вирус иммунодефицита человека, вызывающий заболевание — ВИЧ-инфекцию.   СПИД – это синдром приобретенного иммунного дефицита, последняя стадия ВИЧ-инфекции, когда защитная система организма разрушена.   Заболевания, которые человек преодолевает в обычной жизни (например, грипп или воспаление лёгких), могут стать роковыми для людей, которые больны СПИДом.</vt:lpstr>
      <vt:lpstr>Презентация PowerPoint</vt:lpstr>
      <vt:lpstr>Презентация PowerPoint</vt:lpstr>
      <vt:lpstr>Цикл развития  вируса СПИДа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СПИД –  чума  XXI века</dc:title>
  <dc:creator>Admin</dc:creator>
  <cp:lastModifiedBy>Admin</cp:lastModifiedBy>
  <cp:revision>18</cp:revision>
  <dcterms:created xsi:type="dcterms:W3CDTF">2017-04-05T07:13:24Z</dcterms:created>
  <dcterms:modified xsi:type="dcterms:W3CDTF">2017-04-06T07:21:07Z</dcterms:modified>
</cp:coreProperties>
</file>